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185"/>
    <p:restoredTop sz="94737"/>
  </p:normalViewPr>
  <p:slideViewPr>
    <p:cSldViewPr snapToGrid="0">
      <p:cViewPr varScale="1">
        <p:scale>
          <a:sx n="74" d="100"/>
          <a:sy n="74" d="100"/>
        </p:scale>
        <p:origin x="176" y="1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9CF5-FF31-1045-B7D8-F5E1CD5A471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D62D-BA75-D549-8793-91297DA9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1757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9CF5-FF31-1045-B7D8-F5E1CD5A471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D62D-BA75-D549-8793-91297DA9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256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9CF5-FF31-1045-B7D8-F5E1CD5A471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D62D-BA75-D549-8793-91297DA9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0637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9CF5-FF31-1045-B7D8-F5E1CD5A471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D62D-BA75-D549-8793-91297DA9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157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9CF5-FF31-1045-B7D8-F5E1CD5A471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D62D-BA75-D549-8793-91297DA9622F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002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9CF5-FF31-1045-B7D8-F5E1CD5A471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D62D-BA75-D549-8793-91297DA9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292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9CF5-FF31-1045-B7D8-F5E1CD5A471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D62D-BA75-D549-8793-91297DA9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939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9CF5-FF31-1045-B7D8-F5E1CD5A471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D62D-BA75-D549-8793-91297DA9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222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54B79CF5-FF31-1045-B7D8-F5E1CD5A471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D62D-BA75-D549-8793-91297DA9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974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9CF5-FF31-1045-B7D8-F5E1CD5A471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D62D-BA75-D549-8793-91297DA9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673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9CF5-FF31-1045-B7D8-F5E1CD5A471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2D62D-BA75-D549-8793-91297DA9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619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54B79CF5-FF31-1045-B7D8-F5E1CD5A471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2F62D62D-BA75-D549-8793-91297DA962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886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CFCA0F-341F-DE44-9F0D-FAE29ED8F8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Dějiny biologie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C307E7F-B67A-7E37-6751-C9303BF61B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Jakub Jedlička</a:t>
            </a:r>
          </a:p>
        </p:txBody>
      </p:sp>
    </p:spTree>
    <p:extLst>
      <p:ext uri="{BB962C8B-B14F-4D97-AF65-F5344CB8AC3E}">
        <p14:creationId xmlns:p14="http://schemas.microsoft.com/office/powerpoint/2010/main" val="3456121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0" name="Rectangle 1039">
            <a:extLst>
              <a:ext uri="{FF2B5EF4-FFF2-40B4-BE49-F238E27FC236}">
                <a16:creationId xmlns:a16="http://schemas.microsoft.com/office/drawing/2014/main" id="{1660E788-AFA9-4A1B-9991-6AA74632A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2" name="Rectangle 1041">
            <a:extLst>
              <a:ext uri="{FF2B5EF4-FFF2-40B4-BE49-F238E27FC236}">
                <a16:creationId xmlns:a16="http://schemas.microsoft.com/office/drawing/2014/main" id="{867D4867-5BA7-4462-B2F6-A23F4A622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544653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F116516-7132-B907-A849-9ED2A8494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6" y="643467"/>
            <a:ext cx="6242719" cy="1728044"/>
          </a:xfrm>
          <a:noFill/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cs-CZ" u="sng">
                <a:solidFill>
                  <a:schemeClr val="bg1"/>
                </a:solidFill>
              </a:rPr>
              <a:t>Pravěk</a:t>
            </a:r>
            <a:endParaRPr lang="en-GB">
              <a:solidFill>
                <a:schemeClr val="bg1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6FB8A86-1EB3-81F1-F1FC-1C3AF8D279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2638043"/>
            <a:ext cx="6242715" cy="4123703"/>
          </a:xfrm>
        </p:spPr>
        <p:txBody>
          <a:bodyPr>
            <a:no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>Biologie (věda o všem živém) byla na začátku věda, která pomohla přežít</a:t>
            </a:r>
          </a:p>
          <a:p>
            <a:r>
              <a:rPr lang="cs-CZ" sz="2200" u="sng" dirty="0">
                <a:solidFill>
                  <a:schemeClr val="bg1"/>
                </a:solidFill>
              </a:rPr>
              <a:t>Znalost živočichů </a:t>
            </a:r>
            <a:r>
              <a:rPr lang="cs-CZ" sz="2200" dirty="0">
                <a:solidFill>
                  <a:schemeClr val="bg1"/>
                </a:solidFill>
              </a:rPr>
              <a:t>– co ne/lovit, počátek domestikace</a:t>
            </a:r>
          </a:p>
          <a:p>
            <a:r>
              <a:rPr lang="cs-CZ" sz="2200" u="sng" dirty="0">
                <a:solidFill>
                  <a:schemeClr val="bg1"/>
                </a:solidFill>
              </a:rPr>
              <a:t>Znalost rostlin </a:t>
            </a:r>
            <a:r>
              <a:rPr lang="cs-CZ" sz="2200" dirty="0">
                <a:solidFill>
                  <a:schemeClr val="bg1"/>
                </a:solidFill>
              </a:rPr>
              <a:t>– co ne/jíst, počátek léčitelství a pěstování</a:t>
            </a:r>
          </a:p>
          <a:p>
            <a:r>
              <a:rPr lang="cs-CZ" sz="2200" dirty="0">
                <a:solidFill>
                  <a:schemeClr val="bg1"/>
                </a:solidFill>
              </a:rPr>
              <a:t>Nález </a:t>
            </a:r>
            <a:r>
              <a:rPr lang="cs-CZ" sz="2200" dirty="0" err="1">
                <a:solidFill>
                  <a:schemeClr val="bg1"/>
                </a:solidFill>
              </a:rPr>
              <a:t>Ötziho</a:t>
            </a:r>
            <a:r>
              <a:rPr lang="cs-CZ" sz="2200" dirty="0">
                <a:solidFill>
                  <a:schemeClr val="bg1"/>
                </a:solidFill>
              </a:rPr>
              <a:t> – mumifikovaný pravěký člověk z Alp</a:t>
            </a:r>
          </a:p>
          <a:p>
            <a:pPr lvl="1"/>
            <a:r>
              <a:rPr lang="cs-CZ" sz="2200" dirty="0">
                <a:solidFill>
                  <a:schemeClr val="bg1"/>
                </a:solidFill>
              </a:rPr>
              <a:t>Díky němu se podařilo zjistit důležité informace o pravěkém životě (jídelníček, znalost léčivých rostlin, způsob oblékání…)</a:t>
            </a:r>
          </a:p>
        </p:txBody>
      </p:sp>
      <p:pic>
        <p:nvPicPr>
          <p:cNvPr id="4" name="Picture 2" descr="Ledový muž Ötzi – vypadal jinak a pocházel odjinud. Nová studie vyvrací  dosavadní představy | LovecPokladu.cz">
            <a:extLst>
              <a:ext uri="{FF2B5EF4-FFF2-40B4-BE49-F238E27FC236}">
                <a16:creationId xmlns:a16="http://schemas.microsoft.com/office/drawing/2014/main" id="{8D46022E-CE8F-E97E-3D6C-AB052EDA0B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94" r="20956"/>
          <a:stretch/>
        </p:blipFill>
        <p:spPr bwMode="auto">
          <a:xfrm>
            <a:off x="7560539" y="13888"/>
            <a:ext cx="1579418" cy="3193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Tajemství muže z ledu: Kdo byl a jak zemřel pravěký horal Ötzi | 100+1  zahraniční zajímavost">
            <a:extLst>
              <a:ext uri="{FF2B5EF4-FFF2-40B4-BE49-F238E27FC236}">
                <a16:creationId xmlns:a16="http://schemas.microsoft.com/office/drawing/2014/main" id="{FB01AE58-4D79-FDB3-81A0-BF36D34612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06" r="1405"/>
          <a:stretch/>
        </p:blipFill>
        <p:spPr bwMode="auto">
          <a:xfrm>
            <a:off x="9181333" y="2371511"/>
            <a:ext cx="3077633" cy="4486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3327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8DCA398B-8CB4-4C0C-89C6-A8AB6F78D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072915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35E8F93A-F787-F85E-9038-3C243CD28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362390"/>
            <a:ext cx="4475892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cs-CZ" sz="2000" u="sng" dirty="0"/>
              <a:t>Starověk a antika</a:t>
            </a:r>
            <a:endParaRPr lang="cs-CZ" sz="20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A6D6070-F40B-6431-F7ED-1AF1922EEE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1777285"/>
            <a:ext cx="4475892" cy="4718325"/>
          </a:xfrm>
        </p:spPr>
        <p:txBody>
          <a:bodyPr>
            <a:normAutofit/>
          </a:bodyPr>
          <a:lstStyle/>
          <a:p>
            <a:r>
              <a:rPr lang="cs-CZ" sz="2200" dirty="0">
                <a:solidFill>
                  <a:srgbClr val="FFFFFF"/>
                </a:solidFill>
              </a:rPr>
              <a:t>Biologie se rozvíjí – zajímá se více o to jak svět funguje, kde se bere život a také zde začíná důkladnější popis a rozdělení druhů</a:t>
            </a:r>
          </a:p>
          <a:p>
            <a:r>
              <a:rPr lang="cs-CZ" sz="2200" dirty="0">
                <a:solidFill>
                  <a:srgbClr val="FFFFFF"/>
                </a:solidFill>
              </a:rPr>
              <a:t>Významní jsou filozofové, kteří pozorovali své okolí a přemýšleli nad těmito otázkami </a:t>
            </a:r>
          </a:p>
          <a:p>
            <a:r>
              <a:rPr lang="cs-CZ" sz="2200" dirty="0">
                <a:solidFill>
                  <a:srgbClr val="FFFFFF"/>
                </a:solidFill>
              </a:rPr>
              <a:t>Často díky nim vznikly chyby, které se šířili až do středověku</a:t>
            </a:r>
          </a:p>
          <a:p>
            <a:r>
              <a:rPr lang="cs-CZ" sz="2200" dirty="0">
                <a:solidFill>
                  <a:srgbClr val="FFFFFF"/>
                </a:solidFill>
              </a:rPr>
              <a:t>Dále se významně rozvinula medicína, hlavně díky Indii, Mezopotámii a Egyptu</a:t>
            </a:r>
          </a:p>
        </p:txBody>
      </p:sp>
      <p:sp>
        <p:nvSpPr>
          <p:cNvPr id="2057" name="Rectangle 2056">
            <a:extLst>
              <a:ext uri="{FF2B5EF4-FFF2-40B4-BE49-F238E27FC236}">
                <a16:creationId xmlns:a16="http://schemas.microsoft.com/office/drawing/2014/main" id="{9E8345C6-0280-4226-BD83-7333BA6C3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3032" y="640080"/>
            <a:ext cx="4818888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99823778-D290-4538-B146-1F73C3755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86843" y="806357"/>
            <a:ext cx="4511266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Staroveký Egypt: medicína a liečenie. Balzamovanie a hromadenie poznatkov o  stavbe ľudského tela História egyptskej medicíny">
            <a:extLst>
              <a:ext uri="{FF2B5EF4-FFF2-40B4-BE49-F238E27FC236}">
                <a16:creationId xmlns:a16="http://schemas.microsoft.com/office/drawing/2014/main" id="{26AFB892-68C0-EF63-1746-4837DBF263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10" r="22011" b="-2"/>
          <a:stretch/>
        </p:blipFill>
        <p:spPr bwMode="auto">
          <a:xfrm>
            <a:off x="7208520" y="1126397"/>
            <a:ext cx="3867912" cy="4288536"/>
          </a:xfrm>
          <a:prstGeom prst="rect">
            <a:avLst/>
          </a:prstGeom>
          <a:noFill/>
          <a:ln w="317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304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3" name="Rectangle 3082">
            <a:extLst>
              <a:ext uri="{FF2B5EF4-FFF2-40B4-BE49-F238E27FC236}">
                <a16:creationId xmlns:a16="http://schemas.microsoft.com/office/drawing/2014/main" id="{674D2C94-67DA-49BC-B575-EB99BE025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2"/>
            <a:ext cx="2255363" cy="2734044"/>
          </a:xfrm>
          <a:prstGeom prst="rect">
            <a:avLst/>
          </a:prstGeom>
          <a:solidFill>
            <a:srgbClr val="FFFFFF"/>
          </a:solidFill>
          <a:ln w="15875" cap="sq">
            <a:solidFill>
              <a:schemeClr val="accent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5" name="Rectangle 3084">
            <a:extLst>
              <a:ext uri="{FF2B5EF4-FFF2-40B4-BE49-F238E27FC236}">
                <a16:creationId xmlns:a16="http://schemas.microsoft.com/office/drawing/2014/main" id="{8B77C263-A9E4-4AED-A483-A008BF4989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37963" y="321732"/>
            <a:ext cx="2239435" cy="2734044"/>
          </a:xfrm>
          <a:prstGeom prst="rect">
            <a:avLst/>
          </a:prstGeom>
          <a:solidFill>
            <a:srgbClr val="FFFFFF"/>
          </a:solidFill>
          <a:ln w="15875" cap="sq">
            <a:solidFill>
              <a:schemeClr val="accent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A5F145F1-5E01-2577-BC25-23338DB4E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0498" y="446393"/>
            <a:ext cx="1805129" cy="2412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7" name="Rectangle 3086">
            <a:extLst>
              <a:ext uri="{FF2B5EF4-FFF2-40B4-BE49-F238E27FC236}">
                <a16:creationId xmlns:a16="http://schemas.microsoft.com/office/drawing/2014/main" id="{9AB81589-5E2E-48A4-A999-0BBC893AC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6642"/>
            <a:ext cx="4655665" cy="2894909"/>
          </a:xfrm>
          <a:prstGeom prst="rect">
            <a:avLst/>
          </a:prstGeom>
          <a:solidFill>
            <a:srgbClr val="FFFFFF"/>
          </a:solidFill>
          <a:ln w="15875" cap="sq">
            <a:solidFill>
              <a:schemeClr val="accent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9" name="Rectangle 3088">
            <a:extLst>
              <a:ext uri="{FF2B5EF4-FFF2-40B4-BE49-F238E27FC236}">
                <a16:creationId xmlns:a16="http://schemas.microsoft.com/office/drawing/2014/main" id="{E66CAF34-A4FD-4846-A2D0-97CF10923F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15061" y="-2"/>
            <a:ext cx="6876939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4EE11D38-8A33-6893-1F2C-D7D27F736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9732" y="446393"/>
            <a:ext cx="5291327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cs-CZ" sz="2600" u="sng"/>
              <a:t>Významní FILOZOFOVÉ</a:t>
            </a:r>
          </a:p>
        </p:txBody>
      </p:sp>
      <p:pic>
        <p:nvPicPr>
          <p:cNvPr id="3076" name="Picture 4" descr="Klaudios Galénos | životopis, informace | ČBDB.cz">
            <a:extLst>
              <a:ext uri="{FF2B5EF4-FFF2-40B4-BE49-F238E27FC236}">
                <a16:creationId xmlns:a16="http://schemas.microsoft.com/office/drawing/2014/main" id="{8F166397-4113-1A46-5356-32998E104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14759" y="500701"/>
            <a:ext cx="1891427" cy="237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heofrastos – Wikipedie">
            <a:extLst>
              <a:ext uri="{FF2B5EF4-FFF2-40B4-BE49-F238E27FC236}">
                <a16:creationId xmlns:a16="http://schemas.microsoft.com/office/drawing/2014/main" id="{2BEA9E00-DCFA-BF04-A6F9-366E678B07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67780" y="3377509"/>
            <a:ext cx="2163567" cy="257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5456C5F-2AB6-9ADF-EADC-D61BCF07C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9732" y="2081508"/>
            <a:ext cx="5651558" cy="442232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z="2400" u="sng" dirty="0">
                <a:solidFill>
                  <a:srgbClr val="FFFFFF"/>
                </a:solidFill>
              </a:rPr>
              <a:t>Aristoteles</a:t>
            </a:r>
            <a:r>
              <a:rPr lang="cs-CZ" sz="2400" dirty="0">
                <a:solidFill>
                  <a:srgbClr val="FFFFFF"/>
                </a:solidFill>
              </a:rPr>
              <a:t> – lékař, pokus o definici druhu, věřil v samoplození (abiogeneze)</a:t>
            </a:r>
          </a:p>
          <a:p>
            <a:pPr>
              <a:lnSpc>
                <a:spcPct val="90000"/>
              </a:lnSpc>
            </a:pPr>
            <a:r>
              <a:rPr lang="cs-CZ" sz="2400" u="sng" dirty="0">
                <a:solidFill>
                  <a:srgbClr val="FFFFFF"/>
                </a:solidFill>
              </a:rPr>
              <a:t>Galenos</a:t>
            </a:r>
            <a:r>
              <a:rPr lang="cs-CZ" sz="2400" dirty="0">
                <a:solidFill>
                  <a:srgbClr val="FFFFFF"/>
                </a:solidFill>
              </a:rPr>
              <a:t> – lékař, popsal anatomii, díky níž věřil, že krev vzniká v játrech</a:t>
            </a:r>
          </a:p>
          <a:p>
            <a:pPr>
              <a:lnSpc>
                <a:spcPct val="90000"/>
              </a:lnSpc>
            </a:pPr>
            <a:r>
              <a:rPr lang="cs-CZ" sz="2400" u="sng" dirty="0">
                <a:solidFill>
                  <a:srgbClr val="FFFFFF"/>
                </a:solidFill>
              </a:rPr>
              <a:t>Hippokrates</a:t>
            </a:r>
            <a:r>
              <a:rPr lang="cs-CZ" sz="2400" dirty="0">
                <a:solidFill>
                  <a:srgbClr val="FFFFFF"/>
                </a:solidFill>
              </a:rPr>
              <a:t> – „otec medicíny“ –  Hippokratova přísaha, věřil teorii 4 tělních tekutin a podle nich také 4 temperamenty</a:t>
            </a:r>
          </a:p>
          <a:p>
            <a:pPr marL="0" indent="0">
              <a:lnSpc>
                <a:spcPct val="90000"/>
              </a:lnSpc>
              <a:buNone/>
            </a:pPr>
            <a:endParaRPr lang="cs-CZ" sz="24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</a:pPr>
            <a:r>
              <a:rPr lang="cs-CZ" sz="2400" dirty="0">
                <a:solidFill>
                  <a:srgbClr val="FFFFFF"/>
                </a:solidFill>
              </a:rPr>
              <a:t>Tyto omyly se poté šířily až do středověku, kde byly postupně vyvraceny – vznik renezance</a:t>
            </a:r>
          </a:p>
        </p:txBody>
      </p:sp>
    </p:spTree>
    <p:extLst>
      <p:ext uri="{BB962C8B-B14F-4D97-AF65-F5344CB8AC3E}">
        <p14:creationId xmlns:p14="http://schemas.microsoft.com/office/powerpoint/2010/main" val="297338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Rectangle 4104">
            <a:extLst>
              <a:ext uri="{FF2B5EF4-FFF2-40B4-BE49-F238E27FC236}">
                <a16:creationId xmlns:a16="http://schemas.microsoft.com/office/drawing/2014/main" id="{0E137481-C7E7-4BBB-8AF9-0C3357C2E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072915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53B7E69-59B4-93A0-31F3-9DDC45550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460" y="165945"/>
            <a:ext cx="4475892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cs-CZ" u="sng" dirty="0"/>
              <a:t>Středověk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4E54CBA-9D95-9314-B874-57004D9305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471" y="1520612"/>
            <a:ext cx="5749444" cy="522791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</a:pPr>
            <a:endParaRPr lang="cs-CZ" sz="11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</a:pPr>
            <a:r>
              <a:rPr lang="cs-CZ" sz="2600" dirty="0">
                <a:solidFill>
                  <a:srgbClr val="FFFFFF"/>
                </a:solidFill>
              </a:rPr>
              <a:t>Významnou roli zde hraje křesťanství, které povoluje pouze oslavování Boha a Božího díla</a:t>
            </a:r>
          </a:p>
          <a:p>
            <a:pPr>
              <a:lnSpc>
                <a:spcPct val="90000"/>
              </a:lnSpc>
            </a:pPr>
            <a:r>
              <a:rPr lang="cs-CZ" sz="2600" dirty="0">
                <a:solidFill>
                  <a:srgbClr val="FFFFFF"/>
                </a:solidFill>
              </a:rPr>
              <a:t>Pouze popis světa – vznik botanických a anatomických atlasů jako oslava Božího díla</a:t>
            </a:r>
          </a:p>
          <a:p>
            <a:pPr>
              <a:lnSpc>
                <a:spcPct val="90000"/>
              </a:lnSpc>
            </a:pPr>
            <a:r>
              <a:rPr lang="cs-CZ" sz="2600" dirty="0">
                <a:solidFill>
                  <a:srgbClr val="FFFFFF"/>
                </a:solidFill>
              </a:rPr>
              <a:t>Rozvíjení antických myšlenek, ale biologie jako taková stagnuje - částečně</a:t>
            </a:r>
          </a:p>
          <a:p>
            <a:pPr>
              <a:lnSpc>
                <a:spcPct val="90000"/>
              </a:lnSpc>
            </a:pPr>
            <a:r>
              <a:rPr lang="cs-CZ" sz="2600" dirty="0">
                <a:solidFill>
                  <a:srgbClr val="FFFFFF"/>
                </a:solidFill>
              </a:rPr>
              <a:t>Díky střetům s Arabskou kulturou se významně rozvinulo lékařství</a:t>
            </a:r>
          </a:p>
          <a:p>
            <a:pPr lvl="1">
              <a:lnSpc>
                <a:spcPct val="90000"/>
              </a:lnSpc>
            </a:pPr>
            <a:r>
              <a:rPr lang="cs-CZ" sz="2600" dirty="0">
                <a:solidFill>
                  <a:srgbClr val="FFFFFF"/>
                </a:solidFill>
              </a:rPr>
              <a:t>Karel IV – při turnaji ho protivník dřevcem trefil do obličeje a díky tomu mu rozdrtil čelist a výrazně poškodil krční páteř (měl dokonce ochrnout) – díky včasnému zásahu lékaře ještě na turnaji přežil a neochrnul (čelist a krční páteř mu zafixoval zlatými dráty)</a:t>
            </a:r>
          </a:p>
          <a:p>
            <a:pPr lvl="2">
              <a:lnSpc>
                <a:spcPct val="90000"/>
              </a:lnSpc>
            </a:pPr>
            <a:r>
              <a:rPr lang="cs-CZ" sz="2600" dirty="0">
                <a:solidFill>
                  <a:srgbClr val="FFFFFF"/>
                </a:solidFill>
              </a:rPr>
              <a:t>Do smrti měl zdeformovanou postavu a obličej (proto si nechal narůst vousy, které mu zraněnou čelist zakryly)</a:t>
            </a:r>
          </a:p>
          <a:p>
            <a:pPr>
              <a:lnSpc>
                <a:spcPct val="90000"/>
              </a:lnSpc>
            </a:pPr>
            <a:endParaRPr lang="cs-CZ" sz="1600" dirty="0">
              <a:solidFill>
                <a:srgbClr val="FFFFFF"/>
              </a:solidFill>
            </a:endParaRPr>
          </a:p>
          <a:p>
            <a:pPr>
              <a:lnSpc>
                <a:spcPct val="90000"/>
              </a:lnSpc>
            </a:pPr>
            <a:endParaRPr lang="cs-CZ" sz="1100" dirty="0">
              <a:solidFill>
                <a:srgbClr val="FFFFFF"/>
              </a:solidFill>
            </a:endParaRPr>
          </a:p>
        </p:txBody>
      </p:sp>
      <p:sp>
        <p:nvSpPr>
          <p:cNvPr id="4107" name="Rectangle 4106">
            <a:extLst>
              <a:ext uri="{FF2B5EF4-FFF2-40B4-BE49-F238E27FC236}">
                <a16:creationId xmlns:a16="http://schemas.microsoft.com/office/drawing/2014/main" id="{CBF3B515-F5AC-4297-8486-8FFBA4DE8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203" y="321731"/>
            <a:ext cx="3208079" cy="367484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Botanical Drawings">
            <a:extLst>
              <a:ext uri="{FF2B5EF4-FFF2-40B4-BE49-F238E27FC236}">
                <a16:creationId xmlns:a16="http://schemas.microsoft.com/office/drawing/2014/main" id="{5C9A254A-3598-3FB4-E669-F020E3E66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77893" y="485803"/>
            <a:ext cx="2844698" cy="334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9" name="Rectangle 4108">
            <a:extLst>
              <a:ext uri="{FF2B5EF4-FFF2-40B4-BE49-F238E27FC236}">
                <a16:creationId xmlns:a16="http://schemas.microsoft.com/office/drawing/2014/main" id="{4258A091-499F-4524-83A8-6EF1DFDD8C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7212" y="321731"/>
            <a:ext cx="2111317" cy="2065869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11" name="Rectangle 4110">
            <a:extLst>
              <a:ext uri="{FF2B5EF4-FFF2-40B4-BE49-F238E27FC236}">
                <a16:creationId xmlns:a16="http://schemas.microsoft.com/office/drawing/2014/main" id="{DD0E6BAC-4F73-4603-946D-8EBF2F7879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7212" y="2548467"/>
            <a:ext cx="2111317" cy="335278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00" name="Picture 4" descr="Pin page">
            <a:extLst>
              <a:ext uri="{FF2B5EF4-FFF2-40B4-BE49-F238E27FC236}">
                <a16:creationId xmlns:a16="http://schemas.microsoft.com/office/drawing/2014/main" id="{7541F8F2-BFEF-4149-226E-41240286C0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921040" y="2889967"/>
            <a:ext cx="1783661" cy="267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13" name="Rectangle 4112">
            <a:extLst>
              <a:ext uri="{FF2B5EF4-FFF2-40B4-BE49-F238E27FC236}">
                <a16:creationId xmlns:a16="http://schemas.microsoft.com/office/drawing/2014/main" id="{D3DFD3CD-1838-4759-BAF0-558A2C71E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7573" y="4157447"/>
            <a:ext cx="3206709" cy="237882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09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9" name="Rectangle 5128">
            <a:extLst>
              <a:ext uri="{FF2B5EF4-FFF2-40B4-BE49-F238E27FC236}">
                <a16:creationId xmlns:a16="http://schemas.microsoft.com/office/drawing/2014/main" id="{0E137481-C7E7-4BBB-8AF9-0C3357C2E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072915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F1D140D-E759-6E57-CAB4-9607AD5F2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362390"/>
            <a:ext cx="4475892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cs-CZ" dirty="0"/>
              <a:t>Renesance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83B02AC-CC20-9CFE-2064-D84A4A3C16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372972"/>
            <a:ext cx="4926427" cy="475898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z="2200" dirty="0">
                <a:solidFill>
                  <a:srgbClr val="FFFFFF"/>
                </a:solidFill>
              </a:rPr>
              <a:t>Od náboženství se hlavní zaměření přesouvá k člověku – vznik důkladnějších anatomických atlasů</a:t>
            </a:r>
          </a:p>
          <a:p>
            <a:pPr>
              <a:lnSpc>
                <a:spcPct val="90000"/>
              </a:lnSpc>
            </a:pPr>
            <a:r>
              <a:rPr lang="cs-CZ" sz="2200" dirty="0">
                <a:solidFill>
                  <a:srgbClr val="FFFFFF"/>
                </a:solidFill>
              </a:rPr>
              <a:t>V botanice se díky velkému množství popsaných druhů hledá klasifikace – jak dané druhy zařadit – vznik botanických klíčů</a:t>
            </a:r>
          </a:p>
          <a:p>
            <a:pPr lvl="1">
              <a:lnSpc>
                <a:spcPct val="90000"/>
              </a:lnSpc>
            </a:pPr>
            <a:r>
              <a:rPr lang="cs-CZ" sz="2200" dirty="0">
                <a:solidFill>
                  <a:srgbClr val="FFFFFF"/>
                </a:solidFill>
              </a:rPr>
              <a:t>Podobně je tomu i u živočichů</a:t>
            </a:r>
          </a:p>
          <a:p>
            <a:pPr>
              <a:lnSpc>
                <a:spcPct val="90000"/>
              </a:lnSpc>
            </a:pPr>
            <a:r>
              <a:rPr lang="cs-CZ" sz="2200" dirty="0">
                <a:solidFill>
                  <a:srgbClr val="FFFFFF"/>
                </a:solidFill>
              </a:rPr>
              <a:t>Vznik mikroskopu, díky němuž vzniklo nové odvětví biologie – mikrobiologie</a:t>
            </a:r>
          </a:p>
          <a:p>
            <a:pPr>
              <a:lnSpc>
                <a:spcPct val="90000"/>
              </a:lnSpc>
            </a:pPr>
            <a:endParaRPr lang="cs-CZ" dirty="0">
              <a:solidFill>
                <a:srgbClr val="FFFFFF"/>
              </a:solidFill>
            </a:endParaRPr>
          </a:p>
        </p:txBody>
      </p:sp>
      <p:sp>
        <p:nvSpPr>
          <p:cNvPr id="5131" name="Rectangle 5130">
            <a:extLst>
              <a:ext uri="{FF2B5EF4-FFF2-40B4-BE49-F238E27FC236}">
                <a16:creationId xmlns:a16="http://schemas.microsoft.com/office/drawing/2014/main" id="{CBF3B515-F5AC-4297-8486-8FFBA4DE8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203" y="321731"/>
            <a:ext cx="3208079" cy="367484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4" name="Picture 4" descr="Vintage Botanical Floral, Plants, Old Paper, Drawing , Set of 4 Digital  Download - Etsy">
            <a:extLst>
              <a:ext uri="{FF2B5EF4-FFF2-40B4-BE49-F238E27FC236}">
                <a16:creationId xmlns:a16="http://schemas.microsoft.com/office/drawing/2014/main" id="{86AE560A-70B8-C49B-0287-CF885752F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7062" y="485803"/>
            <a:ext cx="2426360" cy="334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3" name="Rectangle 5132">
            <a:extLst>
              <a:ext uri="{FF2B5EF4-FFF2-40B4-BE49-F238E27FC236}">
                <a16:creationId xmlns:a16="http://schemas.microsoft.com/office/drawing/2014/main" id="{4258A091-499F-4524-83A8-6EF1DFDD8C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7212" y="321731"/>
            <a:ext cx="2111317" cy="2065869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35" name="Rectangle 5134">
            <a:extLst>
              <a:ext uri="{FF2B5EF4-FFF2-40B4-BE49-F238E27FC236}">
                <a16:creationId xmlns:a16="http://schemas.microsoft.com/office/drawing/2014/main" id="{DD0E6BAC-4F73-4603-946D-8EBF2F7879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7212" y="2548467"/>
            <a:ext cx="2111317" cy="335278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37" name="Rectangle 5136">
            <a:extLst>
              <a:ext uri="{FF2B5EF4-FFF2-40B4-BE49-F238E27FC236}">
                <a16:creationId xmlns:a16="http://schemas.microsoft.com/office/drawing/2014/main" id="{D3DFD3CD-1838-4759-BAF0-558A2C71E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7573" y="4157447"/>
            <a:ext cx="3206709" cy="237882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leonardo drawings, a study of anatomy from the Renaissance master">
            <a:extLst>
              <a:ext uri="{FF2B5EF4-FFF2-40B4-BE49-F238E27FC236}">
                <a16:creationId xmlns:a16="http://schemas.microsoft.com/office/drawing/2014/main" id="{EEF9C811-B30B-3774-F420-D9E1D7ED38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6" r="-2" b="-2"/>
          <a:stretch/>
        </p:blipFill>
        <p:spPr bwMode="auto">
          <a:xfrm>
            <a:off x="9438356" y="2700553"/>
            <a:ext cx="2604880" cy="383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20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E56C5B-66D8-43BB-2929-6647A33B9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8122" y="964692"/>
            <a:ext cx="4793758" cy="1188720"/>
          </a:xfrm>
        </p:spPr>
        <p:txBody>
          <a:bodyPr>
            <a:normAutofit/>
          </a:bodyPr>
          <a:lstStyle/>
          <a:p>
            <a:r>
              <a:rPr lang="cs-CZ" dirty="0"/>
              <a:t>Novověká biologie</a:t>
            </a:r>
          </a:p>
        </p:txBody>
      </p:sp>
      <p:sp>
        <p:nvSpPr>
          <p:cNvPr id="7177" name="Rectangle 7176">
            <a:extLst>
              <a:ext uri="{FF2B5EF4-FFF2-40B4-BE49-F238E27FC236}">
                <a16:creationId xmlns:a16="http://schemas.microsoft.com/office/drawing/2014/main" id="{09A89921-1164-45C1-A0BD-D886ED81D9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9" name="Rectangle 7178">
            <a:extLst>
              <a:ext uri="{FF2B5EF4-FFF2-40B4-BE49-F238E27FC236}">
                <a16:creationId xmlns:a16="http://schemas.microsoft.com/office/drawing/2014/main" id="{151D10BB-9AE8-4E9F-9216-28410D42E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313" y="321731"/>
            <a:ext cx="3208079" cy="367484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2" name="Picture 4" descr="Robert Hooke - Suomalainen | Ask A Biologist">
            <a:extLst>
              <a:ext uri="{FF2B5EF4-FFF2-40B4-BE49-F238E27FC236}">
                <a16:creationId xmlns:a16="http://schemas.microsoft.com/office/drawing/2014/main" id="{1A0387F6-B929-782F-7D03-3A6F036E5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53" r="-3" b="-3"/>
          <a:stretch/>
        </p:blipFill>
        <p:spPr bwMode="auto">
          <a:xfrm>
            <a:off x="467172" y="573879"/>
            <a:ext cx="2880360" cy="317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81" name="Rectangle 7180">
            <a:extLst>
              <a:ext uri="{FF2B5EF4-FFF2-40B4-BE49-F238E27FC236}">
                <a16:creationId xmlns:a16="http://schemas.microsoft.com/office/drawing/2014/main" id="{EEA0A723-767F-431F-AD54-8BF0BBFDD2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64322" y="321731"/>
            <a:ext cx="2111317" cy="2065869"/>
          </a:xfrm>
          <a:prstGeom prst="rect">
            <a:avLst/>
          </a:prstGeom>
          <a:solidFill>
            <a:srgbClr val="FFFF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83" name="Rectangle 7182">
            <a:extLst>
              <a:ext uri="{FF2B5EF4-FFF2-40B4-BE49-F238E27FC236}">
                <a16:creationId xmlns:a16="http://schemas.microsoft.com/office/drawing/2014/main" id="{60D227EF-9CD8-446C-B588-658A930923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683" y="4157447"/>
            <a:ext cx="3206709" cy="237882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85" name="Rectangle 7184">
            <a:extLst>
              <a:ext uri="{FF2B5EF4-FFF2-40B4-BE49-F238E27FC236}">
                <a16:creationId xmlns:a16="http://schemas.microsoft.com/office/drawing/2014/main" id="{A6CBDC65-9EA1-469B-A825-5AF7F31A2B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64322" y="2548467"/>
            <a:ext cx="2111317" cy="2872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 descr="Carl von Linné – Wikipedia">
            <a:extLst>
              <a:ext uri="{FF2B5EF4-FFF2-40B4-BE49-F238E27FC236}">
                <a16:creationId xmlns:a16="http://schemas.microsoft.com/office/drawing/2014/main" id="{3F89C676-42F4-374E-3E1C-AC74139A72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3355"/>
          <a:stretch/>
        </p:blipFill>
        <p:spPr bwMode="auto">
          <a:xfrm>
            <a:off x="2720476" y="2639748"/>
            <a:ext cx="3546585" cy="3990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BC3F369-7956-83DB-8644-E35436073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4817" y="2380774"/>
            <a:ext cx="4985439" cy="4155493"/>
          </a:xfrm>
        </p:spPr>
        <p:txBody>
          <a:bodyPr>
            <a:normAutofit fontScale="85000" lnSpcReduction="20000"/>
          </a:bodyPr>
          <a:lstStyle/>
          <a:p>
            <a:r>
              <a:rPr lang="cs-CZ" sz="2800" dirty="0"/>
              <a:t>Rozpad filozofie na samostatné vědní disciplíny</a:t>
            </a:r>
          </a:p>
          <a:p>
            <a:r>
              <a:rPr lang="cs-CZ" sz="2800" dirty="0"/>
              <a:t>V biologii dochází k vyvrcholení renesančních objevů a nápadů</a:t>
            </a:r>
          </a:p>
          <a:p>
            <a:r>
              <a:rPr lang="cs-CZ" sz="2800" dirty="0"/>
              <a:t>Dochází k úplnému zavrhnutí antického učení</a:t>
            </a:r>
          </a:p>
          <a:p>
            <a:r>
              <a:rPr lang="cs-CZ" sz="2800" dirty="0"/>
              <a:t>Příroda je zkoumána pomocí experimentů a ne myšlenek (jak tomu bylo v Antice) </a:t>
            </a:r>
          </a:p>
          <a:p>
            <a:r>
              <a:rPr lang="cs-CZ" sz="2800" dirty="0"/>
              <a:t>Ví se, že se organismy skládají z buněk a že existují i jednobuněčné organismy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8031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1" name="Rectangle 6160">
            <a:extLst>
              <a:ext uri="{FF2B5EF4-FFF2-40B4-BE49-F238E27FC236}">
                <a16:creationId xmlns:a16="http://schemas.microsoft.com/office/drawing/2014/main" id="{7D587F9F-3F48-4929-8532-62B82B3F66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072915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1A845F29-7C92-0606-59A5-07D976DF9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8511" y="485192"/>
            <a:ext cx="4475892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cs-CZ" sz="2400"/>
              <a:t>Významné osobnosti novověké biologie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F319CA3-6474-716A-8C0D-BF0922F0F5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1" y="1906073"/>
            <a:ext cx="4940565" cy="4466735"/>
          </a:xfrm>
        </p:spPr>
        <p:txBody>
          <a:bodyPr>
            <a:normAutofit/>
          </a:bodyPr>
          <a:lstStyle/>
          <a:p>
            <a:r>
              <a:rPr lang="cs-CZ" sz="2200" u="sng" dirty="0">
                <a:solidFill>
                  <a:srgbClr val="FFFFFF"/>
                </a:solidFill>
              </a:rPr>
              <a:t>Jan Evangelista Purkyně </a:t>
            </a:r>
            <a:r>
              <a:rPr lang="cs-CZ" sz="2200" dirty="0">
                <a:solidFill>
                  <a:srgbClr val="FFFFFF"/>
                </a:solidFill>
              </a:rPr>
              <a:t>– objevitel buňky a zakladatel buněčné teorie</a:t>
            </a:r>
          </a:p>
          <a:p>
            <a:r>
              <a:rPr lang="cs-CZ" sz="2200" u="sng" dirty="0">
                <a:solidFill>
                  <a:srgbClr val="FFFFFF"/>
                </a:solidFill>
              </a:rPr>
              <a:t>Carl Linné</a:t>
            </a:r>
            <a:r>
              <a:rPr lang="cs-CZ" sz="2200" dirty="0">
                <a:solidFill>
                  <a:srgbClr val="FFFFFF"/>
                </a:solidFill>
              </a:rPr>
              <a:t> – taxonomie rostlin a živočichů a zavedení binomické nomenklatury </a:t>
            </a:r>
          </a:p>
          <a:p>
            <a:r>
              <a:rPr lang="cs-CZ" sz="2200" u="sng" dirty="0">
                <a:solidFill>
                  <a:srgbClr val="FFFFFF"/>
                </a:solidFill>
              </a:rPr>
              <a:t>Antony van </a:t>
            </a:r>
            <a:r>
              <a:rPr lang="cs-CZ" sz="2200" u="sng" strike="noStrike" dirty="0" err="1">
                <a:solidFill>
                  <a:srgbClr val="FFFFFF"/>
                </a:solidFill>
                <a:effectLst/>
              </a:rPr>
              <a:t>Leeuwenhoek</a:t>
            </a:r>
            <a:r>
              <a:rPr lang="cs-CZ" sz="2200" u="sng" strike="noStrike" dirty="0">
                <a:solidFill>
                  <a:srgbClr val="FFFFFF"/>
                </a:solidFill>
                <a:effectLst/>
              </a:rPr>
              <a:t> </a:t>
            </a:r>
            <a:r>
              <a:rPr lang="cs-CZ" sz="2200" u="none" strike="noStrike" dirty="0">
                <a:solidFill>
                  <a:srgbClr val="FFFFFF"/>
                </a:solidFill>
                <a:effectLst/>
              </a:rPr>
              <a:t>– díky mikroskopu objevi</a:t>
            </a:r>
            <a:r>
              <a:rPr lang="cs-CZ" sz="2200" dirty="0">
                <a:solidFill>
                  <a:srgbClr val="FFFFFF"/>
                </a:solidFill>
              </a:rPr>
              <a:t>l nálevníky, spermie a bakterie </a:t>
            </a:r>
          </a:p>
          <a:p>
            <a:r>
              <a:rPr lang="cs-CZ" sz="2200" u="sng" dirty="0">
                <a:solidFill>
                  <a:srgbClr val="FFFFFF"/>
                </a:solidFill>
              </a:rPr>
              <a:t>Robert </a:t>
            </a:r>
            <a:r>
              <a:rPr lang="cs-CZ" sz="2200" u="sng" dirty="0" err="1">
                <a:solidFill>
                  <a:srgbClr val="FFFFFF"/>
                </a:solidFill>
              </a:rPr>
              <a:t>Hooke</a:t>
            </a:r>
            <a:r>
              <a:rPr lang="cs-CZ" sz="2200" u="sng" dirty="0">
                <a:solidFill>
                  <a:srgbClr val="FFFFFF"/>
                </a:solidFill>
              </a:rPr>
              <a:t> </a:t>
            </a:r>
            <a:r>
              <a:rPr lang="cs-CZ" sz="2200" dirty="0">
                <a:solidFill>
                  <a:srgbClr val="FFFFFF"/>
                </a:solidFill>
              </a:rPr>
              <a:t>– díky mikroskopu objevil buňky v rostlinném pletivu</a:t>
            </a:r>
          </a:p>
        </p:txBody>
      </p:sp>
      <p:sp>
        <p:nvSpPr>
          <p:cNvPr id="6163" name="Rectangle 6162">
            <a:extLst>
              <a:ext uri="{FF2B5EF4-FFF2-40B4-BE49-F238E27FC236}">
                <a16:creationId xmlns:a16="http://schemas.microsoft.com/office/drawing/2014/main" id="{6DCB66B2-3729-41B6-8A12-AB8550189D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203" y="321731"/>
            <a:ext cx="3208079" cy="367484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56" name="Picture 12" descr="Animalcules' observed by Anton van Leeuwenhoek, c1795. Artist: Unknown #  1155977 - Heritage Images">
            <a:extLst>
              <a:ext uri="{FF2B5EF4-FFF2-40B4-BE49-F238E27FC236}">
                <a16:creationId xmlns:a16="http://schemas.microsoft.com/office/drawing/2014/main" id="{44F157FF-451B-665D-8622-91100A48F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57377" y="485803"/>
            <a:ext cx="2685729" cy="334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65" name="Rectangle 6164">
            <a:extLst>
              <a:ext uri="{FF2B5EF4-FFF2-40B4-BE49-F238E27FC236}">
                <a16:creationId xmlns:a16="http://schemas.microsoft.com/office/drawing/2014/main" id="{ABA662FB-3DC6-4E93-98AC-B84BA41F4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7212" y="321731"/>
            <a:ext cx="2111317" cy="2065869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67" name="Rectangle 6166">
            <a:extLst>
              <a:ext uri="{FF2B5EF4-FFF2-40B4-BE49-F238E27FC236}">
                <a16:creationId xmlns:a16="http://schemas.microsoft.com/office/drawing/2014/main" id="{FB9BE604-0CC0-41C8-9673-995F82DA02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203" y="4163080"/>
            <a:ext cx="3208079" cy="2374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01023DC-77E7-A006-52A9-3E4380CB91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7168" y="4334146"/>
            <a:ext cx="1906148" cy="2038662"/>
          </a:xfrm>
          <a:prstGeom prst="rect">
            <a:avLst/>
          </a:prstGeom>
        </p:spPr>
      </p:pic>
      <p:sp>
        <p:nvSpPr>
          <p:cNvPr id="6169" name="Rectangle 6168">
            <a:extLst>
              <a:ext uri="{FF2B5EF4-FFF2-40B4-BE49-F238E27FC236}">
                <a16:creationId xmlns:a16="http://schemas.microsoft.com/office/drawing/2014/main" id="{2036372A-822B-498E-AD05-6BE85743A0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7212" y="2548467"/>
            <a:ext cx="2111317" cy="335278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54" name="Picture 10" descr="Carl Linné - Wikipedia">
            <a:extLst>
              <a:ext uri="{FF2B5EF4-FFF2-40B4-BE49-F238E27FC236}">
                <a16:creationId xmlns:a16="http://schemas.microsoft.com/office/drawing/2014/main" id="{F9607D94-BCE1-AA5D-2247-9975C3DDC9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921040" y="2758576"/>
            <a:ext cx="1783661" cy="293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6053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B2C5B0-61EE-48A2-F348-7CDC55D8D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1" y="479893"/>
            <a:ext cx="4879901" cy="1188720"/>
          </a:xfrm>
        </p:spPr>
        <p:txBody>
          <a:bodyPr>
            <a:normAutofit/>
          </a:bodyPr>
          <a:lstStyle/>
          <a:p>
            <a:r>
              <a:rPr lang="cs-CZ" sz="2600" u="sng" dirty="0"/>
              <a:t>Moderní biologie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2F6A32A-C7AF-BC00-14F5-D66E38BB1C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1880314"/>
            <a:ext cx="4879900" cy="4868215"/>
          </a:xfrm>
        </p:spPr>
        <p:txBody>
          <a:bodyPr>
            <a:normAutofit/>
          </a:bodyPr>
          <a:lstStyle/>
          <a:p>
            <a:r>
              <a:rPr lang="cs-CZ" sz="2200" dirty="0"/>
              <a:t>Biologie se dále dělí na jednotlivé podobory (genetika, evoluční biologie, imunologie)</a:t>
            </a:r>
          </a:p>
          <a:p>
            <a:r>
              <a:rPr lang="cs-CZ" sz="2200" dirty="0"/>
              <a:t>Vlivem vzniku nových přístrojů se prohlubují další poznatky, například taxonomie (kompletní přestavení, jelikož se přestalo posuzovat na základě morfologických znaků, ale na základě genetických)</a:t>
            </a:r>
          </a:p>
          <a:p>
            <a:r>
              <a:rPr lang="cs-CZ" sz="2200" dirty="0"/>
              <a:t>Vznik moderní medicíny pomocí narkózy, antibiotik, rentgenu, očkování, operování v aseptickém prostředí apod. </a:t>
            </a:r>
          </a:p>
          <a:p>
            <a:endParaRPr lang="cs-CZ" dirty="0"/>
          </a:p>
        </p:txBody>
      </p:sp>
      <p:sp>
        <p:nvSpPr>
          <p:cNvPr id="8214" name="Rectangle 8213">
            <a:extLst>
              <a:ext uri="{FF2B5EF4-FFF2-40B4-BE49-F238E27FC236}">
                <a16:creationId xmlns:a16="http://schemas.microsoft.com/office/drawing/2014/main" id="{B8D39262-9511-4F20-8344-1B9DA68877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-2"/>
            <a:ext cx="6096000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6" name="Rectangle 8215">
            <a:extLst>
              <a:ext uri="{FF2B5EF4-FFF2-40B4-BE49-F238E27FC236}">
                <a16:creationId xmlns:a16="http://schemas.microsoft.com/office/drawing/2014/main" id="{4F924495-5138-4BB6-B18C-C83EC04341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82157" y="479893"/>
            <a:ext cx="5123687" cy="5458969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18" name="Rectangle 8217">
            <a:extLst>
              <a:ext uri="{FF2B5EF4-FFF2-40B4-BE49-F238E27FC236}">
                <a16:creationId xmlns:a16="http://schemas.microsoft.com/office/drawing/2014/main" id="{428AFF86-4DDC-4A60-AC4C-48C6DAE56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83355" y="644485"/>
            <a:ext cx="4756891" cy="512978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6" name="Picture 4" descr="Snímek 1">
            <a:extLst>
              <a:ext uri="{FF2B5EF4-FFF2-40B4-BE49-F238E27FC236}">
                <a16:creationId xmlns:a16="http://schemas.microsoft.com/office/drawing/2014/main" id="{564B44DF-C96D-AD62-53D9-1FE574F02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41977" y="849218"/>
            <a:ext cx="2161366" cy="181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X-Rays, 1896 - The New York Times">
            <a:extLst>
              <a:ext uri="{FF2B5EF4-FFF2-40B4-BE49-F238E27FC236}">
                <a16:creationId xmlns:a16="http://schemas.microsoft.com/office/drawing/2014/main" id="{FE48FD17-B404-504F-3DE7-9898A88C51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40932" y="805352"/>
            <a:ext cx="1361727" cy="1892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První živočich, který se vzbouřil proti evoluci a zalezl do ulity | Nedd.cz">
            <a:extLst>
              <a:ext uri="{FF2B5EF4-FFF2-40B4-BE49-F238E27FC236}">
                <a16:creationId xmlns:a16="http://schemas.microsoft.com/office/drawing/2014/main" id="{85AB352A-9BC9-FE87-451C-4E6E6348CE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41976" y="2994527"/>
            <a:ext cx="4425123" cy="248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425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47A150-E591-DF0A-A0CD-987EDBC37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1" y="964692"/>
            <a:ext cx="4879901" cy="1188720"/>
          </a:xfrm>
        </p:spPr>
        <p:txBody>
          <a:bodyPr>
            <a:normAutofit/>
          </a:bodyPr>
          <a:lstStyle/>
          <a:p>
            <a:r>
              <a:rPr lang="cs-CZ" sz="2600" dirty="0"/>
              <a:t>Významné osobnosti moderní biologie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54A4839-032E-0896-06DC-44B419A38F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638044"/>
            <a:ext cx="4879900" cy="3891545"/>
          </a:xfrm>
        </p:spPr>
        <p:txBody>
          <a:bodyPr>
            <a:normAutofit fontScale="92500"/>
          </a:bodyPr>
          <a:lstStyle/>
          <a:p>
            <a:r>
              <a:rPr lang="cs-CZ" sz="2400" u="sng" dirty="0"/>
              <a:t>Johan Gregor Mendel</a:t>
            </a:r>
            <a:r>
              <a:rPr lang="cs-CZ" sz="2400" dirty="0"/>
              <a:t> – otec genetiky (pokusy na hrachu setém)</a:t>
            </a:r>
          </a:p>
          <a:p>
            <a:r>
              <a:rPr lang="cs-CZ" sz="2400" u="sng" dirty="0"/>
              <a:t>Luis Pasteur </a:t>
            </a:r>
            <a:r>
              <a:rPr lang="cs-CZ" sz="2400" dirty="0"/>
              <a:t>– Objevitel pasterizace, zkoumal proces kvašení a mikroorganismy.  Významně přispěl ke zlepšení hygienických podmínek v nemocnicích a je považován za zakladatele imunologie. </a:t>
            </a:r>
          </a:p>
          <a:p>
            <a:r>
              <a:rPr lang="cs-CZ" sz="2400" u="sng" dirty="0"/>
              <a:t>Charles Darwin </a:t>
            </a:r>
            <a:r>
              <a:rPr lang="cs-CZ" sz="2400" dirty="0"/>
              <a:t>– zakladatel evoluční teorie vlivem přírodního výběru</a:t>
            </a:r>
          </a:p>
        </p:txBody>
      </p:sp>
      <p:sp>
        <p:nvSpPr>
          <p:cNvPr id="9233" name="Rectangle 9226">
            <a:extLst>
              <a:ext uri="{FF2B5EF4-FFF2-40B4-BE49-F238E27FC236}">
                <a16:creationId xmlns:a16="http://schemas.microsoft.com/office/drawing/2014/main" id="{B8D39262-9511-4F20-8344-1B9DA68877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-2"/>
            <a:ext cx="6096000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34" name="Rectangle 9228">
            <a:extLst>
              <a:ext uri="{FF2B5EF4-FFF2-40B4-BE49-F238E27FC236}">
                <a16:creationId xmlns:a16="http://schemas.microsoft.com/office/drawing/2014/main" id="{4F924495-5138-4BB6-B18C-C83EC04341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82157" y="479893"/>
            <a:ext cx="5123687" cy="5458969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35" name="Rectangle 9230">
            <a:extLst>
              <a:ext uri="{FF2B5EF4-FFF2-40B4-BE49-F238E27FC236}">
                <a16:creationId xmlns:a16="http://schemas.microsoft.com/office/drawing/2014/main" id="{428AFF86-4DDC-4A60-AC4C-48C6DAE56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83355" y="644485"/>
            <a:ext cx="4756891" cy="512978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20" name="Picture 4" descr="MENDEL Gregor Johann 1822–1884 – Biografický slovník českých zemí">
            <a:extLst>
              <a:ext uri="{FF2B5EF4-FFF2-40B4-BE49-F238E27FC236}">
                <a16:creationId xmlns:a16="http://schemas.microsoft.com/office/drawing/2014/main" id="{E97CC0E5-A672-82A6-0214-60ED221D8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82672" y="805352"/>
            <a:ext cx="1879976" cy="1905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E1265DA-E398-D6AF-B9C7-F971D80F85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4089" y="805352"/>
            <a:ext cx="1395412" cy="1892085"/>
          </a:xfrm>
          <a:prstGeom prst="rect">
            <a:avLst/>
          </a:prstGeom>
        </p:spPr>
      </p:pic>
      <p:pic>
        <p:nvPicPr>
          <p:cNvPr id="9222" name="Picture 6" descr="Louis Pasteur: Nebyl lékař, očkováním ale porazil vzteklinu i další  nakažlivé nemoci - Novinky">
            <a:extLst>
              <a:ext uri="{FF2B5EF4-FFF2-40B4-BE49-F238E27FC236}">
                <a16:creationId xmlns:a16="http://schemas.microsoft.com/office/drawing/2014/main" id="{D10FF31D-F5D6-600F-0B98-7D2A3106B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41976" y="3000058"/>
            <a:ext cx="4425123" cy="247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8717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2" name="Rectangle 2061">
            <a:extLst>
              <a:ext uri="{FF2B5EF4-FFF2-40B4-BE49-F238E27FC236}">
                <a16:creationId xmlns:a16="http://schemas.microsoft.com/office/drawing/2014/main" id="{8E1D4842-F208-47E0-A3A4-6469A9F045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876939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F3CF7F17-52B9-2634-FCB3-8D76B89FD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0941" y="1290025"/>
            <a:ext cx="5291327" cy="118872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>
            <a:normAutofit/>
          </a:bodyPr>
          <a:lstStyle/>
          <a:p>
            <a:r>
              <a:rPr lang="cs-CZ"/>
              <a:t>Významné osobnosti moderní biologie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E6C823B-C0C7-7A19-E596-A7550E06C0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477" y="2858703"/>
            <a:ext cx="5285791" cy="3042547"/>
          </a:xfrm>
        </p:spPr>
        <p:txBody>
          <a:bodyPr>
            <a:noAutofit/>
          </a:bodyPr>
          <a:lstStyle/>
          <a:p>
            <a:r>
              <a:rPr lang="cs-CZ" sz="2200" u="sng" dirty="0">
                <a:solidFill>
                  <a:srgbClr val="FFFFFF"/>
                </a:solidFill>
              </a:rPr>
              <a:t>James D. Watson, Francis Crick, Rosalind E. Franklin</a:t>
            </a:r>
            <a:endParaRPr lang="cs-CZ" sz="2200" dirty="0">
              <a:solidFill>
                <a:srgbClr val="FFFFFF"/>
              </a:solidFill>
            </a:endParaRPr>
          </a:p>
          <a:p>
            <a:r>
              <a:rPr lang="cs-CZ" sz="2200" dirty="0">
                <a:solidFill>
                  <a:srgbClr val="FFFFFF"/>
                </a:solidFill>
              </a:rPr>
              <a:t>Objev tvaru molekuly DNA a popsání její struktury</a:t>
            </a:r>
          </a:p>
          <a:p>
            <a:r>
              <a:rPr lang="cs-CZ" sz="2200" dirty="0">
                <a:solidFill>
                  <a:srgbClr val="FFFFFF"/>
                </a:solidFill>
              </a:rPr>
              <a:t>Popsána jako dvoušroubovice díky snímku Rosalind Franklinové (snímek 51)</a:t>
            </a:r>
          </a:p>
          <a:p>
            <a:r>
              <a:rPr lang="cs-CZ" sz="2200" dirty="0">
                <a:solidFill>
                  <a:srgbClr val="FFFFFF"/>
                </a:solidFill>
              </a:rPr>
              <a:t>Struktury dusíkatých bází, fosforečné a cukerné části</a:t>
            </a:r>
          </a:p>
        </p:txBody>
      </p:sp>
      <p:pic>
        <p:nvPicPr>
          <p:cNvPr id="2050" name="Picture 2" descr="STO OBJEVŮ: Kdo odhalil tajemství pravotočivé dvoušroubovice DNA - iDNES.cz">
            <a:extLst>
              <a:ext uri="{FF2B5EF4-FFF2-40B4-BE49-F238E27FC236}">
                <a16:creationId xmlns:a16="http://schemas.microsoft.com/office/drawing/2014/main" id="{E2661F7E-E6F3-EF8F-A47D-25941B548F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811"/>
          <a:stretch/>
        </p:blipFill>
        <p:spPr bwMode="auto">
          <a:xfrm>
            <a:off x="6876939" y="-2"/>
            <a:ext cx="5315061" cy="3429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Biographers: Draft News Article Shows Rosalind Franklin was Part of DNA Team">
            <a:extLst>
              <a:ext uri="{FF2B5EF4-FFF2-40B4-BE49-F238E27FC236}">
                <a16:creationId xmlns:a16="http://schemas.microsoft.com/office/drawing/2014/main" id="{7A993A01-92A8-E316-D879-29E66EF1A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906" y="3244850"/>
            <a:ext cx="5329094" cy="361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812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alík">
  <a:themeElements>
    <a:clrScheme name="Balík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Balík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lík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3179</TotalTime>
  <Words>632</Words>
  <Application>Microsoft Macintosh PowerPoint</Application>
  <PresentationFormat>Širokoúhlá obrazovka</PresentationFormat>
  <Paragraphs>56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Gill Sans MT</vt:lpstr>
      <vt:lpstr>Balík</vt:lpstr>
      <vt:lpstr>Dějiny biologie </vt:lpstr>
      <vt:lpstr>Pravěk</vt:lpstr>
      <vt:lpstr>Starověk a antika</vt:lpstr>
      <vt:lpstr>Významní FILOZOFOVÉ</vt:lpstr>
      <vt:lpstr>Středověk</vt:lpstr>
      <vt:lpstr>Renesance</vt:lpstr>
      <vt:lpstr>Novověká biologie</vt:lpstr>
      <vt:lpstr>Významné osobnosti novověké biologie</vt:lpstr>
      <vt:lpstr>Moderní biologie</vt:lpstr>
      <vt:lpstr>Významné osobnosti moderní biologie</vt:lpstr>
      <vt:lpstr>Významné osobnosti moderní biologie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Jakub Jedlička</dc:creator>
  <cp:lastModifiedBy>sborovna u</cp:lastModifiedBy>
  <cp:revision>11</cp:revision>
  <dcterms:created xsi:type="dcterms:W3CDTF">2025-01-04T15:16:55Z</dcterms:created>
  <dcterms:modified xsi:type="dcterms:W3CDTF">2026-09-15T08:29:17Z</dcterms:modified>
</cp:coreProperties>
</file>