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72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48E1A-0F70-403E-89D5-F2B51896EA55}" type="datetimeFigureOut">
              <a:rPr lang="cs-CZ" smtClean="0"/>
              <a:pPr/>
              <a:t>19.12.2016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2FEA4E9-B920-4877-827E-7EBCC51793E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7648E1A-0F70-403E-89D5-F2B51896EA55}" type="datetimeFigureOut">
              <a:rPr lang="cs-CZ" smtClean="0"/>
              <a:pPr/>
              <a:t>19.12.2016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22FEA4E9-B920-4877-827E-7EBCC51793E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48E1A-0F70-403E-89D5-F2B51896EA55}" type="datetimeFigureOut">
              <a:rPr lang="cs-CZ" smtClean="0"/>
              <a:pPr/>
              <a:t>19.12.2016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EA4E9-B920-4877-827E-7EBCC51793E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48E1A-0F70-403E-89D5-F2B51896EA55}" type="datetimeFigureOut">
              <a:rPr lang="cs-CZ" smtClean="0"/>
              <a:pPr/>
              <a:t>19.12.2016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EA4E9-B920-4877-827E-7EBCC51793E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EA4E9-B920-4877-827E-7EBCC51793E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48E1A-0F70-403E-89D5-F2B51896EA55}" type="datetimeFigureOut">
              <a:rPr lang="cs-CZ" smtClean="0"/>
              <a:pPr/>
              <a:t>19.12.2016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48E1A-0F70-403E-89D5-F2B51896EA55}" type="datetimeFigureOut">
              <a:rPr lang="cs-CZ" smtClean="0"/>
              <a:pPr/>
              <a:t>19.12.2016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EA4E9-B920-4877-827E-7EBCC51793E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48E1A-0F70-403E-89D5-F2B51896EA55}" type="datetimeFigureOut">
              <a:rPr lang="cs-CZ" smtClean="0"/>
              <a:pPr/>
              <a:t>19.12.2016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EA4E9-B920-4877-827E-7EBCC51793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7648E1A-0F70-403E-89D5-F2B51896EA55}" type="datetimeFigureOut">
              <a:rPr lang="cs-CZ" smtClean="0"/>
              <a:pPr/>
              <a:t>19.12.2016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2FEA4E9-B920-4877-827E-7EBCC51793E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48E1A-0F70-403E-89D5-F2B51896EA55}" type="datetimeFigureOut">
              <a:rPr lang="cs-CZ" smtClean="0"/>
              <a:pPr/>
              <a:t>19.12.2016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2FEA4E9-B920-4877-827E-7EBCC51793E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48E1A-0F70-403E-89D5-F2B51896EA55}" type="datetimeFigureOut">
              <a:rPr lang="cs-CZ" smtClean="0"/>
              <a:pPr/>
              <a:t>19.12.2016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EA4E9-B920-4877-827E-7EBCC51793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48E1A-0F70-403E-89D5-F2B51896EA55}" type="datetimeFigureOut">
              <a:rPr lang="cs-CZ" smtClean="0"/>
              <a:pPr/>
              <a:t>19.12.2016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EA4E9-B920-4877-827E-7EBCC51793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7648E1A-0F70-403E-89D5-F2B51896EA55}" type="datetimeFigureOut">
              <a:rPr lang="cs-CZ" smtClean="0"/>
              <a:pPr/>
              <a:t>19.12.2016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22FEA4E9-B920-4877-827E-7EBCC51793E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8800" b="1" dirty="0" smtClean="0"/>
              <a:t>REALISMUS</a:t>
            </a:r>
            <a:endParaRPr lang="cs-CZ" sz="8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Druhá polovina 19. století</a:t>
            </a:r>
          </a:p>
          <a:p>
            <a:r>
              <a:rPr lang="cs-CZ" dirty="0" smtClean="0"/>
              <a:t>Rozvoj věd, především přírodních, průmyslová revoluce</a:t>
            </a:r>
          </a:p>
          <a:p>
            <a:r>
              <a:rPr lang="cs-CZ" dirty="0" smtClean="0"/>
              <a:t>Vznik národních států</a:t>
            </a:r>
          </a:p>
          <a:p>
            <a:r>
              <a:rPr lang="cs-CZ" dirty="0" smtClean="0"/>
              <a:t>Reformy, zrušení nevolnictví, občanské války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/>
              <a:t>SITUACE</a:t>
            </a:r>
            <a:endParaRPr lang="cs-CZ" sz="6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REALISMUS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Z latinského </a:t>
            </a:r>
            <a:r>
              <a:rPr lang="cs-CZ" dirty="0" err="1" smtClean="0"/>
              <a:t>realis</a:t>
            </a:r>
            <a:r>
              <a:rPr lang="cs-CZ" dirty="0" smtClean="0"/>
              <a:t> = věcný, skutečný</a:t>
            </a:r>
          </a:p>
          <a:p>
            <a:r>
              <a:rPr lang="cs-CZ" dirty="0" smtClean="0"/>
              <a:t>Druhá polovina 19. století</a:t>
            </a:r>
          </a:p>
          <a:p>
            <a:r>
              <a:rPr lang="cs-CZ" dirty="0" smtClean="0"/>
              <a:t>Snaha objektivně ztvárnit svět tak, jaký ve skutečnosti je</a:t>
            </a:r>
          </a:p>
          <a:p>
            <a:r>
              <a:rPr lang="cs-CZ" dirty="0" smtClean="0"/>
              <a:t>Literatura, malířství, sochařství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Z latinského </a:t>
            </a:r>
            <a:r>
              <a:rPr lang="cs-CZ" dirty="0" err="1" smtClean="0"/>
              <a:t>naturalis</a:t>
            </a:r>
            <a:r>
              <a:rPr lang="cs-CZ" dirty="0" smtClean="0"/>
              <a:t> = přírodní</a:t>
            </a:r>
          </a:p>
          <a:p>
            <a:r>
              <a:rPr lang="cs-CZ" dirty="0" smtClean="0"/>
              <a:t>Umělecký směr druhé poloviny 19. století</a:t>
            </a:r>
          </a:p>
          <a:p>
            <a:r>
              <a:rPr lang="cs-CZ" dirty="0" smtClean="0"/>
              <a:t>Zobrazuje člověka, jako tvora fyziologického</a:t>
            </a:r>
          </a:p>
          <a:p>
            <a:r>
              <a:rPr lang="cs-CZ" dirty="0" smtClean="0"/>
              <a:t>Člověk je dědičně a sociálně podmíněný</a:t>
            </a:r>
          </a:p>
          <a:p>
            <a:r>
              <a:rPr lang="cs-CZ" dirty="0" smtClean="0"/>
              <a:t>Hlavně v literatuře</a:t>
            </a:r>
          </a:p>
          <a:p>
            <a:r>
              <a:rPr lang="cs-CZ" dirty="0" smtClean="0"/>
              <a:t>Emil </a:t>
            </a:r>
            <a:r>
              <a:rPr lang="cs-CZ" dirty="0" err="1" smtClean="0"/>
              <a:t>Zola</a:t>
            </a:r>
            <a:r>
              <a:rPr lang="cs-CZ" dirty="0" smtClean="0"/>
              <a:t>, bratři </a:t>
            </a:r>
            <a:r>
              <a:rPr lang="cs-CZ" dirty="0" err="1" smtClean="0"/>
              <a:t>Mrštíkové</a:t>
            </a:r>
            <a:r>
              <a:rPr lang="cs-CZ" dirty="0" smtClean="0"/>
              <a:t>, </a:t>
            </a:r>
            <a:r>
              <a:rPr lang="cs-CZ" dirty="0" err="1" smtClean="0"/>
              <a:t>Šlejhar</a:t>
            </a:r>
            <a:endParaRPr lang="cs-CZ" dirty="0"/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cs-CZ" dirty="0" smtClean="0"/>
              <a:t>NATURALISMUS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architektuře variace různých slohů</a:t>
            </a:r>
          </a:p>
          <a:p>
            <a:r>
              <a:rPr lang="cs-CZ" dirty="0" smtClean="0"/>
              <a:t>Budovy slouží své funkci (banky, burzy, obchodní domy, divadla, galerie, průmyslové haly)</a:t>
            </a:r>
          </a:p>
          <a:p>
            <a:r>
              <a:rPr lang="cs-CZ" dirty="0" smtClean="0"/>
              <a:t>Realistické zachycování postav</a:t>
            </a:r>
          </a:p>
          <a:p>
            <a:r>
              <a:rPr lang="cs-CZ" dirty="0" smtClean="0"/>
              <a:t>Sochařství především ve Francii</a:t>
            </a:r>
          </a:p>
          <a:p>
            <a:r>
              <a:rPr lang="cs-CZ" dirty="0" smtClean="0"/>
              <a:t>Opery, </a:t>
            </a:r>
          </a:p>
          <a:p>
            <a:r>
              <a:rPr lang="cs-CZ" dirty="0" smtClean="0"/>
              <a:t>Realismus v hudbě neexistuje</a:t>
            </a:r>
          </a:p>
          <a:p>
            <a:r>
              <a:rPr lang="cs-CZ" dirty="0" smtClean="0"/>
              <a:t>Náměty z historie, lidové motivy</a:t>
            </a:r>
          </a:p>
          <a:p>
            <a:r>
              <a:rPr lang="cs-CZ" dirty="0" smtClean="0"/>
              <a:t>Verismus – 90. léta, vychází z pravdivých námětů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/>
              <a:t>UMĚNÍ</a:t>
            </a:r>
            <a:endParaRPr lang="cs-CZ" sz="6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Realistické prvky od antiky</a:t>
            </a:r>
          </a:p>
          <a:p>
            <a:r>
              <a:rPr lang="cs-CZ" dirty="0" smtClean="0"/>
              <a:t>Poprvé vymezen v Revue  Realisme v letech 1856 – 1857</a:t>
            </a:r>
          </a:p>
          <a:p>
            <a:r>
              <a:rPr lang="cs-CZ" dirty="0" smtClean="0"/>
              <a:t>Umění má být skutečné, pravdivé, nezaujaté, má objektivně popisovat svět a analyzovat současný život</a:t>
            </a:r>
          </a:p>
          <a:p>
            <a:r>
              <a:rPr lang="cs-CZ" dirty="0" smtClean="0"/>
              <a:t>Především vyprávění, dialogové pasáže, popis, charakteristika postav</a:t>
            </a:r>
          </a:p>
          <a:p>
            <a:r>
              <a:rPr lang="cs-CZ" dirty="0" smtClean="0"/>
              <a:t>Románové cykly – epopeje</a:t>
            </a:r>
          </a:p>
          <a:p>
            <a:r>
              <a:rPr lang="cs-CZ" dirty="0" smtClean="0"/>
              <a:t>Novely, povídky</a:t>
            </a:r>
          </a:p>
          <a:p>
            <a:r>
              <a:rPr lang="cs-CZ" dirty="0" smtClean="0"/>
              <a:t>Neosobní vypravěč</a:t>
            </a:r>
          </a:p>
          <a:p>
            <a:r>
              <a:rPr lang="cs-CZ" dirty="0" smtClean="0"/>
              <a:t>Dialekty, městská mluva, slangy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/>
              <a:t>LITERATURA</a:t>
            </a:r>
            <a:endParaRPr lang="cs-CZ" sz="6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Formuloval ho Emil </a:t>
            </a:r>
            <a:r>
              <a:rPr lang="cs-CZ" dirty="0" err="1" smtClean="0"/>
              <a:t>Zola</a:t>
            </a:r>
            <a:endParaRPr lang="cs-CZ" dirty="0" smtClean="0"/>
          </a:p>
          <a:p>
            <a:r>
              <a:rPr lang="cs-CZ" dirty="0" smtClean="0"/>
              <a:t>V 60. letech 19. století</a:t>
            </a:r>
          </a:p>
          <a:p>
            <a:r>
              <a:rPr lang="cs-CZ" dirty="0" smtClean="0"/>
              <a:t>Experimentální román</a:t>
            </a:r>
          </a:p>
          <a:p>
            <a:r>
              <a:rPr lang="cs-CZ" dirty="0" smtClean="0"/>
              <a:t>Do ostatních literatur se rozšířil až na konci století – v českém prostředí bratří </a:t>
            </a:r>
            <a:r>
              <a:rPr lang="cs-CZ" dirty="0" err="1" smtClean="0"/>
              <a:t>Mrštíkové</a:t>
            </a:r>
            <a:r>
              <a:rPr lang="cs-CZ" dirty="0" smtClean="0"/>
              <a:t> – Maryša; </a:t>
            </a:r>
            <a:r>
              <a:rPr lang="cs-CZ" dirty="0" err="1" smtClean="0"/>
              <a:t>Šlejhar</a:t>
            </a:r>
            <a:r>
              <a:rPr lang="cs-CZ" dirty="0" smtClean="0"/>
              <a:t> – Kuře melancholik; Karel Matěj Čapek Chod – Kašpar Lén mstitel</a:t>
            </a:r>
          </a:p>
          <a:p>
            <a:r>
              <a:rPr lang="cs-CZ" dirty="0" smtClean="0"/>
              <a:t>Tzv. fotografování reality</a:t>
            </a:r>
          </a:p>
          <a:p>
            <a:r>
              <a:rPr lang="cs-CZ" dirty="0" smtClean="0"/>
              <a:t>Literatura a umění podléhají stejným zákonům jako věda</a:t>
            </a:r>
          </a:p>
          <a:p>
            <a:r>
              <a:rPr lang="cs-CZ" dirty="0" smtClean="0"/>
              <a:t>Determinace hrdiny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/>
              <a:t>NATURALISMUS</a:t>
            </a:r>
            <a:endParaRPr lang="cs-CZ" sz="6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Honoré</a:t>
            </a:r>
            <a:r>
              <a:rPr lang="cs-CZ" dirty="0" smtClean="0"/>
              <a:t> de Balzac – Otec </a:t>
            </a:r>
            <a:r>
              <a:rPr lang="cs-CZ" dirty="0" err="1" smtClean="0"/>
              <a:t>Goriot</a:t>
            </a:r>
            <a:r>
              <a:rPr lang="cs-CZ" dirty="0" smtClean="0"/>
              <a:t>, Ztracené iluze, Lesk a bída kurtizán</a:t>
            </a:r>
          </a:p>
          <a:p>
            <a:r>
              <a:rPr lang="cs-CZ" dirty="0" smtClean="0"/>
              <a:t>Stendhal – Kartouza parmská, Červený a černý</a:t>
            </a:r>
          </a:p>
          <a:p>
            <a:r>
              <a:rPr lang="cs-CZ" dirty="0" smtClean="0"/>
              <a:t>Gustave Flaubert – Paní </a:t>
            </a:r>
            <a:r>
              <a:rPr lang="cs-CZ" dirty="0" err="1" smtClean="0"/>
              <a:t>Bovayrová</a:t>
            </a:r>
            <a:r>
              <a:rPr lang="cs-CZ" dirty="0" smtClean="0"/>
              <a:t>, </a:t>
            </a:r>
          </a:p>
          <a:p>
            <a:r>
              <a:rPr lang="cs-CZ" dirty="0" err="1" smtClean="0"/>
              <a:t>Guy</a:t>
            </a:r>
            <a:r>
              <a:rPr lang="cs-CZ" dirty="0" smtClean="0"/>
              <a:t> de </a:t>
            </a:r>
            <a:r>
              <a:rPr lang="cs-CZ" dirty="0" err="1" smtClean="0"/>
              <a:t>Maupassant</a:t>
            </a:r>
            <a:r>
              <a:rPr lang="cs-CZ" dirty="0" smtClean="0"/>
              <a:t> – Miláček, Kulička</a:t>
            </a:r>
          </a:p>
          <a:p>
            <a:r>
              <a:rPr lang="cs-CZ" dirty="0" smtClean="0"/>
              <a:t>Emile </a:t>
            </a:r>
            <a:r>
              <a:rPr lang="cs-CZ" dirty="0" err="1" smtClean="0"/>
              <a:t>Zola</a:t>
            </a:r>
            <a:r>
              <a:rPr lang="cs-CZ" dirty="0" smtClean="0"/>
              <a:t> – </a:t>
            </a:r>
            <a:r>
              <a:rPr lang="cs-CZ" dirty="0" err="1" smtClean="0"/>
              <a:t>Nana</a:t>
            </a:r>
            <a:r>
              <a:rPr lang="cs-CZ" dirty="0" smtClean="0"/>
              <a:t>, Zabiják – naturalismus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/>
              <a:t>FRANCIE</a:t>
            </a:r>
            <a:endParaRPr lang="cs-CZ" sz="6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Nikolaj </a:t>
            </a:r>
            <a:r>
              <a:rPr lang="cs-CZ" dirty="0" err="1" smtClean="0"/>
              <a:t>Vasiljevič</a:t>
            </a:r>
            <a:r>
              <a:rPr lang="cs-CZ" dirty="0" smtClean="0"/>
              <a:t> Gogol – Revizor, Mrtvé duše</a:t>
            </a:r>
          </a:p>
          <a:p>
            <a:r>
              <a:rPr lang="cs-CZ" dirty="0" err="1" smtClean="0"/>
              <a:t>Fjodor</a:t>
            </a:r>
            <a:r>
              <a:rPr lang="cs-CZ" dirty="0" smtClean="0"/>
              <a:t> </a:t>
            </a:r>
            <a:r>
              <a:rPr lang="cs-CZ" dirty="0" err="1" smtClean="0"/>
              <a:t>Michaljevič</a:t>
            </a:r>
            <a:r>
              <a:rPr lang="cs-CZ" dirty="0" smtClean="0"/>
              <a:t> </a:t>
            </a:r>
            <a:r>
              <a:rPr lang="cs-CZ" dirty="0" err="1" smtClean="0"/>
              <a:t>Dostojevskij</a:t>
            </a:r>
            <a:r>
              <a:rPr lang="cs-CZ" dirty="0" smtClean="0"/>
              <a:t> – Zločin a trest, Idiot, Běsi, Bratři </a:t>
            </a:r>
            <a:r>
              <a:rPr lang="cs-CZ" dirty="0" err="1" smtClean="0"/>
              <a:t>Karamazovi</a:t>
            </a:r>
            <a:endParaRPr lang="cs-CZ" dirty="0" smtClean="0"/>
          </a:p>
          <a:p>
            <a:r>
              <a:rPr lang="cs-CZ" dirty="0" smtClean="0"/>
              <a:t>Anton Pavlovič Čechov – Racek, Višňový sad, Tři sestry</a:t>
            </a:r>
          </a:p>
          <a:p>
            <a:r>
              <a:rPr lang="cs-CZ" dirty="0" smtClean="0"/>
              <a:t>Ivan </a:t>
            </a:r>
            <a:r>
              <a:rPr lang="cs-CZ" dirty="0" err="1" smtClean="0"/>
              <a:t>Sergejevič</a:t>
            </a:r>
            <a:r>
              <a:rPr lang="cs-CZ" dirty="0" smtClean="0"/>
              <a:t> </a:t>
            </a:r>
            <a:r>
              <a:rPr lang="cs-CZ" dirty="0" err="1" smtClean="0"/>
              <a:t>Turgeněv</a:t>
            </a:r>
            <a:r>
              <a:rPr lang="cs-CZ" dirty="0" smtClean="0"/>
              <a:t> – Lovcovy zápisky</a:t>
            </a:r>
          </a:p>
          <a:p>
            <a:r>
              <a:rPr lang="cs-CZ" dirty="0" smtClean="0"/>
              <a:t>Lev Nikolajevič Tolstoj – Vojna a mír, Anna </a:t>
            </a:r>
            <a:r>
              <a:rPr lang="cs-CZ" dirty="0" err="1" smtClean="0"/>
              <a:t>Karenina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/>
              <a:t>RUSKO</a:t>
            </a:r>
            <a:endParaRPr lang="cs-CZ" sz="6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Charles Dickens – Oliver Twist, Kronika </a:t>
            </a:r>
            <a:r>
              <a:rPr lang="cs-CZ" dirty="0" err="1" smtClean="0"/>
              <a:t>Pickwickova</a:t>
            </a:r>
            <a:r>
              <a:rPr lang="cs-CZ" dirty="0" smtClean="0"/>
              <a:t> klubu, Malá </a:t>
            </a:r>
            <a:r>
              <a:rPr lang="cs-CZ" dirty="0" err="1" smtClean="0"/>
              <a:t>Dorritka</a:t>
            </a:r>
            <a:r>
              <a:rPr lang="cs-CZ" dirty="0" smtClean="0"/>
              <a:t>, David </a:t>
            </a:r>
            <a:r>
              <a:rPr lang="cs-CZ" dirty="0" err="1" smtClean="0"/>
              <a:t>Copperfield</a:t>
            </a:r>
            <a:r>
              <a:rPr lang="cs-CZ" dirty="0" smtClean="0"/>
              <a:t>, Nadějné vyhlídky</a:t>
            </a:r>
          </a:p>
          <a:p>
            <a:r>
              <a:rPr lang="cs-CZ" dirty="0" smtClean="0"/>
              <a:t>Sestry </a:t>
            </a:r>
            <a:r>
              <a:rPr lang="cs-CZ" dirty="0" err="1" smtClean="0"/>
              <a:t>Brontëovy</a:t>
            </a:r>
            <a:r>
              <a:rPr lang="cs-CZ" dirty="0" smtClean="0"/>
              <a:t> – Na větrné hůlce, Jana </a:t>
            </a:r>
            <a:r>
              <a:rPr lang="cs-CZ" dirty="0" err="1" smtClean="0"/>
              <a:t>Eyrová</a:t>
            </a:r>
            <a:endParaRPr lang="cs-CZ" dirty="0" smtClean="0"/>
          </a:p>
          <a:p>
            <a:r>
              <a:rPr lang="cs-CZ" dirty="0" smtClean="0"/>
              <a:t>Henry </a:t>
            </a:r>
            <a:r>
              <a:rPr lang="cs-CZ" dirty="0" err="1" smtClean="0"/>
              <a:t>James</a:t>
            </a:r>
            <a:r>
              <a:rPr lang="cs-CZ" dirty="0" smtClean="0"/>
              <a:t> – Portrét dámy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6000" b="1" dirty="0" smtClean="0"/>
              <a:t>SPOJENÉ KRÁLOVSTVÍ</a:t>
            </a:r>
            <a:endParaRPr lang="cs-CZ" sz="6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420888"/>
            <a:ext cx="8229600" cy="3675112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sz="2800" dirty="0" err="1" smtClean="0"/>
              <a:t>Mark</a:t>
            </a:r>
            <a:r>
              <a:rPr lang="cs-CZ" sz="2800" dirty="0" smtClean="0"/>
              <a:t> </a:t>
            </a:r>
            <a:r>
              <a:rPr lang="cs-CZ" sz="2800" dirty="0" err="1" smtClean="0"/>
              <a:t>Twain</a:t>
            </a:r>
            <a:r>
              <a:rPr lang="cs-CZ" sz="2800" dirty="0" smtClean="0"/>
              <a:t> – Dobrodružství </a:t>
            </a:r>
            <a:r>
              <a:rPr lang="cs-CZ" sz="2800" dirty="0" err="1" smtClean="0"/>
              <a:t>Toma</a:t>
            </a:r>
            <a:r>
              <a:rPr lang="cs-CZ" sz="2800" dirty="0" smtClean="0"/>
              <a:t> </a:t>
            </a:r>
            <a:r>
              <a:rPr lang="cs-CZ" sz="2800" dirty="0" err="1" smtClean="0"/>
              <a:t>Sawyera</a:t>
            </a:r>
            <a:r>
              <a:rPr lang="cs-CZ" sz="2800" dirty="0" smtClean="0"/>
              <a:t> a </a:t>
            </a:r>
            <a:r>
              <a:rPr lang="cs-CZ" sz="2800" dirty="0" err="1" smtClean="0"/>
              <a:t>Huckleberryho</a:t>
            </a:r>
            <a:r>
              <a:rPr lang="cs-CZ" sz="2800" dirty="0" smtClean="0"/>
              <a:t> </a:t>
            </a:r>
            <a:r>
              <a:rPr lang="cs-CZ" sz="2800" dirty="0" err="1" smtClean="0"/>
              <a:t>Finna</a:t>
            </a:r>
            <a:endParaRPr lang="cs-CZ" sz="2800" dirty="0" smtClean="0"/>
          </a:p>
          <a:p>
            <a:r>
              <a:rPr lang="cs-CZ" dirty="0" smtClean="0"/>
              <a:t>Jack London – Volání divočiny, Bílý tesák, Démon alkohol, Mořský vlk</a:t>
            </a:r>
          </a:p>
          <a:p>
            <a:r>
              <a:rPr lang="cs-CZ" dirty="0" err="1" smtClean="0"/>
              <a:t>Upton</a:t>
            </a:r>
            <a:r>
              <a:rPr lang="cs-CZ" dirty="0" smtClean="0"/>
              <a:t> </a:t>
            </a:r>
            <a:r>
              <a:rPr lang="cs-CZ" dirty="0" err="1" smtClean="0"/>
              <a:t>Beall</a:t>
            </a:r>
            <a:r>
              <a:rPr lang="cs-CZ" dirty="0" smtClean="0"/>
              <a:t> </a:t>
            </a:r>
            <a:r>
              <a:rPr lang="cs-CZ" dirty="0" err="1" smtClean="0"/>
              <a:t>Sinclair</a:t>
            </a:r>
            <a:r>
              <a:rPr lang="cs-CZ" dirty="0" smtClean="0"/>
              <a:t> – Otroctví, Džungle</a:t>
            </a:r>
          </a:p>
          <a:p>
            <a:endParaRPr lang="cs-CZ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0" y="836712"/>
            <a:ext cx="9144000" cy="1219200"/>
          </a:xfrm>
        </p:spPr>
        <p:txBody>
          <a:bodyPr>
            <a:noAutofit/>
          </a:bodyPr>
          <a:lstStyle/>
          <a:p>
            <a:pPr algn="ctr"/>
            <a:r>
              <a:rPr lang="cs-CZ" sz="6000" b="1" dirty="0" smtClean="0"/>
              <a:t>SPOJENÉ STÁTY AMERICKÉ</a:t>
            </a:r>
            <a:endParaRPr lang="cs-CZ" sz="6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/>
              <a:t>DALŠÍ ZEMĚ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NORSKO</a:t>
            </a:r>
          </a:p>
          <a:p>
            <a:r>
              <a:rPr lang="cs-CZ" dirty="0" smtClean="0"/>
              <a:t>Henrik Ibsen – Nepřítel lidu, Domov Loutek – Nora, Strašidla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POLSKO</a:t>
            </a:r>
          </a:p>
          <a:p>
            <a:r>
              <a:rPr lang="cs-CZ" dirty="0" err="1" smtClean="0"/>
              <a:t>Henryk</a:t>
            </a:r>
            <a:r>
              <a:rPr lang="cs-CZ" dirty="0" smtClean="0"/>
              <a:t> </a:t>
            </a:r>
            <a:r>
              <a:rPr lang="cs-CZ" dirty="0" err="1" smtClean="0"/>
              <a:t>Sienkiewicz</a:t>
            </a:r>
            <a:r>
              <a:rPr lang="cs-CZ" dirty="0" smtClean="0"/>
              <a:t> – Quo </a:t>
            </a:r>
            <a:r>
              <a:rPr lang="cs-CZ" dirty="0" err="1" smtClean="0"/>
              <a:t>vadis</a:t>
            </a:r>
            <a:r>
              <a:rPr lang="cs-CZ" dirty="0" smtClean="0"/>
              <a:t>, Ohněm a mečem, Pan </a:t>
            </a:r>
            <a:r>
              <a:rPr lang="cs-CZ" dirty="0" err="1" smtClean="0"/>
              <a:t>Wolodyjowski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BROOKLYNSKÝ </a:t>
            </a:r>
            <a:r>
              <a:rPr lang="cs-CZ" dirty="0" smtClean="0"/>
              <a:t>MOST</a:t>
            </a:r>
            <a:endParaRPr lang="cs-CZ" dirty="0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obrázek 2"/>
          <p:cNvSpPr txBox="1">
            <a:spLocks/>
          </p:cNvSpPr>
          <p:nvPr/>
        </p:nvSpPr>
        <p:spPr>
          <a:xfrm>
            <a:off x="467544" y="476672"/>
            <a:ext cx="6019800" cy="5562600"/>
          </a:xfrm>
          <a:prstGeom prst="rect">
            <a:avLst/>
          </a:prstGeo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</p:sp>
      <p:sp>
        <p:nvSpPr>
          <p:cNvPr id="6" name="Zástupný symbol pro obrázek 2"/>
          <p:cNvSpPr txBox="1">
            <a:spLocks/>
          </p:cNvSpPr>
          <p:nvPr/>
        </p:nvSpPr>
        <p:spPr>
          <a:xfrm>
            <a:off x="619944" y="629072"/>
            <a:ext cx="6019800" cy="5562600"/>
          </a:xfrm>
          <a:prstGeom prst="rect">
            <a:avLst/>
          </a:prstGeo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76672"/>
            <a:ext cx="6120680" cy="576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KŘIŠŤÁLOVÝ PALÁC V LONDÝNĚ (HYDE PARK)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l="11139" r="11139"/>
          <a:stretch>
            <a:fillRect/>
          </a:stretch>
        </p:blipFill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STAVBA EIFFELOVY VĚŽE V PAŘÍŽI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l="7942" r="7942"/>
          <a:stretch>
            <a:fillRect/>
          </a:stretch>
        </p:blipFill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GUSTAVE COURBET – POHŘEB V ORNANS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symbol pro obrázek 4"/>
          <p:cNvPicPr>
            <a:picLocks noGrp="1"/>
          </p:cNvPicPr>
          <p:nvPr>
            <p:ph type="pic" idx="1"/>
          </p:nvPr>
        </p:nvPicPr>
        <p:blipFill>
          <a:blip r:embed="rId2" cstate="print"/>
          <a:srcRect l="24746" r="24746"/>
          <a:stretch>
            <a:fillRect/>
          </a:stretch>
        </p:blipFill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AUGUSTE RODIN – OBČANÉ CALAIS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l="2285" r="2285"/>
          <a:stretch>
            <a:fillRect/>
          </a:stretch>
        </p:blipFill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127</TotalTime>
  <Words>473</Words>
  <Application>Microsoft Office PowerPoint</Application>
  <PresentationFormat>Předvádění na obrazovce (4:3)</PresentationFormat>
  <Paragraphs>77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Papír</vt:lpstr>
      <vt:lpstr>REALISMUS</vt:lpstr>
      <vt:lpstr>SITUACE</vt:lpstr>
      <vt:lpstr>Snímek 3</vt:lpstr>
      <vt:lpstr>UMĚNÍ</vt:lpstr>
      <vt:lpstr>LITERATURA</vt:lpstr>
      <vt:lpstr>NATURALISMUS</vt:lpstr>
      <vt:lpstr>FRANCIE</vt:lpstr>
      <vt:lpstr>RUSKO</vt:lpstr>
      <vt:lpstr>SPOJENÉ KRÁLOVSTVÍ</vt:lpstr>
      <vt:lpstr>SPOJENÉ STÁTY AMERICKÉ</vt:lpstr>
      <vt:lpstr>DALŠÍ ZEMĚ</vt:lpstr>
      <vt:lpstr>BROOKLYNSKÝ MOST</vt:lpstr>
      <vt:lpstr>KŘIŠŤÁLOVÝ PALÁC V LONDÝNĚ (HYDE PARK)</vt:lpstr>
      <vt:lpstr>STAVBA EIFFELOVY VĚŽE V PAŘÍŽI</vt:lpstr>
      <vt:lpstr>GUSTAVE COURBET – POHŘEB V ORNANS</vt:lpstr>
      <vt:lpstr>AUGUSTE RODIN – OBČANÉ CALAIS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REALISMUS</dc:title>
  <dc:creator>Windows User</dc:creator>
  <cp:lastModifiedBy>BLAZKOVAH</cp:lastModifiedBy>
  <cp:revision>7</cp:revision>
  <dcterms:created xsi:type="dcterms:W3CDTF">2011-01-06T19:13:41Z</dcterms:created>
  <dcterms:modified xsi:type="dcterms:W3CDTF">2016-12-19T08:43:17Z</dcterms:modified>
</cp:coreProperties>
</file>