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63" r:id="rId3"/>
    <p:sldId id="257" r:id="rId4"/>
    <p:sldId id="258" r:id="rId5"/>
    <p:sldId id="264" r:id="rId6"/>
    <p:sldId id="259" r:id="rId7"/>
    <p:sldId id="260" r:id="rId8"/>
    <p:sldId id="265" r:id="rId9"/>
    <p:sldId id="267" r:id="rId10"/>
    <p:sldId id="268" r:id="rId11"/>
    <p:sldId id="261" r:id="rId12"/>
    <p:sldId id="269" r:id="rId13"/>
    <p:sldId id="262" r:id="rId14"/>
    <p:sldId id="266" r:id="rId15"/>
    <p:sldId id="270" r:id="rId1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3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599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969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January 13, 2022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0733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23173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18753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61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394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075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76930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January 13, 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449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January 13, 2022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42945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6F153AAB-4BEA-4C51-BA16-6CBBA4682B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4033" y="5499175"/>
            <a:ext cx="10160000" cy="884518"/>
          </a:xfrm>
        </p:spPr>
        <p:txBody>
          <a:bodyPr anchor="t">
            <a:noAutofit/>
          </a:bodyPr>
          <a:lstStyle/>
          <a:p>
            <a:r>
              <a:rPr lang="cs-CZ" sz="4800" b="1" dirty="0">
                <a:latin typeface="Calibri" panose="020F0502020204030204" pitchFamily="34" charset="0"/>
                <a:cs typeface="Calibri" panose="020F0502020204030204" pitchFamily="34" charset="0"/>
              </a:rPr>
              <a:t>VODOLÉČBA (HYDROTERAPIE)</a:t>
            </a:r>
          </a:p>
        </p:txBody>
      </p:sp>
      <p:pic>
        <p:nvPicPr>
          <p:cNvPr id="4" name="Picture 3" descr="Barevné pastely v horním zobrazení">
            <a:extLst>
              <a:ext uri="{FF2B5EF4-FFF2-40B4-BE49-F238E27FC236}">
                <a16:creationId xmlns:a16="http://schemas.microsoft.com/office/drawing/2014/main" id="{A59A317D-D942-4616-9F4A-9061C96C29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313" b="9355"/>
          <a:stretch/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90538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12441"/>
            <a:ext cx="9810604" cy="442875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na organismus působíme vodou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využití účinků vody:</a:t>
            </a:r>
          </a:p>
          <a:p>
            <a:pPr marL="56007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termický – v závislosti na teplotě</a:t>
            </a:r>
          </a:p>
          <a:p>
            <a:pPr marL="56007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chemický – obsah minerálních látek</a:t>
            </a:r>
          </a:p>
          <a:p>
            <a:pPr marL="560070" lvl="1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mechanický – působení tlaku (podvodní masáž,…)</a:t>
            </a:r>
          </a:p>
          <a:p>
            <a:pPr marL="891540"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působení hydrostatického vztlaku (nadlehčuje)</a:t>
            </a:r>
          </a:p>
          <a:p>
            <a:pPr marL="891540"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1800" dirty="0">
                <a:latin typeface="Calibri" panose="020F0502020204030204" pitchFamily="34" charset="0"/>
                <a:cs typeface="Calibri" panose="020F0502020204030204" pitchFamily="34" charset="0"/>
              </a:rPr>
              <a:t> působení hydrostatického tlaku (odpor – závisí na hloubce ponoření)</a:t>
            </a:r>
          </a:p>
        </p:txBody>
      </p:sp>
    </p:spTree>
    <p:extLst>
      <p:ext uri="{BB962C8B-B14F-4D97-AF65-F5344CB8AC3E}">
        <p14:creationId xmlns:p14="http://schemas.microsoft.com/office/powerpoint/2010/main" val="1668503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424407"/>
            <a:ext cx="9810604" cy="5038596"/>
          </a:xfrm>
        </p:spPr>
        <p:txBody>
          <a:bodyPr/>
          <a:lstStyle/>
          <a:p>
            <a:pPr marL="354013" indent="-354013">
              <a:lnSpc>
                <a:spcPct val="115000"/>
              </a:lnSpc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dělení podle teploty vody: </a:t>
            </a:r>
          </a:p>
          <a:p>
            <a:pPr marL="720090" lvl="2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hypertermická  38-43°C (</a:t>
            </a: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termopozitivní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720090" lvl="2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izotermická okolo 37°C (indiferentní)</a:t>
            </a:r>
          </a:p>
          <a:p>
            <a:pPr marL="720090" lvl="2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hypotermická 34-36°C (</a:t>
            </a: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termonegativní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45720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dělení podle velikosti ošetřované plochy:</a:t>
            </a:r>
          </a:p>
          <a:p>
            <a:pPr marL="720090" lvl="2" indent="-3429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částečná (HK, DK, sedací, trup)</a:t>
            </a:r>
          </a:p>
          <a:p>
            <a:pPr marL="720090" lvl="2" indent="-342900">
              <a:lnSpc>
                <a:spcPct val="150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celková</a:t>
            </a: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325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6234" y="1396416"/>
            <a:ext cx="9810604" cy="4428753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spcAft>
                <a:spcPts val="1000"/>
              </a:spcAft>
              <a:buNone/>
            </a:pPr>
            <a:r>
              <a:rPr lang="cs-CZ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Procedury malé vodoléčby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nevyžadují zvláštní technické vybavení</a:t>
            </a:r>
          </a:p>
          <a:p>
            <a:pPr>
              <a:lnSpc>
                <a:spcPct val="170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Omývání 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(pomocí žínky, ručníku) – horní, spodní, celkové, částečné</a:t>
            </a:r>
          </a:p>
          <a:p>
            <a:pPr>
              <a:lnSpc>
                <a:spcPct val="170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Polevy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(bérců, DK, HK, zad) – souvislý proud vody téměř bez tlaku</a:t>
            </a:r>
          </a:p>
          <a:p>
            <a:pPr>
              <a:lnSpc>
                <a:spcPct val="170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Sprchy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(studená, teplá, střídavá)</a:t>
            </a:r>
          </a:p>
          <a:p>
            <a:pPr>
              <a:lnSpc>
                <a:spcPct val="170000"/>
              </a:lnSpc>
              <a:spcAft>
                <a:spcPts val="1000"/>
              </a:spcAft>
            </a:pPr>
            <a:r>
              <a:rPr lang="cs-CZ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Obklady, zábaly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(chladivé, zadržující, zapařující) – krk, hrudník, trup, nohy, lýtka, ….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955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21771"/>
            <a:ext cx="9810604" cy="4428753"/>
          </a:xfrm>
        </p:spPr>
        <p:txBody>
          <a:bodyPr/>
          <a:lstStyle/>
          <a:p>
            <a:pPr marL="0" lvl="0" indent="0">
              <a:lnSpc>
                <a:spcPct val="115000"/>
              </a:lnSpc>
              <a:buNone/>
            </a:pPr>
            <a:r>
              <a:rPr lang="cs-CZ" sz="2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Priessnitzův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obklad   </a:t>
            </a:r>
            <a:endParaRPr lang="cs-CZ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vnitřní – přiléhá na tělo, vlhký obklad</a:t>
            </a:r>
          </a:p>
          <a:p>
            <a:pPr marL="342900" lvl="0" indent="-34290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střední – nepropustný materiál (překrývá vnitřní vrstvu o 2-3 cm)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zevní – teplá vrstva (vlněná nebo flanelová deka)</a:t>
            </a:r>
          </a:p>
          <a:p>
            <a:pPr marL="34290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endParaRPr lang="cs-CZ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cs-C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použití při angíně, dráždivém kašli, pro zlepšení cirkulace,….</a:t>
            </a: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68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68424"/>
            <a:ext cx="9810604" cy="4428753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Procedury velké vodoléčby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je třeba technického vybavení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bvykle tři fáze:</a:t>
            </a:r>
          </a:p>
          <a:p>
            <a:pPr marL="33147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předehřívací (př. celková koupel)</a:t>
            </a:r>
          </a:p>
          <a:p>
            <a:pPr marL="33147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vlastní iritační výkon (př. skotské střiky)</a:t>
            </a:r>
          </a:p>
          <a:p>
            <a:pPr marL="331470" lvl="1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relaxační (suchý zábal)</a:t>
            </a: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024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31101"/>
            <a:ext cx="9810604" cy="442875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cs-CZ" sz="29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Koupele </a:t>
            </a:r>
            <a:endParaRPr lang="cs-CZ" sz="2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dělení koupelí podle teploty:</a:t>
            </a:r>
          </a:p>
          <a:p>
            <a:pPr marL="834390" lvl="2" indent="-4572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hypertermické</a:t>
            </a:r>
          </a:p>
          <a:p>
            <a:pPr marL="834390" lvl="2" indent="-4572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izotermické</a:t>
            </a:r>
          </a:p>
          <a:p>
            <a:pPr marL="834390" lvl="2" indent="-4572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hypotermické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dělení koupelí podle velikosti ošetřované plochy:</a:t>
            </a: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částečné (HK, DK, sedací, nohou, rukou)</a:t>
            </a: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poloviční (do výše pupku)</a:t>
            </a:r>
          </a:p>
          <a:p>
            <a:pPr marL="72009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25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celkové (po vlasovou hranici zezadu)</a:t>
            </a: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1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21771"/>
            <a:ext cx="9810604" cy="4428753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další dělení:</a:t>
            </a: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 přísad</a:t>
            </a: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 přísadami</a:t>
            </a:r>
          </a:p>
          <a:p>
            <a:pPr marL="72009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 důrazem na mechanický účinek</a:t>
            </a:r>
          </a:p>
          <a:p>
            <a:pPr marL="0" indent="0">
              <a:buNone/>
            </a:pP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5604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9162EF-BB84-4372-98A7-E2734CB8B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79832F-137D-46B5-851D-DDA2DD18B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celkové koupele 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dle teploty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sedací lázeň 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hypertermická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10 – 20 min.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lze přidat protizánětlivé přípravky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indikace – gynekologické problémy (př.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adnexitida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- zánět vaječníků a vejcovodů), onemocnění močového měchýře, hemoroidy, …)</a:t>
            </a:r>
          </a:p>
          <a:p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 descr="detail title pro procedury ve meste hydroxer - vířivá lázeň ___">
            <a:extLst>
              <a:ext uri="{FF2B5EF4-FFF2-40B4-BE49-F238E27FC236}">
                <a16:creationId xmlns:a16="http://schemas.microsoft.com/office/drawing/2014/main" id="{49600218-5366-49A3-B662-967CB9059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854" y="1048657"/>
            <a:ext cx="4290228" cy="286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57722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9162EF-BB84-4372-98A7-E2734CB8B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79832F-137D-46B5-851D-DDA2DD18B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střídavá nožní koupel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šlapací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2 vaničky – 38-43</a:t>
            </a:r>
            <a:r>
              <a:rPr lang="cs-CZ" sz="2000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°</a:t>
            </a: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C a 16-22</a:t>
            </a:r>
            <a:r>
              <a:rPr lang="cs-CZ" sz="2000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°C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horká (1-2 min.) → studená (30s.)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opakovat 6-10x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konec ve studené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vytřít dosucha froté ručníkem</a:t>
            </a:r>
          </a:p>
          <a:p>
            <a:pPr marL="617220" lvl="1" indent="-34290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indikace - </a:t>
            </a:r>
            <a:r>
              <a:rPr lang="cs-CZ" sz="2000" dirty="0">
                <a:latin typeface="Verdana" panose="020B060403050404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chladné nohy a ruce, počínající varixy</a:t>
            </a:r>
            <a:endParaRPr lang="cs-CZ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Střídavá koupel nohou posiluje imunitu a cévy | Kneipp">
            <a:extLst>
              <a:ext uri="{FF2B5EF4-FFF2-40B4-BE49-F238E27FC236}">
                <a16:creationId xmlns:a16="http://schemas.microsoft.com/office/drawing/2014/main" id="{EF8BD36B-D83B-4AA9-88D9-3E3B46606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352" y="2141605"/>
            <a:ext cx="4114381" cy="1660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1842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49763"/>
            <a:ext cx="9810604" cy="4428753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4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Koupele s přísadami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minerály </a:t>
            </a:r>
            <a:endParaRPr lang="cs-CZ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cs-CZ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olná – mořská sůl, cca 15 - 30 min., zábal</a:t>
            </a:r>
          </a:p>
          <a:p>
            <a:pPr marL="662940" lvl="2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sirná – </a:t>
            </a:r>
            <a:r>
              <a:rPr lang="cs-CZ" sz="19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solfatanová</a:t>
            </a:r>
            <a:r>
              <a:rPr lang="cs-CZ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přírodní nebo umělá, 36-40</a:t>
            </a:r>
            <a:r>
              <a:rPr lang="cs-CZ" sz="1900" dirty="0">
                <a:effectLst/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°C, poté suchý zábal</a:t>
            </a:r>
            <a:endParaRPr lang="cs-CZ" sz="1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jódová – jodid draselný, 37</a:t>
            </a:r>
            <a:r>
              <a:rPr lang="cs-CZ" sz="19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°</a:t>
            </a:r>
            <a:r>
              <a:rPr lang="cs-CZ" sz="1900" dirty="0">
                <a:effectLst/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C, </a:t>
            </a:r>
            <a:r>
              <a:rPr lang="cs-CZ" sz="19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endParaRPr lang="cs-CZ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62940" lvl="2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1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magneziová</a:t>
            </a:r>
          </a:p>
          <a:p>
            <a:pPr marL="662940" lvl="2">
              <a:lnSpc>
                <a:spcPct val="115000"/>
              </a:lnSpc>
              <a:buFont typeface="Wingdings" panose="05000000000000000000" pitchFamily="2" charset="2"/>
              <a:buChar char="ü"/>
            </a:pPr>
            <a:r>
              <a:rPr lang="cs-CZ" sz="19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radonová – 35-37</a:t>
            </a:r>
            <a:r>
              <a:rPr lang="cs-CZ" sz="19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°</a:t>
            </a:r>
            <a:r>
              <a:rPr lang="cs-CZ" sz="1900" dirty="0">
                <a:effectLst/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C</a:t>
            </a:r>
            <a:endParaRPr lang="cs-CZ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2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plyny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hličitá – hypotermická (cca 33</a:t>
            </a:r>
            <a:r>
              <a:rPr lang="cs-CZ" sz="1800" dirty="0"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°</a:t>
            </a:r>
            <a:r>
              <a:rPr lang="cs-CZ" sz="1800" dirty="0">
                <a:effectLst/>
                <a:latin typeface="Calibri" panose="020F0502020204030204" pitchFamily="34" charset="0"/>
                <a:ea typeface="Verdana" panose="020B0604030504040204" pitchFamily="34" charset="0"/>
                <a:cs typeface="Calibri" panose="020F0502020204030204" pitchFamily="34" charset="0"/>
              </a:rPr>
              <a:t>C), CO₂ se vstřebává a působí reflektoricky na celý organismus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kyslíková koupel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endParaRPr lang="cs-CZ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Koupel minerální uhličitá - Spa Resort Sanssouci">
            <a:extLst>
              <a:ext uri="{FF2B5EF4-FFF2-40B4-BE49-F238E27FC236}">
                <a16:creationId xmlns:a16="http://schemas.microsoft.com/office/drawing/2014/main" id="{91216A31-0258-4856-B44A-F09FF557E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759" y="243673"/>
            <a:ext cx="3810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582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9162EF-BB84-4372-98A7-E2734CB8B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79832F-137D-46B5-851D-DDA2DD18B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rostlinné přísady </a:t>
            </a:r>
          </a:p>
          <a:p>
            <a:pPr marL="720090" lvl="2" indent="-342900">
              <a:lnSpc>
                <a:spcPct val="115000"/>
              </a:lnSpc>
              <a:buFont typeface="Wingdings 2" panose="05020102010507070707" pitchFamily="18" charset="2"/>
              <a:buChar char="P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bylinné koupele-levandule, meduňka, heřmánek, růže, šalvěj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vonné oleje </a:t>
            </a:r>
          </a:p>
          <a:p>
            <a:pPr marL="720090" lvl="2" indent="-342900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aromatické koupele-červený pomeranč, eukalyptus, jalovec, levandule, mandarinka, meduňka, rozmarýna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02730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5ECB2F-ACE4-45D6-B854-F1CC77011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394997"/>
            <a:ext cx="9810604" cy="696685"/>
          </a:xfrm>
        </p:spPr>
        <p:txBody>
          <a:bodyPr>
            <a:normAutofit/>
          </a:bodyPr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15AAC3F-FF8F-43BE-9CA9-E39B462AB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1312441"/>
            <a:ext cx="9810604" cy="4428753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Koupele s důrazem na mechanický účinek</a:t>
            </a: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kyslíková koupel - roštem vháněn kyslík z tlakové lahve, 35-36°C, 20 min</a:t>
            </a: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podvodní masáž - 35-37°C, hadice 10-15cm od těla, na končetinách krouživé pohyby ve směru odtoku krve, na břiše ve směru peristaltiky, zpět se vracíme mimo tělo</a:t>
            </a: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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perličková koupel - 37°C, 20-30 min.</a:t>
            </a: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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vířivá koupel - masáž proudem vody z trysek</a:t>
            </a:r>
          </a:p>
          <a:p>
            <a:pPr marL="625475" lvl="2" indent="-249238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na HKK, DKK, celková</a:t>
            </a:r>
          </a:p>
          <a:p>
            <a:pPr marL="625475" lvl="2" indent="-249238">
              <a:lnSpc>
                <a:spcPct val="115000"/>
              </a:lnSpc>
              <a:spcAft>
                <a:spcPts val="1000"/>
              </a:spcAft>
              <a:buFont typeface="Wingdings 2" panose="05020102010507070707" pitchFamily="18" charset="2"/>
              <a:buChar char="P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36 - 38°C, u poúrazových stavů hypotermická</a:t>
            </a:r>
          </a:p>
          <a:p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100" name="Picture 4" descr="Vířivka horních nebo dolních končetin - Koupele a vodoléčba - Sanatoria  Klimkovice - lázně">
            <a:extLst>
              <a:ext uri="{FF2B5EF4-FFF2-40B4-BE49-F238E27FC236}">
                <a16:creationId xmlns:a16="http://schemas.microsoft.com/office/drawing/2014/main" id="{68137BE2-E90D-4F50-8BFC-D30752D8E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646" y="4718060"/>
            <a:ext cx="3073191" cy="2046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Masáže | Tree of Life">
            <a:extLst>
              <a:ext uri="{FF2B5EF4-FFF2-40B4-BE49-F238E27FC236}">
                <a16:creationId xmlns:a16="http://schemas.microsoft.com/office/drawing/2014/main" id="{49EBE7D0-ED24-4B99-B463-E2D7439B4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997" y="2903974"/>
            <a:ext cx="3239485" cy="215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128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9162EF-BB84-4372-98A7-E2734CB8B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79832F-137D-46B5-851D-DDA2DD18B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Skotské střiky </a:t>
            </a: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 využívají mechanický účinek dopadajícího proudu vody, který je velmi intenzivní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 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klient svlečený a stojí ve vzdálenosti 3-4m od přístroje na sk. Střiky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dvě trysky s teplou vodou 38-42°C a studenou vodou 25-30°C, tlak 3 </a:t>
            </a:r>
            <a:r>
              <a:rPr lang="cs-CZ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atm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začínáme teplým střikem 30 vteřin – následuje studený střik 10 vteřin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vše opakujeme 5x a končíme studeným střikem</a:t>
            </a:r>
          </a:p>
          <a:p>
            <a:pPr lvl="2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začínáme zezadu – chodidla, lýtka, stehna, trup, HK (ve směru odtoku krve a vracíme se mimo tělo), zboku (L,P), zepředu – vnější strana lýtek, stehna, hrudník (pozor na genitálie u mužů, prsa u žen)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83328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9162EF-BB84-4372-98A7-E2734CB8B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cap="none" dirty="0">
                <a:latin typeface="Calibri" panose="020F0502020204030204" pitchFamily="34" charset="0"/>
                <a:cs typeface="Calibri" panose="020F0502020204030204" pitchFamily="34" charset="0"/>
              </a:rPr>
              <a:t>Vodoléčba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79832F-137D-46B5-851D-DDA2DD18B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>
                <a:latin typeface="Calibri" panose="020F0502020204030204" pitchFamily="34" charset="0"/>
                <a:cs typeface="Calibri" panose="020F0502020204030204" pitchFamily="34" charset="0"/>
              </a:rPr>
              <a:t> Sauna</a:t>
            </a:r>
          </a:p>
          <a:p>
            <a:pPr marL="560070" lvl="1" indent="-285750"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horkovzdušná koupel</a:t>
            </a:r>
          </a:p>
          <a:p>
            <a:pPr marL="56007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hypertermická procedura – střídání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termopozitivních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cs-CZ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termonegativních</a:t>
            </a: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podnětů</a:t>
            </a:r>
          </a:p>
          <a:p>
            <a:pPr marL="56007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Calibri" panose="020F0502020204030204" pitchFamily="34" charset="0"/>
              </a:rPr>
              <a:t> speciální místnost, teplota vzduchu 60 - 120</a:t>
            </a:r>
            <a:r>
              <a:rPr lang="cs-CZ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°C (obvykle kolem 100°), vlhkost vzduchu 10-30%</a:t>
            </a:r>
          </a:p>
          <a:p>
            <a:pPr marL="560070" lvl="1" indent="-285750"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poté studená sprcha nebo ponoření do bazénku se studenou vodou</a:t>
            </a:r>
          </a:p>
          <a:p>
            <a:pPr marL="560070" lvl="1" indent="-285750">
              <a:buFont typeface="Wingdings" panose="05000000000000000000" pitchFamily="2" charset="2"/>
              <a:buChar char="ü"/>
            </a:pPr>
            <a:r>
              <a:rPr lang="cs-CZ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cyklus se opakuje obvykle 3x</a:t>
            </a:r>
          </a:p>
          <a:p>
            <a:pPr marL="560070" lvl="1" indent="-285750">
              <a:buFont typeface="Wingdings" panose="05000000000000000000" pitchFamily="2" charset="2"/>
              <a:buChar char="ü"/>
            </a:pPr>
            <a:r>
              <a:rPr lang="cs-CZ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000">
                <a:latin typeface="Calibri" panose="020F0502020204030204" pitchFamily="34" charset="0"/>
                <a:cs typeface="Times New Roman" panose="02020603050405020304" pitchFamily="18" charset="0"/>
              </a:rPr>
              <a:t>suchý zábal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22" name="Picture 2" descr="Bazén Sauna Koupel - Fotografie zdarma na Pixabay">
            <a:extLst>
              <a:ext uri="{FF2B5EF4-FFF2-40B4-BE49-F238E27FC236}">
                <a16:creationId xmlns:a16="http://schemas.microsoft.com/office/drawing/2014/main" id="{A067E467-D569-485D-A240-068901C49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187" y="4226992"/>
            <a:ext cx="3878664" cy="2587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327656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nalogousFromLightSeedLeftStep">
      <a:dk1>
        <a:srgbClr val="000000"/>
      </a:dk1>
      <a:lt1>
        <a:srgbClr val="FFFFFF"/>
      </a:lt1>
      <a:dk2>
        <a:srgbClr val="41243E"/>
      </a:dk2>
      <a:lt2>
        <a:srgbClr val="E2E6E8"/>
      </a:lt2>
      <a:accent1>
        <a:srgbClr val="C39983"/>
      </a:accent1>
      <a:accent2>
        <a:srgbClr val="BF7A7F"/>
      </a:accent2>
      <a:accent3>
        <a:srgbClr val="CB92AE"/>
      </a:accent3>
      <a:accent4>
        <a:srgbClr val="BF7AB9"/>
      </a:accent4>
      <a:accent5>
        <a:srgbClr val="B892CB"/>
      </a:accent5>
      <a:accent6>
        <a:srgbClr val="8B7ABF"/>
      </a:accent6>
      <a:hlink>
        <a:srgbClr val="5B879D"/>
      </a:hlink>
      <a:folHlink>
        <a:srgbClr val="7F7F7F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475</Words>
  <Application>Microsoft Office PowerPoint</Application>
  <PresentationFormat>Širokoúhlá obrazovka</PresentationFormat>
  <Paragraphs>112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5" baseType="lpstr">
      <vt:lpstr>Arial</vt:lpstr>
      <vt:lpstr>Batang</vt:lpstr>
      <vt:lpstr>Bembo</vt:lpstr>
      <vt:lpstr>Calibri</vt:lpstr>
      <vt:lpstr>Symbol</vt:lpstr>
      <vt:lpstr>Times New Roman</vt:lpstr>
      <vt:lpstr>Verdana</vt:lpstr>
      <vt:lpstr>Wingdings</vt:lpstr>
      <vt:lpstr>Wingdings 2</vt:lpstr>
      <vt:lpstr>ArchiveVTI</vt:lpstr>
      <vt:lpstr>VODOLÉČBA (HYDROTERAPIE)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  <vt:lpstr>Vodoléčba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VODOLÉČBA (HYDROTERAPIE)</dc:title>
  <dc:creator>Jana Hlinecká</dc:creator>
  <cp:lastModifiedBy>HLINECKÁ JANA Mgr.</cp:lastModifiedBy>
  <cp:revision>7</cp:revision>
  <dcterms:created xsi:type="dcterms:W3CDTF">2021-10-07T19:17:23Z</dcterms:created>
  <dcterms:modified xsi:type="dcterms:W3CDTF">2022-01-13T13:15:34Z</dcterms:modified>
</cp:coreProperties>
</file>