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8" r:id="rId4"/>
    <p:sldId id="283" r:id="rId5"/>
    <p:sldId id="284" r:id="rId6"/>
    <p:sldId id="286" r:id="rId7"/>
    <p:sldId id="289" r:id="rId8"/>
    <p:sldId id="288" r:id="rId9"/>
    <p:sldId id="290" r:id="rId10"/>
    <p:sldId id="291" r:id="rId11"/>
    <p:sldId id="282" r:id="rId12"/>
    <p:sldId id="280" r:id="rId13"/>
    <p:sldId id="260" r:id="rId14"/>
    <p:sldId id="261" r:id="rId15"/>
    <p:sldId id="262" r:id="rId16"/>
    <p:sldId id="277" r:id="rId17"/>
    <p:sldId id="300" r:id="rId18"/>
    <p:sldId id="287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9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25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6C61C4-039C-4EBA-BC44-4B0A7D6E8090}" type="datetimeFigureOut">
              <a:rPr lang="cs-CZ" smtClean="0"/>
              <a:t>25.05.2026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1792C4-B024-44FE-9EA9-2825057E1B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7676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09275B-9FC7-406B-6CBB-DCAEFC556A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8765E1A-9B37-70D5-2310-BCBDD29C52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BE95D7-8C7C-AD8D-AB8B-0FB29E078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D544B-D11B-4F38-A971-ECA50FAE5B6D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3AAAF3-A525-046D-FB0F-8D65B3074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D8EE36D-ACE9-4FDE-BCF1-6CD457277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8855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D1828A-6966-C412-7E92-99999FA7A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8AAAA7C-DB4B-75BF-0639-8960BD797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6B584A6-E549-A823-5E64-88CAA3BEC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ED60D-2A45-45F1-B967-751E46B84CF4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BFCCDA6-70ED-E645-6010-DA9630D2C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D5B402B-C3AB-6A27-2D2D-F10D4121B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641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A9554E-D41D-6E4D-CB60-997E0F579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88B0E6A-2F47-40E7-D151-DAE6E8C0F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17CB85C-70EC-00B9-DF70-FFA38637B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5DD30-5CAF-4444-8616-4E1F8D91A65F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B1FA22D-65D8-54A0-F091-FCDA9E932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1B64CB-BBFA-B7C2-3727-543D0D67E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481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97CF01-3C79-8F38-D0D1-5E792288A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D8B966-F628-300F-D8DA-0396EFD150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AC567BC-F372-D7F1-7EB0-F62D5FA1B4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7729F1B-9D88-F71A-1C64-0751CF233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8719B-0A44-4750-84A7-FC192919158F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6E41BAB-9B07-51E9-8B68-E81F5CED4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9AFBD0D-126E-3311-E777-35A42F707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2754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93BF22-D92E-376A-1CCA-088802257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058E2A4-DA65-7024-D22C-F250B93F21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BA00840-9FEB-0F0F-EB25-C9CAFD8075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38F7BB9-DEC9-084D-11E7-5FB4F122AA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174DFB6-20D4-698D-571C-413AEFF445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9B4A0BC-44A2-A4B5-F0A8-167ADD0EF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472DF-637F-4949-A061-AB0666BD1A85}" type="datetime1">
              <a:rPr lang="cs-CZ" smtClean="0"/>
              <a:t>25.05.2026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0473488-AC3A-0CEA-6889-C441327B3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120AC12-DBBE-1F5D-C5FD-0FFA7D30C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6957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20DCBA-5F11-9E62-5ECB-3CA86D8D4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1EF2353-2F15-A31A-32FC-24D1EEB88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431AC-2BEC-40E0-AEFF-ED8D81B6A16E}" type="datetime1">
              <a:rPr lang="cs-CZ" smtClean="0"/>
              <a:t>25.05.2026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8D22928-25F7-BF91-A12E-C16B76BDD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13E35F4-4EE6-79AA-C147-57E676112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019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6AD2F9C1-FB79-3912-B285-4FE3C6246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6CDD-C00D-487E-B176-61E974BFD23C}" type="datetime1">
              <a:rPr lang="cs-CZ" smtClean="0"/>
              <a:t>25.05.2026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87E1AE2-F814-FD92-B425-5836727AA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062AF29-7BF0-7D1D-116B-6EA99BBE3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6579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C85D2D-07ED-C2E0-B1F5-5E7BD3F51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2674312-9756-029E-DB04-4D3808C721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E0EA63D-BFA6-2DF5-6A43-01F8873752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833AAD8-71A5-5654-1BA3-8C85CB7CB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51E6-C8E7-42FD-9EA1-F1718DC80F9A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6FE95FF-31AF-A6D4-F061-8C1521BF4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074C235-5559-F4C2-6BDE-E553E3F5F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9011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9D542B-8C53-B500-8C82-F9640F326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27731D8-4A6E-C7EA-2E3B-33EB19FAA9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593E75D-743D-FBEB-7E7F-7499BB1FF1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1697B5D-BED9-BE0F-132F-0CDA0796A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B4849-156A-4741-BA27-9A1FF4F3C6DF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0B13A8D-DAD6-6BD6-CD4C-18D5A0CDB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2E84229-51D4-963C-EC01-6BEBE94E6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39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F782-BC5C-BEDE-D80F-B283F4A21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0AB28B1-B916-B101-32D1-A3D6E515F6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04C7F60-9F81-40D1-5350-77F93B02A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24E05-8A58-4281-9131-8BCDB967D798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7056208-37AB-30A9-4746-17020331D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7A79A2B-C584-F2EA-0E01-2F43F007B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7599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2FD1777-A553-3D54-D3EA-9BB487E7B3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2AD9115-AB8E-8A94-0EF2-794DDE5D87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AA0905F-5CD1-FA39-EFD1-FF38C8C4E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B2CA8-D61E-43C2-9FF3-942726530418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4B80B42-8984-B285-E095-12B0442BE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AD5B5CF-F75D-4206-7BC7-8EF9BC8D6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818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42BEF8F-7BBF-3416-47D0-33521B4B9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87E38AD-4A50-D044-DE96-74614EE16C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03CC223-642F-153C-E684-306B862A3D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A2D57-8376-4B95-8336-C5143F77B6AA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5CFA3C3-F4A1-70D8-6A7E-6DE052A45F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E3A7CBB-F390-A6B8-06BE-8D287CDF72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3822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Videa/2%20-%20Coulomb&#367;v%20z&#225;kon%20-%20fyzika%20S&#352;%20(360p).mp4" TargetMode="External"/><Relationship Id="rId2" Type="http://schemas.openxmlformats.org/officeDocument/2006/relationships/hyperlink" Target="Videa/Intenzita%20elektrick&#233;ho%20%20pole%20-%20fyzika%20S&#352;%20(360p).mp4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s://www.youtube.com/user/gymjev2006/videos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../media/image2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32.pn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image" Target="../media/image22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5" Type="http://schemas.microsoft.com/office/2007/relationships/hdphoto" Target="../media/hdphoto3.wdp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E05B44-5343-E61B-9745-D028100CEE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2627403"/>
            <a:ext cx="9144000" cy="801597"/>
          </a:xfrm>
        </p:spPr>
        <p:txBody>
          <a:bodyPr>
            <a:normAutofit fontScale="90000"/>
          </a:bodyPr>
          <a:lstStyle/>
          <a:p>
            <a:r>
              <a:rPr lang="cs-CZ" dirty="0"/>
              <a:t>Elektrické pole</a:t>
            </a:r>
            <a:br>
              <a:rPr lang="cs-CZ" dirty="0"/>
            </a:br>
            <a:r>
              <a:rPr lang="cs-CZ" dirty="0"/>
              <a:t>Fyz 121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C9CBBA4-B2D1-5F58-E8C1-92945ED6B1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22469" y="3601844"/>
            <a:ext cx="5347063" cy="2413601"/>
          </a:xfrm>
        </p:spPr>
        <p:txBody>
          <a:bodyPr>
            <a:normAutofit/>
          </a:bodyPr>
          <a:lstStyle/>
          <a:p>
            <a:r>
              <a:rPr lang="cs-CZ" dirty="0"/>
              <a:t>Coulombův zákon</a:t>
            </a:r>
          </a:p>
          <a:p>
            <a:r>
              <a:rPr lang="cs-CZ" dirty="0"/>
              <a:t>Intenzita elektrického pole</a:t>
            </a:r>
          </a:p>
          <a:p>
            <a:r>
              <a:rPr lang="cs-CZ" dirty="0"/>
              <a:t>Potenciální energie náboje</a:t>
            </a:r>
          </a:p>
          <a:p>
            <a:r>
              <a:rPr lang="cs-CZ" dirty="0"/>
              <a:t>Potenciál</a:t>
            </a:r>
          </a:p>
          <a:p>
            <a:r>
              <a:rPr lang="cs-CZ" dirty="0"/>
              <a:t>Elektrické napětí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16414" y="5830779"/>
            <a:ext cx="1470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26. 4. 2026</a:t>
            </a:r>
          </a:p>
        </p:txBody>
      </p:sp>
      <p:sp>
        <p:nvSpPr>
          <p:cNvPr id="4" name="Ovál 3">
            <a:hlinkClick r:id="rId2" action="ppaction://hlinkfile"/>
            <a:extLst>
              <a:ext uri="{FF2B5EF4-FFF2-40B4-BE49-F238E27FC236}">
                <a16:creationId xmlns:a16="http://schemas.microsoft.com/office/drawing/2014/main" id="{5FB266B4-8755-920C-D61B-92D6D0935889}"/>
              </a:ext>
            </a:extLst>
          </p:cNvPr>
          <p:cNvSpPr/>
          <p:nvPr/>
        </p:nvSpPr>
        <p:spPr>
          <a:xfrm>
            <a:off x="10845579" y="1582315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hlinkClick r:id="rId3" action="ppaction://hlinkfile"/>
            <a:extLst>
              <a:ext uri="{FF2B5EF4-FFF2-40B4-BE49-F238E27FC236}">
                <a16:creationId xmlns:a16="http://schemas.microsoft.com/office/drawing/2014/main" id="{74FB3BB7-CAB8-7B11-CE1F-5FDCE316F088}"/>
              </a:ext>
            </a:extLst>
          </p:cNvPr>
          <p:cNvSpPr/>
          <p:nvPr/>
        </p:nvSpPr>
        <p:spPr>
          <a:xfrm>
            <a:off x="10845579" y="399801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A95458C-A330-2E28-474A-1FB007564221}"/>
              </a:ext>
            </a:extLst>
          </p:cNvPr>
          <p:cNvSpPr txBox="1"/>
          <p:nvPr/>
        </p:nvSpPr>
        <p:spPr>
          <a:xfrm>
            <a:off x="10795130" y="734385"/>
            <a:ext cx="103366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>
                <a:solidFill>
                  <a:schemeClr val="bg1"/>
                </a:solidFill>
              </a:rPr>
              <a:t>Coulombův zákon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15A6A6B0-F3A2-7C3A-FA02-F202978B363D}"/>
              </a:ext>
            </a:extLst>
          </p:cNvPr>
          <p:cNvSpPr txBox="1"/>
          <p:nvPr/>
        </p:nvSpPr>
        <p:spPr>
          <a:xfrm>
            <a:off x="10845579" y="1916899"/>
            <a:ext cx="90644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>
                <a:solidFill>
                  <a:schemeClr val="bg1"/>
                </a:solidFill>
              </a:rPr>
              <a:t>Elektrické pole</a:t>
            </a:r>
          </a:p>
        </p:txBody>
      </p:sp>
      <p:sp>
        <p:nvSpPr>
          <p:cNvPr id="11" name="Ovál 10">
            <a:hlinkClick r:id="rId2" action="ppaction://hlinkfile"/>
            <a:extLst>
              <a:ext uri="{FF2B5EF4-FFF2-40B4-BE49-F238E27FC236}">
                <a16:creationId xmlns:a16="http://schemas.microsoft.com/office/drawing/2014/main" id="{5DACECBE-28A4-C80B-2998-D49F34203DAA}"/>
              </a:ext>
            </a:extLst>
          </p:cNvPr>
          <p:cNvSpPr/>
          <p:nvPr/>
        </p:nvSpPr>
        <p:spPr>
          <a:xfrm>
            <a:off x="10845579" y="2771276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4">
            <a:extLst>
              <a:ext uri="{FF2B5EF4-FFF2-40B4-BE49-F238E27FC236}">
                <a16:creationId xmlns:a16="http://schemas.microsoft.com/office/drawing/2014/main" id="{963FCFAC-D935-7D6D-9B27-6A1C766FFF13}"/>
              </a:ext>
            </a:extLst>
          </p:cNvPr>
          <p:cNvSpPr txBox="1"/>
          <p:nvPr/>
        </p:nvSpPr>
        <p:spPr>
          <a:xfrm>
            <a:off x="3179675" y="6385100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Videa k výuce matematiky a fyziky: </a:t>
            </a:r>
            <a:r>
              <a:rPr lang="cs-CZ" dirty="0">
                <a:hlinkClick r:id="rId4"/>
              </a:rPr>
              <a:t>Petr Němec - YouTube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01B70ADA-D1DC-7F04-96E7-4E3C915E5E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3"/>
          <a:stretch>
            <a:fillRect/>
          </a:stretch>
        </p:blipFill>
        <p:spPr>
          <a:xfrm>
            <a:off x="4727393" y="566345"/>
            <a:ext cx="2737212" cy="900554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5AAD756F-E422-416A-215E-9CCD89DF44EB}"/>
              </a:ext>
            </a:extLst>
          </p:cNvPr>
          <p:cNvSpPr txBox="1"/>
          <p:nvPr/>
        </p:nvSpPr>
        <p:spPr>
          <a:xfrm>
            <a:off x="10795130" y="2988004"/>
            <a:ext cx="103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00" dirty="0">
                <a:solidFill>
                  <a:schemeClr val="bg1"/>
                </a:solidFill>
              </a:rPr>
              <a:t>Intenzita</a:t>
            </a:r>
          </a:p>
          <a:p>
            <a:pPr algn="ctr"/>
            <a:r>
              <a:rPr lang="cs-CZ" sz="900" dirty="0">
                <a:solidFill>
                  <a:schemeClr val="bg1"/>
                </a:solidFill>
              </a:rPr>
              <a:t>elektrického pole</a:t>
            </a:r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D3DD581-13F0-F042-6FD3-CFE1164BC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0764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Ovál 94">
            <a:extLst>
              <a:ext uri="{FF2B5EF4-FFF2-40B4-BE49-F238E27FC236}">
                <a16:creationId xmlns:a16="http://schemas.microsoft.com/office/drawing/2014/main" id="{0488A2DA-C591-18D7-063A-0649ACD9615B}"/>
              </a:ext>
            </a:extLst>
          </p:cNvPr>
          <p:cNvSpPr/>
          <p:nvPr/>
        </p:nvSpPr>
        <p:spPr>
          <a:xfrm>
            <a:off x="5495316" y="1506804"/>
            <a:ext cx="5339114" cy="533911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noFill/>
            </a:endParaRPr>
          </a:p>
        </p:txBody>
      </p:sp>
      <p:sp>
        <p:nvSpPr>
          <p:cNvPr id="76" name="Ovál 75">
            <a:extLst>
              <a:ext uri="{FF2B5EF4-FFF2-40B4-BE49-F238E27FC236}">
                <a16:creationId xmlns:a16="http://schemas.microsoft.com/office/drawing/2014/main" id="{1F586C21-4FC6-61CA-77FE-2AF85F989872}"/>
              </a:ext>
            </a:extLst>
          </p:cNvPr>
          <p:cNvSpPr/>
          <p:nvPr/>
        </p:nvSpPr>
        <p:spPr>
          <a:xfrm>
            <a:off x="5695769" y="1695099"/>
            <a:ext cx="4962525" cy="4962525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48705747-8AB6-407C-0A61-226ED534B0C8}"/>
              </a:ext>
            </a:extLst>
          </p:cNvPr>
          <p:cNvSpPr txBox="1"/>
          <p:nvPr/>
        </p:nvSpPr>
        <p:spPr>
          <a:xfrm>
            <a:off x="241765" y="495110"/>
            <a:ext cx="115134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okolí každého tělesa s elektrickým nábojem se projevuje </a:t>
            </a:r>
            <a:r>
              <a:rPr lang="cs-CZ" b="1" dirty="0"/>
              <a:t>silové působení na jiná elektricky nabitá tělesa</a:t>
            </a:r>
            <a:r>
              <a:rPr lang="cs-CZ" dirty="0"/>
              <a:t>. Prostředníkem těchto silových účinků je </a:t>
            </a:r>
            <a:r>
              <a:rPr lang="cs-CZ" b="1" dirty="0"/>
              <a:t>silové pole. </a:t>
            </a:r>
            <a:r>
              <a:rPr lang="cs-CZ" dirty="0"/>
              <a:t> Podobně jako hmotná tělesa působí na jiná hmotná tělesa silou gravitační, působí elektricky nabitá tělesa na jiná elektricky nabitá tělesa </a:t>
            </a:r>
            <a:r>
              <a:rPr lang="cs-CZ" b="1" dirty="0"/>
              <a:t>silou elektrostatickou</a:t>
            </a:r>
            <a:r>
              <a:rPr lang="cs-CZ" dirty="0"/>
              <a:t>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BB310AA-95C3-D79D-2C4B-FC8632DE64A5}"/>
              </a:ext>
            </a:extLst>
          </p:cNvPr>
          <p:cNvSpPr txBox="1"/>
          <p:nvPr/>
        </p:nvSpPr>
        <p:spPr>
          <a:xfrm>
            <a:off x="338038" y="1679890"/>
            <a:ext cx="3899978" cy="9233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 okolí nabitých těles je </a:t>
            </a:r>
            <a:r>
              <a:rPr lang="cs-CZ" b="1" dirty="0"/>
              <a:t>elektrické pole</a:t>
            </a:r>
            <a:r>
              <a:rPr lang="cs-CZ" dirty="0"/>
              <a:t>, které se projevuje silovým působením na další tělesa s nábojem.</a:t>
            </a:r>
          </a:p>
        </p:txBody>
      </p:sp>
      <p:sp>
        <p:nvSpPr>
          <p:cNvPr id="24" name="Oval 13">
            <a:extLst>
              <a:ext uri="{FF2B5EF4-FFF2-40B4-BE49-F238E27FC236}">
                <a16:creationId xmlns:a16="http://schemas.microsoft.com/office/drawing/2014/main" id="{C0FBE58B-85AC-417C-2F21-70280C9A86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0466" y="3731378"/>
            <a:ext cx="900000" cy="900000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980000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A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cs-CZ" sz="2800" baseline="0" dirty="0">
                <a:solidFill>
                  <a:srgbClr val="FFFFFF"/>
                </a:solidFill>
                <a:latin typeface="Arial Black" panose="020B0A04020102020204" pitchFamily="34" charset="0"/>
              </a:rPr>
              <a:t>+</a:t>
            </a:r>
            <a:endParaRPr lang="cs-CZ" altLang="cs-CZ" sz="2800" baseline="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Oval 14">
            <a:extLst>
              <a:ext uri="{FF2B5EF4-FFF2-40B4-BE49-F238E27FC236}">
                <a16:creationId xmlns:a16="http://schemas.microsoft.com/office/drawing/2014/main" id="{253AEA8D-E93E-641C-267D-7450600E00D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289467" y="2960974"/>
            <a:ext cx="242540" cy="289363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980000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A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cs-CZ" sz="2800" baseline="0" dirty="0">
                <a:solidFill>
                  <a:srgbClr val="FFFFFF"/>
                </a:solidFill>
                <a:latin typeface="Arial Black" panose="020B0A04020102020204" pitchFamily="34" charset="0"/>
              </a:rPr>
              <a:t>+</a:t>
            </a:r>
            <a:endParaRPr lang="cs-CZ" altLang="cs-CZ" sz="2800" baseline="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39" name="Oval 20">
            <a:extLst>
              <a:ext uri="{FF2B5EF4-FFF2-40B4-BE49-F238E27FC236}">
                <a16:creationId xmlns:a16="http://schemas.microsoft.com/office/drawing/2014/main" id="{3D41E131-EDDB-117A-DD38-C2F8FF35F2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877240" y="2914277"/>
            <a:ext cx="242540" cy="289363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980000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A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cs-CZ" sz="2800" baseline="0" dirty="0">
                <a:solidFill>
                  <a:srgbClr val="FFFFFF"/>
                </a:solidFill>
                <a:latin typeface="Arial Black" panose="020B0A04020102020204" pitchFamily="34" charset="0"/>
              </a:rPr>
              <a:t>+</a:t>
            </a:r>
            <a:endParaRPr lang="cs-CZ" altLang="cs-CZ" sz="2800" baseline="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54" name="Oval 21">
            <a:extLst>
              <a:ext uri="{FF2B5EF4-FFF2-40B4-BE49-F238E27FC236}">
                <a16:creationId xmlns:a16="http://schemas.microsoft.com/office/drawing/2014/main" id="{B44AF3F7-ABF3-165F-90BA-FEE2D891E1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020016" y="2135374"/>
            <a:ext cx="242540" cy="289363"/>
          </a:xfrm>
          <a:prstGeom prst="ellipse">
            <a:avLst/>
          </a:prstGeom>
          <a:gradFill rotWithShape="1">
            <a:gsLst>
              <a:gs pos="0">
                <a:srgbClr val="6581B8"/>
              </a:gs>
              <a:gs pos="100000">
                <a:srgbClr val="002E8A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002E8A"/>
            </a:solidFill>
            <a:round/>
            <a:headEnd type="none" w="sm" len="sm"/>
            <a:tailEnd type="none" w="sm" len="sm"/>
          </a:ln>
        </p:spPr>
        <p:txBody>
          <a:bodyPr wrap="none" tIns="36000" bIns="900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cs-CZ" sz="3600" baseline="0" dirty="0">
                <a:solidFill>
                  <a:srgbClr val="FFFFFF"/>
                </a:solidFill>
                <a:latin typeface="Arial Black" panose="020B0A04020102020204" pitchFamily="34" charset="0"/>
              </a:rPr>
              <a:t>-</a:t>
            </a:r>
            <a:endParaRPr lang="cs-CZ" altLang="cs-CZ" sz="3600" baseline="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8557EA6-F486-4948-B4ED-C8D5D297720D}"/>
              </a:ext>
            </a:extLst>
          </p:cNvPr>
          <p:cNvSpPr txBox="1"/>
          <p:nvPr/>
        </p:nvSpPr>
        <p:spPr>
          <a:xfrm>
            <a:off x="11003224" y="5143812"/>
            <a:ext cx="105443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100" dirty="0"/>
              <a:t>Tělesa s opačným nábojem se přitahují, tělesa se stejným nábojem se odpuzují.</a:t>
            </a:r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55B89B2C-2B7F-35E3-5330-182AD3004E53}"/>
              </a:ext>
            </a:extLst>
          </p:cNvPr>
          <p:cNvCxnSpPr>
            <a:cxnSpLocks/>
          </p:cNvCxnSpPr>
          <p:nvPr/>
        </p:nvCxnSpPr>
        <p:spPr>
          <a:xfrm flipH="1" flipV="1">
            <a:off x="4960486" y="2567774"/>
            <a:ext cx="916754" cy="42849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B5869A3E-E456-4CD2-54D5-5FBCBC52CBC8}"/>
              </a:ext>
            </a:extLst>
          </p:cNvPr>
          <p:cNvCxnSpPr>
            <a:cxnSpLocks/>
          </p:cNvCxnSpPr>
          <p:nvPr/>
        </p:nvCxnSpPr>
        <p:spPr>
          <a:xfrm flipV="1">
            <a:off x="10534588" y="2510745"/>
            <a:ext cx="986789" cy="52118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>
            <a:extLst>
              <a:ext uri="{FF2B5EF4-FFF2-40B4-BE49-F238E27FC236}">
                <a16:creationId xmlns:a16="http://schemas.microsoft.com/office/drawing/2014/main" id="{172BCA48-B8DD-2E62-EF49-1B8E7BC3BB99}"/>
              </a:ext>
            </a:extLst>
          </p:cNvPr>
          <p:cNvCxnSpPr>
            <a:cxnSpLocks/>
          </p:cNvCxnSpPr>
          <p:nvPr/>
        </p:nvCxnSpPr>
        <p:spPr>
          <a:xfrm>
            <a:off x="8141286" y="2434262"/>
            <a:ext cx="35746" cy="34929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se šipkou 54">
            <a:extLst>
              <a:ext uri="{FF2B5EF4-FFF2-40B4-BE49-F238E27FC236}">
                <a16:creationId xmlns:a16="http://schemas.microsoft.com/office/drawing/2014/main" id="{EFFB9C40-60EA-74E9-3773-55B9DDA30331}"/>
              </a:ext>
            </a:extLst>
          </p:cNvPr>
          <p:cNvCxnSpPr>
            <a:cxnSpLocks/>
          </p:cNvCxnSpPr>
          <p:nvPr/>
        </p:nvCxnSpPr>
        <p:spPr>
          <a:xfrm flipV="1">
            <a:off x="7300328" y="4371493"/>
            <a:ext cx="479225" cy="23996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se šipkou 57">
            <a:extLst>
              <a:ext uri="{FF2B5EF4-FFF2-40B4-BE49-F238E27FC236}">
                <a16:creationId xmlns:a16="http://schemas.microsoft.com/office/drawing/2014/main" id="{850A0F6C-888B-DA77-53D2-EE44594C4C25}"/>
              </a:ext>
            </a:extLst>
          </p:cNvPr>
          <p:cNvCxnSpPr>
            <a:cxnSpLocks/>
          </p:cNvCxnSpPr>
          <p:nvPr/>
        </p:nvCxnSpPr>
        <p:spPr>
          <a:xfrm flipH="1" flipV="1">
            <a:off x="9471128" y="4955964"/>
            <a:ext cx="266509" cy="13869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ovéPole 58">
                <a:extLst>
                  <a:ext uri="{FF2B5EF4-FFF2-40B4-BE49-F238E27FC236}">
                    <a16:creationId xmlns:a16="http://schemas.microsoft.com/office/drawing/2014/main" id="{9BE7B3F9-71ED-BAD0-0456-6A5BD09EA8C9}"/>
                  </a:ext>
                </a:extLst>
              </p:cNvPr>
              <p:cNvSpPr txBox="1"/>
              <p:nvPr/>
            </p:nvSpPr>
            <p:spPr>
              <a:xfrm>
                <a:off x="9528022" y="4578573"/>
                <a:ext cx="1162050" cy="469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59" name="TextovéPole 58">
                <a:extLst>
                  <a:ext uri="{FF2B5EF4-FFF2-40B4-BE49-F238E27FC236}">
                    <a16:creationId xmlns:a16="http://schemas.microsoft.com/office/drawing/2014/main" id="{9BE7B3F9-71ED-BAD0-0456-6A5BD09EA8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8022" y="4578573"/>
                <a:ext cx="1162050" cy="46942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46564044-A8F7-8FF2-8E5F-A3A46A4B6D2F}"/>
                  </a:ext>
                </a:extLst>
              </p:cNvPr>
              <p:cNvSpPr txBox="1"/>
              <p:nvPr/>
            </p:nvSpPr>
            <p:spPr>
              <a:xfrm>
                <a:off x="10327590" y="2057621"/>
                <a:ext cx="1162050" cy="469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46564044-A8F7-8FF2-8E5F-A3A46A4B6D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7590" y="2057621"/>
                <a:ext cx="1162050" cy="46942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Ovál 61">
            <a:extLst>
              <a:ext uri="{FF2B5EF4-FFF2-40B4-BE49-F238E27FC236}">
                <a16:creationId xmlns:a16="http://schemas.microsoft.com/office/drawing/2014/main" id="{C51AAA9B-523B-82E0-F39F-FF674B6BB14A}"/>
              </a:ext>
            </a:extLst>
          </p:cNvPr>
          <p:cNvSpPr/>
          <p:nvPr/>
        </p:nvSpPr>
        <p:spPr>
          <a:xfrm>
            <a:off x="6225699" y="2224926"/>
            <a:ext cx="3931953" cy="3931953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val 21">
            <a:extLst>
              <a:ext uri="{FF2B5EF4-FFF2-40B4-BE49-F238E27FC236}">
                <a16:creationId xmlns:a16="http://schemas.microsoft.com/office/drawing/2014/main" id="{1F56E52E-AB1C-10EF-F1F5-B5835876979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747162" y="5007130"/>
            <a:ext cx="242540" cy="289363"/>
          </a:xfrm>
          <a:prstGeom prst="ellipse">
            <a:avLst/>
          </a:prstGeom>
          <a:gradFill rotWithShape="1">
            <a:gsLst>
              <a:gs pos="0">
                <a:srgbClr val="6581B8"/>
              </a:gs>
              <a:gs pos="100000">
                <a:srgbClr val="002E8A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002E8A"/>
            </a:solidFill>
            <a:round/>
            <a:headEnd type="none" w="sm" len="sm"/>
            <a:tailEnd type="none" w="sm" len="sm"/>
          </a:ln>
        </p:spPr>
        <p:txBody>
          <a:bodyPr wrap="none" tIns="36000" bIns="900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cs-CZ" sz="3600" baseline="0" dirty="0">
                <a:solidFill>
                  <a:srgbClr val="FFFFFF"/>
                </a:solidFill>
                <a:latin typeface="Arial Black" panose="020B0A04020102020204" pitchFamily="34" charset="0"/>
              </a:rPr>
              <a:t>-</a:t>
            </a:r>
            <a:endParaRPr lang="cs-CZ" altLang="cs-CZ" sz="3600" baseline="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65" name="Ovál 64">
            <a:extLst>
              <a:ext uri="{FF2B5EF4-FFF2-40B4-BE49-F238E27FC236}">
                <a16:creationId xmlns:a16="http://schemas.microsoft.com/office/drawing/2014/main" id="{6E301A33-82E8-BDF7-DD9B-ED2F8E8A116D}"/>
              </a:ext>
            </a:extLst>
          </p:cNvPr>
          <p:cNvSpPr/>
          <p:nvPr/>
        </p:nvSpPr>
        <p:spPr>
          <a:xfrm>
            <a:off x="7071271" y="3007685"/>
            <a:ext cx="2337354" cy="2337354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ovéPole 78">
                <a:extLst>
                  <a:ext uri="{FF2B5EF4-FFF2-40B4-BE49-F238E27FC236}">
                    <a16:creationId xmlns:a16="http://schemas.microsoft.com/office/drawing/2014/main" id="{FC511B0E-6ECA-67C7-7DE5-FB8CE387B49A}"/>
                  </a:ext>
                </a:extLst>
              </p:cNvPr>
              <p:cNvSpPr txBox="1"/>
              <p:nvPr/>
            </p:nvSpPr>
            <p:spPr>
              <a:xfrm>
                <a:off x="8078023" y="3380723"/>
                <a:ext cx="3238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9" name="TextovéPole 78">
                <a:extLst>
                  <a:ext uri="{FF2B5EF4-FFF2-40B4-BE49-F238E27FC236}">
                    <a16:creationId xmlns:a16="http://schemas.microsoft.com/office/drawing/2014/main" id="{FC511B0E-6ECA-67C7-7DE5-FB8CE387B4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78023" y="3380723"/>
                <a:ext cx="323850" cy="369332"/>
              </a:xfrm>
              <a:prstGeom prst="rect">
                <a:avLst/>
              </a:prstGeom>
              <a:blipFill>
                <a:blip r:embed="rId4"/>
                <a:stretch>
                  <a:fillRect l="-3774" r="-9434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ovéPole 79">
                <a:extLst>
                  <a:ext uri="{FF2B5EF4-FFF2-40B4-BE49-F238E27FC236}">
                    <a16:creationId xmlns:a16="http://schemas.microsoft.com/office/drawing/2014/main" id="{34118B97-43DE-19AA-FF59-F57D54D76DF2}"/>
                  </a:ext>
                </a:extLst>
              </p:cNvPr>
              <p:cNvSpPr txBox="1"/>
              <p:nvPr/>
            </p:nvSpPr>
            <p:spPr>
              <a:xfrm>
                <a:off x="4399941" y="2925316"/>
                <a:ext cx="1162050" cy="469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80" name="TextovéPole 79">
                <a:extLst>
                  <a:ext uri="{FF2B5EF4-FFF2-40B4-BE49-F238E27FC236}">
                    <a16:creationId xmlns:a16="http://schemas.microsoft.com/office/drawing/2014/main" id="{34118B97-43DE-19AA-FF59-F57D54D76D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9941" y="2925316"/>
                <a:ext cx="1162050" cy="46942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TextovéPole 80">
            <a:extLst>
              <a:ext uri="{FF2B5EF4-FFF2-40B4-BE49-F238E27FC236}">
                <a16:creationId xmlns:a16="http://schemas.microsoft.com/office/drawing/2014/main" id="{AA2E1F89-A520-1EF3-3AE0-A76A54C0FE8E}"/>
              </a:ext>
            </a:extLst>
          </p:cNvPr>
          <p:cNvSpPr txBox="1"/>
          <p:nvPr/>
        </p:nvSpPr>
        <p:spPr>
          <a:xfrm>
            <a:off x="241765" y="111371"/>
            <a:ext cx="2054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+mj-lt"/>
                <a:ea typeface="+mj-ea"/>
                <a:cs typeface="+mj-cs"/>
              </a:rPr>
              <a:t>Elektrické pole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ovéPole 81">
                <a:extLst>
                  <a:ext uri="{FF2B5EF4-FFF2-40B4-BE49-F238E27FC236}">
                    <a16:creationId xmlns:a16="http://schemas.microsoft.com/office/drawing/2014/main" id="{D18F1525-52C4-8748-A410-D2E28C4885DC}"/>
                  </a:ext>
                </a:extLst>
              </p:cNvPr>
              <p:cNvSpPr txBox="1"/>
              <p:nvPr/>
            </p:nvSpPr>
            <p:spPr>
              <a:xfrm>
                <a:off x="7430655" y="1689237"/>
                <a:ext cx="1162050" cy="469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82" name="TextovéPole 81">
                <a:extLst>
                  <a:ext uri="{FF2B5EF4-FFF2-40B4-BE49-F238E27FC236}">
                    <a16:creationId xmlns:a16="http://schemas.microsoft.com/office/drawing/2014/main" id="{D18F1525-52C4-8748-A410-D2E28C4885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30655" y="1689237"/>
                <a:ext cx="1162050" cy="46942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Oval 21">
            <a:extLst>
              <a:ext uri="{FF2B5EF4-FFF2-40B4-BE49-F238E27FC236}">
                <a16:creationId xmlns:a16="http://schemas.microsoft.com/office/drawing/2014/main" id="{3D70D1AC-E747-8F4E-1BC4-E1B247C14AE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067313" y="4523922"/>
            <a:ext cx="242540" cy="289363"/>
          </a:xfrm>
          <a:prstGeom prst="ellipse">
            <a:avLst/>
          </a:prstGeom>
          <a:gradFill rotWithShape="1">
            <a:gsLst>
              <a:gs pos="0">
                <a:srgbClr val="6581B8"/>
              </a:gs>
              <a:gs pos="100000">
                <a:srgbClr val="002E8A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002E8A"/>
            </a:solidFill>
            <a:round/>
            <a:headEnd type="none" w="sm" len="sm"/>
            <a:tailEnd type="none" w="sm" len="sm"/>
          </a:ln>
        </p:spPr>
        <p:txBody>
          <a:bodyPr wrap="none" tIns="36000" bIns="900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cs-CZ" sz="3600" baseline="0" dirty="0">
                <a:solidFill>
                  <a:srgbClr val="FFFFFF"/>
                </a:solidFill>
                <a:latin typeface="Arial Black" panose="020B0A04020102020204" pitchFamily="34" charset="0"/>
              </a:rPr>
              <a:t>-</a:t>
            </a:r>
            <a:endParaRPr lang="cs-CZ" altLang="cs-CZ" sz="3600" baseline="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86" name="Přímá spojnice se šipkou 85">
            <a:extLst>
              <a:ext uri="{FF2B5EF4-FFF2-40B4-BE49-F238E27FC236}">
                <a16:creationId xmlns:a16="http://schemas.microsoft.com/office/drawing/2014/main" id="{CAFD5145-380D-EBBC-F6F4-9635B2E98DA7}"/>
              </a:ext>
            </a:extLst>
          </p:cNvPr>
          <p:cNvCxnSpPr/>
          <p:nvPr/>
        </p:nvCxnSpPr>
        <p:spPr>
          <a:xfrm flipH="1" flipV="1">
            <a:off x="7188583" y="3638550"/>
            <a:ext cx="1071883" cy="53781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se šipkou 87">
            <a:extLst>
              <a:ext uri="{FF2B5EF4-FFF2-40B4-BE49-F238E27FC236}">
                <a16:creationId xmlns:a16="http://schemas.microsoft.com/office/drawing/2014/main" id="{EABE809E-2003-6909-0E35-B2E500FE1609}"/>
              </a:ext>
            </a:extLst>
          </p:cNvPr>
          <p:cNvCxnSpPr/>
          <p:nvPr/>
        </p:nvCxnSpPr>
        <p:spPr>
          <a:xfrm flipH="1" flipV="1">
            <a:off x="6905625" y="2695575"/>
            <a:ext cx="1334323" cy="148078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se šipkou 89">
            <a:extLst>
              <a:ext uri="{FF2B5EF4-FFF2-40B4-BE49-F238E27FC236}">
                <a16:creationId xmlns:a16="http://schemas.microsoft.com/office/drawing/2014/main" id="{99E47F9C-2E39-068A-5D16-3C417E17D757}"/>
              </a:ext>
            </a:extLst>
          </p:cNvPr>
          <p:cNvCxnSpPr/>
          <p:nvPr/>
        </p:nvCxnSpPr>
        <p:spPr>
          <a:xfrm flipH="1" flipV="1">
            <a:off x="7067313" y="1923949"/>
            <a:ext cx="1172635" cy="225241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ovéPole 90">
                <a:extLst>
                  <a:ext uri="{FF2B5EF4-FFF2-40B4-BE49-F238E27FC236}">
                    <a16:creationId xmlns:a16="http://schemas.microsoft.com/office/drawing/2014/main" id="{A07077AB-FF4B-BE85-CDCF-A985E11DBBB2}"/>
                  </a:ext>
                </a:extLst>
              </p:cNvPr>
              <p:cNvSpPr txBox="1"/>
              <p:nvPr/>
            </p:nvSpPr>
            <p:spPr>
              <a:xfrm>
                <a:off x="6876348" y="2027152"/>
                <a:ext cx="2762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1" name="TextovéPole 90">
                <a:extLst>
                  <a:ext uri="{FF2B5EF4-FFF2-40B4-BE49-F238E27FC236}">
                    <a16:creationId xmlns:a16="http://schemas.microsoft.com/office/drawing/2014/main" id="{A07077AB-FF4B-BE85-CDCF-A985E11DBB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348" y="2027152"/>
                <a:ext cx="276225" cy="369332"/>
              </a:xfrm>
              <a:prstGeom prst="rect">
                <a:avLst/>
              </a:prstGeom>
              <a:blipFill>
                <a:blip r:embed="rId7"/>
                <a:stretch>
                  <a:fillRect r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ovéPole 91">
                <a:extLst>
                  <a:ext uri="{FF2B5EF4-FFF2-40B4-BE49-F238E27FC236}">
                    <a16:creationId xmlns:a16="http://schemas.microsoft.com/office/drawing/2014/main" id="{A320E16B-D6C3-59EA-C0B9-7FB9BC4356FD}"/>
                  </a:ext>
                </a:extLst>
              </p:cNvPr>
              <p:cNvSpPr txBox="1"/>
              <p:nvPr/>
            </p:nvSpPr>
            <p:spPr>
              <a:xfrm>
                <a:off x="7246677" y="3712082"/>
                <a:ext cx="2762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2" name="TextovéPole 91">
                <a:extLst>
                  <a:ext uri="{FF2B5EF4-FFF2-40B4-BE49-F238E27FC236}">
                    <a16:creationId xmlns:a16="http://schemas.microsoft.com/office/drawing/2014/main" id="{A320E16B-D6C3-59EA-C0B9-7FB9BC4356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46677" y="3712082"/>
                <a:ext cx="276225" cy="369332"/>
              </a:xfrm>
              <a:prstGeom prst="rect">
                <a:avLst/>
              </a:prstGeom>
              <a:blipFill>
                <a:blip r:embed="rId8"/>
                <a:stretch>
                  <a:fillRect r="-177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TextovéPole 92">
                <a:extLst>
                  <a:ext uri="{FF2B5EF4-FFF2-40B4-BE49-F238E27FC236}">
                    <a16:creationId xmlns:a16="http://schemas.microsoft.com/office/drawing/2014/main" id="{6D119584-386D-C0A7-4F1C-C63D6A07DF6B}"/>
                  </a:ext>
                </a:extLst>
              </p:cNvPr>
              <p:cNvSpPr txBox="1"/>
              <p:nvPr/>
            </p:nvSpPr>
            <p:spPr>
              <a:xfrm>
                <a:off x="6880199" y="2865489"/>
                <a:ext cx="2762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3" name="TextovéPole 92">
                <a:extLst>
                  <a:ext uri="{FF2B5EF4-FFF2-40B4-BE49-F238E27FC236}">
                    <a16:creationId xmlns:a16="http://schemas.microsoft.com/office/drawing/2014/main" id="{6D119584-386D-C0A7-4F1C-C63D6A07DF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0199" y="2865489"/>
                <a:ext cx="276225" cy="369332"/>
              </a:xfrm>
              <a:prstGeom prst="rect">
                <a:avLst/>
              </a:prstGeom>
              <a:blipFill>
                <a:blip r:embed="rId9"/>
                <a:stretch>
                  <a:fillRect r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ovéPole 93">
                <a:extLst>
                  <a:ext uri="{FF2B5EF4-FFF2-40B4-BE49-F238E27FC236}">
                    <a16:creationId xmlns:a16="http://schemas.microsoft.com/office/drawing/2014/main" id="{C06C5165-D452-50BD-3C6A-B5841C235681}"/>
                  </a:ext>
                </a:extLst>
              </p:cNvPr>
              <p:cNvSpPr txBox="1"/>
              <p:nvPr/>
            </p:nvSpPr>
            <p:spPr>
              <a:xfrm>
                <a:off x="307619" y="2756126"/>
                <a:ext cx="3930397" cy="2147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síly, kterou na sebe působí nabitá tělesa v elektrickém poli náboje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dirty="0"/>
                  <a:t> vypočteme podle Coulombova zákona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𝑄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dirty="0"/>
                  <a:t>Síla je závislá jak na vzdálenosti nábojů, tak na velikosti náboje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cs-CZ" dirty="0"/>
                  <a:t> vloženého do elektrického pole.</a:t>
                </a:r>
              </a:p>
            </p:txBody>
          </p:sp>
        </mc:Choice>
        <mc:Fallback xmlns="">
          <p:sp>
            <p:nvSpPr>
              <p:cNvPr id="94" name="TextovéPole 93">
                <a:extLst>
                  <a:ext uri="{FF2B5EF4-FFF2-40B4-BE49-F238E27FC236}">
                    <a16:creationId xmlns:a16="http://schemas.microsoft.com/office/drawing/2014/main" id="{C06C5165-D452-50BD-3C6A-B5841C2356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619" y="2756126"/>
                <a:ext cx="3930397" cy="2147767"/>
              </a:xfrm>
              <a:prstGeom prst="rect">
                <a:avLst/>
              </a:prstGeom>
              <a:blipFill>
                <a:blip r:embed="rId10"/>
                <a:stretch>
                  <a:fillRect l="-1240" t="-1420" r="-1240" b="-36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>
                <a:extLst>
                  <a:ext uri="{FF2B5EF4-FFF2-40B4-BE49-F238E27FC236}">
                    <a16:creationId xmlns:a16="http://schemas.microsoft.com/office/drawing/2014/main" id="{B774E5DF-7A26-4624-5F40-2457F6848627}"/>
                  </a:ext>
                </a:extLst>
              </p:cNvPr>
              <p:cNvSpPr txBox="1"/>
              <p:nvPr/>
            </p:nvSpPr>
            <p:spPr>
              <a:xfrm>
                <a:off x="6696075" y="4909100"/>
                <a:ext cx="1162050" cy="469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60" name="TextovéPole 59">
                <a:extLst>
                  <a:ext uri="{FF2B5EF4-FFF2-40B4-BE49-F238E27FC236}">
                    <a16:creationId xmlns:a16="http://schemas.microsoft.com/office/drawing/2014/main" id="{B774E5DF-7A26-4624-5F40-2457F68486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6075" y="4909100"/>
                <a:ext cx="1162050" cy="46942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FF83F718-48AD-0B45-7760-777F7C3DE697}"/>
                  </a:ext>
                </a:extLst>
              </p:cNvPr>
              <p:cNvSpPr txBox="1"/>
              <p:nvPr/>
            </p:nvSpPr>
            <p:spPr>
              <a:xfrm>
                <a:off x="338038" y="5106056"/>
                <a:ext cx="4058510" cy="946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Konstanta úměrnosti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 má přibližnou (pro školní úlohy postačující) hodnotu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≈9∙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FF83F718-48AD-0B45-7760-777F7C3DE6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038" y="5106056"/>
                <a:ext cx="4058510" cy="946991"/>
              </a:xfrm>
              <a:prstGeom prst="rect">
                <a:avLst/>
              </a:prstGeom>
              <a:blipFill>
                <a:blip r:embed="rId12"/>
                <a:stretch>
                  <a:fillRect l="-1201" t="-38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4497B6FC-6146-63A2-0B41-BC5F3265B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1892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AB5392-D4D0-A115-C52B-B298690D5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297" y="746789"/>
            <a:ext cx="5053717" cy="445908"/>
          </a:xfrm>
        </p:spPr>
        <p:txBody>
          <a:bodyPr>
            <a:normAutofit/>
          </a:bodyPr>
          <a:lstStyle/>
          <a:p>
            <a:r>
              <a:rPr lang="cs-CZ" sz="2400" b="1" dirty="0"/>
              <a:t>Veličiny charakterizující elektrické pole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0E185E1-AF07-0AD6-41DF-AE3EEB35AAEE}"/>
                  </a:ext>
                </a:extLst>
              </p:cNvPr>
              <p:cNvSpPr txBox="1"/>
              <p:nvPr/>
            </p:nvSpPr>
            <p:spPr>
              <a:xfrm>
                <a:off x="822296" y="1846900"/>
                <a:ext cx="6759384" cy="39951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b="1" dirty="0"/>
                  <a:t> (síla)</a:t>
                </a:r>
                <a:r>
                  <a:rPr lang="cs-CZ" dirty="0"/>
                  <a:t> → silový účinek na konkrétní náboj </a:t>
                </a:r>
              </a:p>
              <a:p>
                <a:endParaRPr lang="cs-CZ" b="1" i="1" dirty="0">
                  <a:latin typeface="Cambria Math" panose="02040503050406030204" pitchFamily="18" charset="0"/>
                </a:endParaRPr>
              </a:p>
              <a:p>
                <a:endParaRPr lang="cs-CZ" b="1" i="1" dirty="0">
                  <a:latin typeface="Cambria Math" panose="02040503050406030204" pitchFamily="18" charset="0"/>
                </a:endParaRPr>
              </a:p>
              <a:p>
                <a:endParaRPr lang="cs-CZ" b="1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𝑬</m:t>
                    </m:r>
                  </m:oMath>
                </a14:m>
                <a:r>
                  <a:rPr lang="cs-CZ" b="1" dirty="0"/>
                  <a:t> (intenzita)</a:t>
                </a:r>
                <a:r>
                  <a:rPr lang="cs-CZ" dirty="0"/>
                  <a:t> → jak silně působí elektrické pole na náboj v daném místě</a:t>
                </a:r>
              </a:p>
              <a:p>
                <a:endParaRPr lang="cs-CZ" dirty="0"/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b="1" dirty="0">
                    <a:latin typeface="Cambria Math" panose="02040503050406030204" pitchFamily="18" charset="0"/>
                  </a:rPr>
                  <a:t>(potenciální energie) </a:t>
                </a:r>
                <a:r>
                  <a:rPr lang="cs-CZ" dirty="0"/>
                  <a:t>→ energie, kterou má náboj díky své       poloze v elektrickém poli</a:t>
                </a:r>
                <a:endParaRPr lang="cs-CZ" b="1" dirty="0">
                  <a:latin typeface="Cambria Math" panose="02040503050406030204" pitchFamily="18" charset="0"/>
                </a:endParaRPr>
              </a:p>
              <a:p>
                <a:endParaRPr lang="cs-CZ" b="1" i="1" dirty="0">
                  <a:latin typeface="Cambria Math" panose="02040503050406030204" pitchFamily="18" charset="0"/>
                </a:endParaRPr>
              </a:p>
              <a:p>
                <a:endParaRPr lang="cs-CZ" b="1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l-GR" b="1" i="1" dirty="0" smtClean="0">
                        <a:latin typeface="Cambria Math" panose="02040503050406030204" pitchFamily="18" charset="0"/>
                      </a:rPr>
                      <m:t>𝝋</m:t>
                    </m:r>
                  </m:oMath>
                </a14:m>
                <a:r>
                  <a:rPr lang="el-GR" b="1" dirty="0"/>
                  <a:t> (</a:t>
                </a:r>
                <a:r>
                  <a:rPr lang="cs-CZ" b="1" dirty="0"/>
                  <a:t>potenciál)</a:t>
                </a:r>
                <a:r>
                  <a:rPr lang="cs-CZ" dirty="0"/>
                  <a:t> → energie připadající na jednotkový náboj v daném místě elektrického pole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0E185E1-AF07-0AD6-41DF-AE3EEB35AA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296" y="1846900"/>
                <a:ext cx="6759384" cy="3995196"/>
              </a:xfrm>
              <a:prstGeom prst="rect">
                <a:avLst/>
              </a:prstGeom>
              <a:blipFill>
                <a:blip r:embed="rId2"/>
                <a:stretch>
                  <a:fillRect l="-812" t="-916" b="-15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>
            <a:extLst>
              <a:ext uri="{FF2B5EF4-FFF2-40B4-BE49-F238E27FC236}">
                <a16:creationId xmlns:a16="http://schemas.microsoft.com/office/drawing/2014/main" id="{C8312571-8E74-A702-9C42-EB33E8F3F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114" y="1846900"/>
            <a:ext cx="2941584" cy="294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0B321D5-9556-A064-4FD2-75C48C216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4109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51384" y="3338807"/>
                <a:ext cx="11017224" cy="1203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Abychom znaménko úměrnosti (</a:t>
                </a:r>
                <a14:m>
                  <m:oMath xmlns:m="http://schemas.openxmlformats.org/officeDocument/2006/math">
                    <m:r>
                      <a:rPr lang="cs-CZ" sz="2000" b="1" i="1">
                        <a:latin typeface="Cambria Math"/>
                        <a:ea typeface="Cambria Math"/>
                      </a:rPr>
                      <m:t>~</m:t>
                    </m:r>
                    <m:r>
                      <a:rPr lang="cs-CZ" sz="2000" b="1" i="1" smtClean="0">
                        <a:latin typeface="Cambria Math" panose="02040503050406030204" pitchFamily="18" charset="0"/>
                        <a:ea typeface="Cambria Math"/>
                      </a:rPr>
                      <m:t>)</m:t>
                    </m:r>
                  </m:oMath>
                </a14:m>
                <a:r>
                  <a:rPr lang="cs-CZ" dirty="0"/>
                  <a:t> mohli nahradit rovností (</a:t>
                </a:r>
                <a:r>
                  <a:rPr lang="cs-CZ" b="1" dirty="0"/>
                  <a:t>=</a:t>
                </a:r>
                <a:r>
                  <a:rPr lang="cs-CZ" dirty="0"/>
                  <a:t>), musíme určit konstantu úměrnosti </a:t>
                </a:r>
                <a14:m>
                  <m:oMath xmlns:m="http://schemas.openxmlformats.org/officeDocument/2006/math">
                    <m:r>
                      <a:rPr lang="cs-CZ" b="0" i="1" dirty="0">
                        <a:latin typeface="Cambria Math"/>
                      </a:rPr>
                      <m:t>𝑘</m:t>
                    </m:r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>
                              <a:latin typeface="Cambria Math"/>
                            </a:rPr>
                            <m:t>𝑒</m:t>
                          </m:r>
                        </m:sub>
                      </m:sSub>
                      <m:r>
                        <a:rPr lang="cs-CZ" b="0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0" i="1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b="0" i="1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>
                                      <a:latin typeface="Cambria Math"/>
                                      <a:ea typeface="Cambria Math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b="0" i="1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cs-CZ" b="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>
                                      <a:latin typeface="Cambria Math"/>
                                      <a:ea typeface="Cambria Math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b="0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3338807"/>
                <a:ext cx="11017224" cy="1203663"/>
              </a:xfrm>
              <a:prstGeom prst="rect">
                <a:avLst/>
              </a:prstGeom>
              <a:blipFill>
                <a:blip r:embed="rId2"/>
                <a:stretch>
                  <a:fillRect l="-442" t="-10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51384" y="4542470"/>
                <a:ext cx="11017224" cy="1206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Měřením bylo zjištěno, že konstanta úměrnosti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 je závislá na prostředí ve kterém se náboje nachází. Pro vakuum byla naměřena hodnota 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latin typeface="Cambria Math"/>
                        </a:rPr>
                        <m:t>𝒌</m:t>
                      </m:r>
                      <m:r>
                        <a:rPr lang="cs-CZ" b="1" i="1">
                          <a:latin typeface="Cambria Math"/>
                        </a:rPr>
                        <m:t>=</m:t>
                      </m:r>
                      <m:r>
                        <a:rPr lang="cs-CZ" b="1" i="1">
                          <a:latin typeface="Cambria Math"/>
                        </a:rPr>
                        <m:t>𝟖</m:t>
                      </m:r>
                      <m:r>
                        <a:rPr lang="cs-CZ" b="1" i="1">
                          <a:latin typeface="Cambria Math"/>
                        </a:rPr>
                        <m:t>,</m:t>
                      </m:r>
                      <m:r>
                        <a:rPr lang="cs-CZ" b="1" i="1">
                          <a:latin typeface="Cambria Math"/>
                        </a:rPr>
                        <m:t>𝟗𝟖𝟕𝟔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𝟏𝟎</m:t>
                          </m:r>
                        </m:e>
                        <m:sup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𝟗</m:t>
                          </m:r>
                        </m:sup>
                      </m:sSup>
                      <m:r>
                        <a:rPr lang="cs-CZ" b="1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𝑵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𝒎</m:t>
                          </m:r>
                        </m:e>
                        <m:sup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𝑪</m:t>
                          </m:r>
                        </m:e>
                        <m:sup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latin typeface="Cambria Math"/>
                          <a:ea typeface="Cambria Math"/>
                        </a:rPr>
                        <m:t>≈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𝟗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𝟏𝟎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𝟗</m:t>
                          </m:r>
                        </m:sup>
                      </m:sSup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𝑵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𝒎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𝑪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4542470"/>
                <a:ext cx="11017224" cy="1206549"/>
              </a:xfrm>
              <a:prstGeom prst="rect">
                <a:avLst/>
              </a:prstGeom>
              <a:blipFill>
                <a:blip r:embed="rId3"/>
                <a:stretch>
                  <a:fillRect l="-442" t="-25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551384" y="5840902"/>
            <a:ext cx="11017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Měření prováděl v roce </a:t>
            </a:r>
            <a:r>
              <a:rPr lang="cs-CZ" b="1" dirty="0"/>
              <a:t>1784</a:t>
            </a:r>
            <a:r>
              <a:rPr lang="cs-CZ" dirty="0"/>
              <a:t> </a:t>
            </a:r>
            <a:r>
              <a:rPr lang="fr-FR" dirty="0"/>
              <a:t> francouzsk</a:t>
            </a:r>
            <a:r>
              <a:rPr lang="cs-CZ" dirty="0"/>
              <a:t>ý</a:t>
            </a:r>
            <a:r>
              <a:rPr lang="fr-FR" dirty="0"/>
              <a:t> fyzik Charles</a:t>
            </a:r>
            <a:r>
              <a:rPr lang="cs-CZ" dirty="0"/>
              <a:t>-</a:t>
            </a:r>
            <a:r>
              <a:rPr lang="fr-FR" dirty="0"/>
              <a:t>Augustin de Coulomb</a:t>
            </a:r>
            <a:r>
              <a:rPr lang="cs-CZ" dirty="0"/>
              <a:t> a na jejich základě vyslovil zákon, po něm pojmenovaný </a:t>
            </a:r>
            <a:r>
              <a:rPr lang="cs-CZ" b="1" dirty="0"/>
              <a:t>Coulombův zákon.</a:t>
            </a:r>
            <a:r>
              <a:rPr lang="cs-CZ" dirty="0"/>
              <a:t> 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FB69E81C-78FF-B174-57FC-B314965D7A20}"/>
              </a:ext>
            </a:extLst>
          </p:cNvPr>
          <p:cNvSpPr txBox="1"/>
          <p:nvPr/>
        </p:nvSpPr>
        <p:spPr>
          <a:xfrm>
            <a:off x="551384" y="332656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Elektrická síla - Coulombův zákon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AEE1F5F-BE3F-7F65-A069-D34E3BDCEF72}"/>
                  </a:ext>
                </a:extLst>
              </p:cNvPr>
              <p:cNvSpPr txBox="1"/>
              <p:nvPr/>
            </p:nvSpPr>
            <p:spPr>
              <a:xfrm>
                <a:off x="551384" y="836712"/>
                <a:ext cx="11017224" cy="25020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Přesnými experimenty bylo zjištěno, že elektricky nabitá tělesa na sebe navzájem působí silou, která se nazývá </a:t>
                </a:r>
                <a:r>
                  <a:rPr lang="cs-CZ" b="1" dirty="0"/>
                  <a:t>elektrická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𝒆</m:t>
                        </m:r>
                      </m:sub>
                    </m:sSub>
                  </m:oMath>
                </a14:m>
                <a:r>
                  <a:rPr lang="cs-CZ" dirty="0"/>
                  <a:t> a velikost této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cs-CZ" dirty="0"/>
                  <a:t> je přímo úměrná součinu velikosti nábojů a nepřímo úměrná jejich vzdálenosti.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>
                            <a:latin typeface="Cambria Math"/>
                          </a:rPr>
                          <m:t>𝑒</m:t>
                        </m:r>
                      </m:sub>
                    </m:sSub>
                    <m:r>
                      <a:rPr lang="cs-CZ" b="0" i="1">
                        <a:latin typeface="Cambria Math"/>
                        <a:ea typeface="Cambria Math"/>
                      </a:rPr>
                      <m:t>~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/>
                  <a:t>      a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>
                            <a:latin typeface="Cambria Math"/>
                          </a:rPr>
                          <m:t>𝑒</m:t>
                        </m:r>
                      </m:sub>
                    </m:sSub>
                    <m:r>
                      <a:rPr lang="cs-CZ" b="0" i="1">
                        <a:latin typeface="Cambria Math"/>
                        <a:ea typeface="Cambria Math"/>
                      </a:rPr>
                      <m:t>~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∙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r>
                  <a:rPr lang="cs-CZ" dirty="0"/>
                  <a:t>Spojením obou úměrnost úměrností dostaneme pro elektrickou sílu vztah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sz="1800" b="0" i="1">
                              <a:latin typeface="Cambria Math"/>
                            </a:rPr>
                            <m:t>𝑒</m:t>
                          </m:r>
                        </m:sub>
                      </m:sSub>
                      <m:r>
                        <a:rPr lang="cs-CZ" sz="1800" b="0" i="1">
                          <a:latin typeface="Cambria Math"/>
                          <a:ea typeface="Cambria Math"/>
                        </a:rPr>
                        <m:t>~</m:t>
                      </m:r>
                      <m:f>
                        <m:fPr>
                          <m:ctrlPr>
                            <a:rPr lang="cs-CZ" sz="18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sz="1800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sz="1800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1800" b="0" i="1">
                                      <a:latin typeface="Cambria Math"/>
                                      <a:ea typeface="Cambria Math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sz="1800" b="0" i="1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cs-CZ" sz="1800" b="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sSub>
                                <m:sSubPr>
                                  <m:ctrlPr>
                                    <a:rPr lang="cs-CZ" sz="1800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1800" b="0" i="1">
                                      <a:latin typeface="Cambria Math"/>
                                      <a:ea typeface="Cambria Math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sz="1800" b="0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sz="1800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1800" b="0" i="1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sz="1800" b="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AEE1F5F-BE3F-7F65-A069-D34E3BDCEF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836712"/>
                <a:ext cx="11017224" cy="2502095"/>
              </a:xfrm>
              <a:prstGeom prst="rect">
                <a:avLst/>
              </a:prstGeom>
              <a:blipFill>
                <a:blip r:embed="rId4"/>
                <a:stretch>
                  <a:fillRect l="-442" t="-12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DF1AC67-517B-3403-8B2B-1A6EF37D5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3932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0064" y="258277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Racionalizovaný tvar konstanty úměrnosti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10064" y="636484"/>
                <a:ext cx="10886534" cy="12200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praktické výpočty a ve shodě se soustavou jednotek SI je  konstanta úměrnosti definována ve tvaru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𝑘</m:t>
                    </m:r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4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𝜋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𝜀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cs-CZ" i="1">
                        <a:latin typeface="Cambria Math"/>
                      </a:rPr>
                      <m:t>=8,9876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9</m:t>
                        </m:r>
                      </m:sup>
                    </m:sSup>
                    <m:r>
                      <a:rPr lang="cs-CZ" i="1">
                        <a:latin typeface="Cambria Math"/>
                        <a:ea typeface="Cambria Math"/>
                      </a:rPr>
                      <m:t>  </m:t>
                    </m:r>
                    <m:r>
                      <m:rPr>
                        <m:sty m:val="p"/>
                      </m:rPr>
                      <a:rPr lang="cs-CZ" i="0">
                        <a:latin typeface="Cambria Math"/>
                        <a:ea typeface="Cambria Math"/>
                      </a:rPr>
                      <m:t>N</m:t>
                    </m:r>
                    <m:r>
                      <a:rPr lang="cs-CZ" i="0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i="0">
                            <a:latin typeface="Cambria Math"/>
                            <a:ea typeface="Cambria Math"/>
                          </a:rPr>
                          <m:t>m</m:t>
                        </m:r>
                      </m:e>
                      <m:sup>
                        <m:r>
                          <a:rPr lang="cs-CZ" i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i="0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i="0">
                            <a:latin typeface="Cambria Math"/>
                            <a:ea typeface="Cambria Math"/>
                          </a:rPr>
                          <m:t>C</m:t>
                        </m:r>
                      </m:e>
                      <m:sup>
                        <m:r>
                          <a:rPr lang="cs-CZ" i="0">
                            <a:latin typeface="Cambria Math"/>
                            <a:ea typeface="Cambria Math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     </a:t>
                </a:r>
              </a:p>
              <a:p>
                <a:r>
                  <a:rPr lang="cs-CZ" dirty="0"/>
                  <a:t>Pro školní příklady budeme používat zaokrouhlenou hodnotu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9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sup>
                    </m:sSup>
                    <m:r>
                      <m:rPr>
                        <m:sty m:val="p"/>
                      </m:rPr>
                      <a:rPr lang="cs-CZ">
                        <a:latin typeface="Cambria Math"/>
                        <a:ea typeface="Cambria Math"/>
                      </a:rPr>
                      <m:t>N</m:t>
                    </m:r>
                    <m:r>
                      <a:rPr lang="cs-CZ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ea typeface="Cambria Math"/>
                          </a:rPr>
                          <m:t>m</m:t>
                        </m:r>
                      </m:e>
                      <m:sup>
                        <m:r>
                          <a:rPr lang="cs-CZ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ea typeface="Cambria Math"/>
                          </a:rPr>
                          <m:t>C</m:t>
                        </m:r>
                      </m:e>
                      <m:sup>
                        <m:r>
                          <a:rPr lang="cs-CZ">
                            <a:latin typeface="Cambria Math"/>
                            <a:ea typeface="Cambria Math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064" y="636484"/>
                <a:ext cx="10886534" cy="1220078"/>
              </a:xfrm>
              <a:prstGeom prst="rect">
                <a:avLst/>
              </a:prstGeom>
              <a:blipFill>
                <a:blip r:embed="rId2"/>
                <a:stretch>
                  <a:fillRect l="-448" t="-2488" b="-49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628359" y="2909228"/>
                <a:ext cx="11115717" cy="2123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𝜺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cs-CZ" dirty="0"/>
                  <a:t> je konstanta zohledňující vliv prostředí na působící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cs-CZ" dirty="0"/>
                  <a:t>. Nazývá se </a:t>
                </a:r>
                <a:r>
                  <a:rPr lang="cs-CZ" b="1" dirty="0"/>
                  <a:t>permitivita vakua</a:t>
                </a:r>
                <a:r>
                  <a:rPr lang="cs-CZ" dirty="0"/>
                  <a:t>, tedy postihuje působení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cs-CZ" dirty="0"/>
                  <a:t> ve vakuu.</a:t>
                </a:r>
              </a:p>
              <a:p>
                <a:r>
                  <a:rPr lang="cs-CZ" dirty="0"/>
                  <a:t>Pro jiné prostředí se zavádí (měřením zjistí hodnota) </a:t>
                </a:r>
                <a:r>
                  <a:rPr lang="cs-CZ" b="1" dirty="0"/>
                  <a:t>relativní permitivita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𝜺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𝒓</m:t>
                        </m:r>
                      </m:sub>
                    </m:sSub>
                  </m:oMath>
                </a14:m>
                <a:r>
                  <a:rPr lang="cs-CZ" dirty="0"/>
                  <a:t>. Relativní permitivita  je bezrozměrná veličina, která říká, jak moc dané prostředí ovlivňuje elektrické pole ve srovnání s vakuem. Jestliže je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cs-CZ" dirty="0"/>
                  <a:t> permitivita prostředí, pak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𝜀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 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cs-CZ" sz="2400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359" y="2909228"/>
                <a:ext cx="11115717" cy="2123658"/>
              </a:xfrm>
              <a:prstGeom prst="rect">
                <a:avLst/>
              </a:prstGeom>
              <a:blipFill>
                <a:blip r:embed="rId3"/>
                <a:stretch>
                  <a:fillRect l="-439" t="-14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10064" y="1942823"/>
                <a:ext cx="10873206" cy="1062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Výpočtem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𝜺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cs-CZ" dirty="0"/>
                  <a:t> z výše uvedeného vztahu dostaneme hodnotu permitivity vakua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𝜺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𝟒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𝝅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𝒌</m:t>
                        </m:r>
                      </m:den>
                    </m:f>
                    <m:r>
                      <a:rPr lang="cs-CZ" b="1" i="1">
                        <a:latin typeface="Cambria Math"/>
                        <a:ea typeface="Cambria Math"/>
                      </a:rPr>
                      <m:t>≈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𝟖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𝟖𝟓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𝟏𝟐</m:t>
                        </m:r>
                      </m:sup>
                    </m:sSup>
                    <m:r>
                      <a:rPr lang="cs-CZ" b="1" i="1">
                        <a:latin typeface="Cambria Math"/>
                        <a:ea typeface="Cambria Math"/>
                      </a:rPr>
                      <m:t> 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𝑪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𝑵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𝟏</m:t>
                        </m:r>
                      </m:sup>
                    </m:sSup>
                    <m:r>
                      <a:rPr lang="cs-CZ" b="1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𝒎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064" y="1942823"/>
                <a:ext cx="10873206" cy="1062535"/>
              </a:xfrm>
              <a:prstGeom prst="rect">
                <a:avLst/>
              </a:prstGeom>
              <a:blipFill>
                <a:blip r:embed="rId4"/>
                <a:stretch>
                  <a:fillRect l="-448" t="-34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23392" y="4868714"/>
                <a:ext cx="10873206" cy="814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Coulombův zákon má konečnou podobu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𝒆</m:t>
                        </m:r>
                      </m:sub>
                    </m:sSub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𝟒</m:t>
                        </m:r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𝝅</m:t>
                        </m:r>
                        <m:sSub>
                          <m:sSubPr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𝜺</m:t>
                            </m:r>
                          </m:e>
                          <m:sub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𝟎</m:t>
                            </m:r>
                          </m:sub>
                        </m:sSub>
                        <m:sSub>
                          <m:sSubPr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𝜺</m:t>
                            </m:r>
                          </m:e>
                          <m:sub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𝒓</m:t>
                            </m:r>
                          </m:sub>
                        </m:sSub>
                      </m:den>
                    </m:f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𝑸</m:t>
                                </m:r>
                              </m:e>
                              <m:sub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sSub>
                              <m:sSubPr>
                                <m:ctrlP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𝑸</m:t>
                                </m:r>
                              </m:e>
                              <m:sub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𝟐</m:t>
                                </m:r>
                              </m:sub>
                            </m:sSub>
                          </m:e>
                        </m:d>
                      </m:num>
                      <m:den>
                        <m:sSup>
                          <m:sSupPr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𝒓</m:t>
                            </m:r>
                          </m:e>
                          <m:sup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b="1" dirty="0">
                    <a:solidFill>
                      <a:srgbClr val="FF0000"/>
                    </a:solidFill>
                  </a:rPr>
                  <a:t>  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𝒆</m:t>
                            </m:r>
                          </m:sub>
                        </m:sSub>
                        <m:r>
                          <a:rPr lang="cs-CZ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𝒌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b="1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1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𝜺</m:t>
                                </m:r>
                              </m:e>
                              <m:sub>
                                <m:r>
                                  <a:rPr lang="cs-CZ" b="1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𝒓</m:t>
                                </m:r>
                              </m:sub>
                            </m:sSub>
                          </m:den>
                        </m:f>
                        <m:r>
                          <a:rPr lang="cs-CZ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f>
                          <m:fPr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d>
                              <m:dPr>
                                <m:begChr m:val="|"/>
                                <m:endChr m:val="|"/>
                                <m:ctrlP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cs-CZ" b="1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𝑸</m:t>
                                    </m:r>
                                  </m:e>
                                  <m:sub>
                                    <m:r>
                                      <a:rPr lang="cs-CZ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𝟏</m:t>
                                    </m:r>
                                  </m:sub>
                                </m:sSub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sSub>
                                  <m:sSubPr>
                                    <m:ctrlPr>
                                      <a:rPr lang="cs-CZ" b="1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𝑸</m:t>
                                    </m:r>
                                  </m:e>
                                  <m:sub>
                                    <m:r>
                                      <a:rPr lang="cs-CZ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</m:e>
                            </m:d>
                          </m:num>
                          <m:den>
                            <m:sSup>
                              <m:sSupPr>
                                <m:ctrlP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𝒓</m:t>
                                </m:r>
                              </m:e>
                              <m:sup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endParaRPr lang="cs-CZ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4868714"/>
                <a:ext cx="10873206" cy="814325"/>
              </a:xfrm>
              <a:prstGeom prst="rect">
                <a:avLst/>
              </a:prstGeom>
              <a:blipFill>
                <a:blip r:embed="rId5"/>
                <a:stretch>
                  <a:fillRect l="-448" t="-45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035659" y="5949280"/>
                <a:ext cx="604867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Některé hodnoty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𝜺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𝒓</m:t>
                        </m:r>
                      </m:sub>
                    </m:sSub>
                  </m:oMath>
                </a14:m>
                <a:r>
                  <a:rPr lang="cs-CZ" dirty="0"/>
                  <a:t>:   vakuum=1, voda=81,6, vzduch=1,00060</a:t>
                </a: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5659" y="5949280"/>
                <a:ext cx="6048671" cy="369332"/>
              </a:xfrm>
              <a:prstGeom prst="rect">
                <a:avLst/>
              </a:prstGeom>
              <a:blipFill>
                <a:blip r:embed="rId6"/>
                <a:stretch>
                  <a:fillRect l="-907" t="-9836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A9527146-7D1A-92BF-29EB-F51317FDB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5952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407368" y="1412777"/>
                <a:ext cx="11233248" cy="49528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Vypočítej velikost síly, kterou by se odpuzovaly 2 kladné bodové náboje o velikosti 0,01 C umístěné ve vakuu ve vzdálenosti  0,5 m od sebe.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  <m:t>𝑒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Náboje jsou umístěné ve vakuu, lze použít hodnotu konstanty úměrnosti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=9∙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9</m:t>
                        </m:r>
                      </m:sup>
                    </m:sSup>
                    <m:r>
                      <a:rPr lang="cs-CZ" i="1">
                        <a:latin typeface="Cambria Math"/>
                        <a:ea typeface="Cambria Math"/>
                      </a:rPr>
                      <m:t> 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  <a:ea typeface="Cambria Math"/>
                      </a:rPr>
                      <m:t>N</m:t>
                    </m:r>
                    <m:r>
                      <a:rPr lang="cs-CZ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ea typeface="Cambria Math"/>
                          </a:rPr>
                          <m:t>m</m:t>
                        </m:r>
                      </m:e>
                      <m:sup>
                        <m:r>
                          <a:rPr lang="cs-CZ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ea typeface="Cambria Math"/>
                          </a:rPr>
                          <m:t>C</m:t>
                        </m:r>
                      </m:e>
                      <m:sup>
                        <m:r>
                          <a:rPr lang="cs-CZ">
                            <a:latin typeface="Cambria Math"/>
                            <a:ea typeface="Cambria Math"/>
                          </a:rPr>
                          <m:t>−2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>
                            <a:latin typeface="Cambria Math"/>
                          </a:rPr>
                          <m:t>𝑒</m:t>
                        </m:r>
                      </m:sub>
                    </m:sSub>
                    <m:r>
                      <a:rPr lang="cs-CZ" b="0" i="1">
                        <a:latin typeface="Cambria Math"/>
                      </a:rPr>
                      <m:t>=</m:t>
                    </m:r>
                    <m:r>
                      <a:rPr lang="cs-CZ" b="0" i="1">
                        <a:latin typeface="Cambria Math"/>
                      </a:rPr>
                      <m:t>𝑘</m:t>
                    </m:r>
                    <m:r>
                      <a:rPr lang="cs-CZ" b="0" i="1"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cs-CZ" b="0" i="1">
                        <a:latin typeface="Cambria Math"/>
                        <a:ea typeface="Cambria Math"/>
                      </a:rPr>
                      <m:t>=9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9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0,01∙0,01</m:t>
                        </m:r>
                      </m:num>
                      <m:den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0,5</m:t>
                            </m:r>
                          </m:e>
                          <m:sup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cs-CZ" b="0" i="1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dirty="0"/>
                  <a:t>3600000 N = 3,6</a:t>
                </a:r>
                <a14:m>
                  <m:oMath xmlns:m="http://schemas.openxmlformats.org/officeDocument/2006/math">
                    <m:r>
                      <a:rPr lang="cs-CZ" b="0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6</m:t>
                        </m:r>
                      </m:sup>
                    </m:sSup>
                    <m:r>
                      <a:rPr lang="cs-CZ" b="0" i="1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0" i="1">
                        <a:latin typeface="Cambria Math"/>
                        <a:ea typeface="Cambria Math"/>
                      </a:rPr>
                      <m:t>𝑁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Dva bodová náboje o velikosti  0,01 C umístěné 0,5 m od sebe se odpuzují silou  3 ,6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𝟔</m:t>
                        </m:r>
                      </m:sup>
                    </m:sSup>
                  </m:oMath>
                </a14:m>
                <a:r>
                  <a:rPr lang="cs-CZ" b="1" dirty="0"/>
                  <a:t> N .</a:t>
                </a:r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Příklad je  ukázkou toho, jak  veliké jsou elektrické síly. Silou </a:t>
                </a:r>
                <a:r>
                  <a:rPr lang="cs-CZ" b="1" dirty="0"/>
                  <a:t>3 ,6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𝟔</m:t>
                        </m:r>
                      </m:sup>
                    </m:sSup>
                  </m:oMath>
                </a14:m>
                <a:r>
                  <a:rPr lang="cs-CZ" b="1" dirty="0"/>
                  <a:t> N  = 3 600 000 N </a:t>
                </a:r>
                <a:r>
                  <a:rPr lang="cs-CZ" dirty="0"/>
                  <a:t>je na povrchu země přitahován předmět o hmotnosti 360 tun, tedy dvěstěkrát těžší než běžný osobní automobil.</a:t>
                </a:r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1412777"/>
                <a:ext cx="11233248" cy="4952894"/>
              </a:xfrm>
              <a:prstGeom prst="rect">
                <a:avLst/>
              </a:prstGeom>
              <a:blipFill>
                <a:blip r:embed="rId2"/>
                <a:stretch>
                  <a:fillRect l="-488" t="-739" b="-11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422757" y="83671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89656E72-218E-9839-EA65-3FF8D5308CE4}"/>
              </a:ext>
            </a:extLst>
          </p:cNvPr>
          <p:cNvCxnSpPr/>
          <p:nvPr/>
        </p:nvCxnSpPr>
        <p:spPr>
          <a:xfrm flipV="1">
            <a:off x="487070" y="2915208"/>
            <a:ext cx="1121785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59379FB4-23D0-7C3E-E92F-05E1BA12C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8772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079DAAFD-4409-EC52-A6C5-363F873DDA46}"/>
              </a:ext>
            </a:extLst>
          </p:cNvPr>
          <p:cNvSpPr txBox="1"/>
          <p:nvPr/>
        </p:nvSpPr>
        <p:spPr>
          <a:xfrm>
            <a:off x="526123" y="383487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8A7EE8D-CCCE-9942-AC7E-018FAA3D6A56}"/>
                  </a:ext>
                </a:extLst>
              </p:cNvPr>
              <p:cNvSpPr txBox="1"/>
              <p:nvPr/>
            </p:nvSpPr>
            <p:spPr>
              <a:xfrm>
                <a:off x="526123" y="808479"/>
                <a:ext cx="11233855" cy="160043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Vypočítej velikost síly, kterou by na sebe působily kladný bodový náboj o velikosti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</m:oMath>
                </a14:m>
                <a:r>
                  <a:rPr lang="cs-CZ" dirty="0"/>
                  <a:t> C a záporný bodový náboj o velikosti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−3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, umístěných v destilované vodě ve vzdálenosti 0,1 m od sebe. Relativní permitivita destilované vody má hodnotu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=80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=2∙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m:rPr>
                          <m:nor/>
                        </m:rPr>
                        <a:rPr lang="cs-CZ" dirty="0"/>
                        <m:t> </m:t>
                      </m:r>
                      <m:r>
                        <m:rPr>
                          <m:nor/>
                        </m:rPr>
                        <a:rPr lang="cs-CZ" dirty="0"/>
                        <m:t>C</m:t>
                      </m:r>
                      <m:r>
                        <m:rPr>
                          <m:nor/>
                        </m:rPr>
                        <a:rPr lang="cs-CZ" b="0" i="0" dirty="0" smtClean="0"/>
                        <m:t>,</m:t>
                      </m:r>
                      <m:r>
                        <m:rPr>
                          <m:nor/>
                        </m:rPr>
                        <a:rPr lang="cs-CZ" b="0" i="1" dirty="0" smtClean="0"/>
                        <m:t> </m:t>
                      </m:r>
                      <m:r>
                        <m:rPr>
                          <m:nor/>
                        </m:rPr>
                        <a:rPr lang="cs-CZ" b="0" i="1" dirty="0" smtClean="0"/>
                        <m:t>q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−3∙10</m:t>
                          </m:r>
                        </m:e>
                        <m:sup>
                          <m: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=0,1 </m:t>
                      </m:r>
                      <m:r>
                        <m:rPr>
                          <m:sty m:val="p"/>
                        </m:rPr>
                        <a:rPr lang="cs-CZ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=80 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8A7EE8D-CCCE-9942-AC7E-018FAA3D6A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123" y="808479"/>
                <a:ext cx="11233855" cy="1600438"/>
              </a:xfrm>
              <a:prstGeom prst="rect">
                <a:avLst/>
              </a:prstGeom>
              <a:blipFill>
                <a:blip r:embed="rId2"/>
                <a:stretch>
                  <a:fillRect l="-434" t="-2290" r="-434" b="-15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663FE4E9-20A7-3D48-30AC-490E7245E778}"/>
              </a:ext>
            </a:extLst>
          </p:cNvPr>
          <p:cNvCxnSpPr/>
          <p:nvPr/>
        </p:nvCxnSpPr>
        <p:spPr>
          <a:xfrm flipV="1">
            <a:off x="620202" y="2417191"/>
            <a:ext cx="1113977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E1E0F11-AD43-E612-80E5-A91EB991E894}"/>
                  </a:ext>
                </a:extLst>
              </p:cNvPr>
              <p:cNvSpPr txBox="1"/>
              <p:nvPr/>
            </p:nvSpPr>
            <p:spPr>
              <a:xfrm>
                <a:off x="620202" y="2647784"/>
                <a:ext cx="11139776" cy="253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výpočet velikosti síly použijeme Coulombův zákon ve tvaru: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𝑄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𝑄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/>
                  <a:t>      (kde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dirty="0"/>
                  <a:t>  viz snímek 5)</a:t>
                </a:r>
              </a:p>
              <a:p>
                <a:pPr algn="ctr"/>
                <a:endParaRPr lang="cs-CZ" dirty="0"/>
              </a:p>
              <a:p>
                <a:r>
                  <a:rPr lang="cs-CZ" dirty="0"/>
                  <a:t>Po dosazení zadaných hodnot: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80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2∙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−6</m:t>
                                  </m:r>
                                </m:sup>
                              </m:sSup>
                            </m:e>
                          </m:d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3∙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−6</m:t>
                                  </m:r>
                                </m:sup>
                              </m:sSup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0,1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5,4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80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0,0675 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E1E0F11-AD43-E612-80E5-A91EB991E8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202" y="2647784"/>
                <a:ext cx="11139776" cy="2539862"/>
              </a:xfrm>
              <a:prstGeom prst="rect">
                <a:avLst/>
              </a:prstGeom>
              <a:blipFill>
                <a:blip r:embed="rId3"/>
                <a:stretch>
                  <a:fillRect l="-493" t="-11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>
            <a:extLst>
              <a:ext uri="{FF2B5EF4-FFF2-40B4-BE49-F238E27FC236}">
                <a16:creationId xmlns:a16="http://schemas.microsoft.com/office/drawing/2014/main" id="{B6BB2E48-D63F-5CC0-1954-BB501FA752E5}"/>
              </a:ext>
            </a:extLst>
          </p:cNvPr>
          <p:cNvSpPr txBox="1"/>
          <p:nvPr/>
        </p:nvSpPr>
        <p:spPr>
          <a:xfrm>
            <a:off x="620202" y="5418238"/>
            <a:ext cx="7243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Náboje na sebe budou působit přitažlivou silou přibližné hodnoty  0,0675 N</a:t>
            </a: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94E3BBAF-889F-8C61-8A02-2975984FA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3342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32348" y="358647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Porovnání elektrostatických a gravitačních sil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8" t="19755" r="75908" b="45401"/>
          <a:stretch/>
        </p:blipFill>
        <p:spPr>
          <a:xfrm>
            <a:off x="9726226" y="91176"/>
            <a:ext cx="2016217" cy="3210743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7DAAE517-E62B-1AAE-BB2F-8C5515B066B5}"/>
              </a:ext>
            </a:extLst>
          </p:cNvPr>
          <p:cNvSpPr txBox="1"/>
          <p:nvPr/>
        </p:nvSpPr>
        <p:spPr>
          <a:xfrm>
            <a:off x="335360" y="109977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Coulombův zákon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E7A28917-35CE-D15A-D136-DE8976421F42}"/>
              </a:ext>
            </a:extLst>
          </p:cNvPr>
          <p:cNvSpPr txBox="1"/>
          <p:nvPr/>
        </p:nvSpPr>
        <p:spPr>
          <a:xfrm>
            <a:off x="6312024" y="108961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Newtonův gravitační zákon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64FE29B-3330-08E0-1718-C1526A802AB2}"/>
                  </a:ext>
                </a:extLst>
              </p:cNvPr>
              <p:cNvSpPr txBox="1"/>
              <p:nvPr/>
            </p:nvSpPr>
            <p:spPr>
              <a:xfrm>
                <a:off x="335360" y="1517003"/>
                <a:ext cx="1872208" cy="642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64FE29B-3330-08E0-1718-C1526A802A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1517003"/>
                <a:ext cx="1872208" cy="64286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E072900-06E0-E4EE-E459-D0A286514528}"/>
                  </a:ext>
                </a:extLst>
              </p:cNvPr>
              <p:cNvSpPr txBox="1"/>
              <p:nvPr/>
            </p:nvSpPr>
            <p:spPr>
              <a:xfrm>
                <a:off x="6312024" y="1696548"/>
                <a:ext cx="1872208" cy="564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E072900-06E0-E4EE-E459-D0A2865145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2024" y="1696548"/>
                <a:ext cx="1872208" cy="56489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ECD85FB6-E9FE-2C19-431D-5612D6F4914E}"/>
                  </a:ext>
                </a:extLst>
              </p:cNvPr>
              <p:cNvSpPr txBox="1"/>
              <p:nvPr/>
            </p:nvSpPr>
            <p:spPr>
              <a:xfrm>
                <a:off x="332348" y="2309137"/>
                <a:ext cx="244827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=9∙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𝒆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𝟔𝟎𝟐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𝟏𝟗</m:t>
                          </m:r>
                        </m:sup>
                      </m:sSup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𝐂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ECD85FB6-E9FE-2C19-431D-5612D6F491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348" y="2309137"/>
                <a:ext cx="2448272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3A1BF0EF-F8D8-1DF6-98F9-B5DCD09E293A}"/>
                  </a:ext>
                </a:extLst>
              </p:cNvPr>
              <p:cNvSpPr txBox="1"/>
              <p:nvPr/>
            </p:nvSpPr>
            <p:spPr>
              <a:xfrm>
                <a:off x="6308503" y="2441212"/>
                <a:ext cx="316835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=6,67∙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−11</m:t>
                          </m:r>
                        </m:sup>
                      </m:sSup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𝒎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𝒆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𝟗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𝟑𝟏</m:t>
                          </m:r>
                        </m:sup>
                      </m:sSup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𝐤𝐠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3A1BF0EF-F8D8-1DF6-98F9-B5DCD09E29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8503" y="2441212"/>
                <a:ext cx="3168352" cy="769441"/>
              </a:xfrm>
              <a:prstGeom prst="rect">
                <a:avLst/>
              </a:prstGeom>
              <a:blipFill>
                <a:blip r:embed="rId6"/>
                <a:stretch>
                  <a:fillRect b="-62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4CD1D6DE-B61F-03BB-34B6-896CB05F0D68}"/>
                  </a:ext>
                </a:extLst>
              </p:cNvPr>
              <p:cNvSpPr txBox="1"/>
              <p:nvPr/>
            </p:nvSpPr>
            <p:spPr>
              <a:xfrm>
                <a:off x="332348" y="3635037"/>
                <a:ext cx="5466285" cy="6212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b>
                                <m:sSubPr>
                                  <m:ctrlP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=9,0∙</m:t>
                      </m:r>
                      <m:sSup>
                        <m:s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1,602∙</m:t>
                                  </m:r>
                                  <m:sSup>
                                    <m:sSupPr>
                                      <m:ctrlP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−19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−10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=2,3∙</m:t>
                      </m:r>
                      <m:sSup>
                        <m:s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−8</m:t>
                          </m:r>
                        </m:sup>
                      </m:sSup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6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4CD1D6DE-B61F-03BB-34B6-896CB05F0D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348" y="3635037"/>
                <a:ext cx="5466285" cy="62126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8C80178C-CB96-7D60-479B-F25A597B0D5A}"/>
                  </a:ext>
                </a:extLst>
              </p:cNvPr>
              <p:cNvSpPr txBox="1"/>
              <p:nvPr/>
            </p:nvSpPr>
            <p:spPr>
              <a:xfrm>
                <a:off x="6308503" y="3635037"/>
                <a:ext cx="5620145" cy="6212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=6,67∙</m:t>
                      </m:r>
                      <m:sSup>
                        <m:s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−11</m:t>
                          </m:r>
                        </m:sup>
                      </m:sSup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9,1∙</m:t>
                                  </m:r>
                                  <m:sSup>
                                    <m:sSupPr>
                                      <m:ctrlP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−31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−11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=5,5∙</m:t>
                      </m:r>
                      <m:sSup>
                        <m:s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−51</m:t>
                          </m:r>
                        </m:sup>
                      </m:sSup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6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8C80178C-CB96-7D60-479B-F25A597B0D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8503" y="3635037"/>
                <a:ext cx="5620145" cy="62126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DEA1FFC1-97EB-5002-88FB-12C9C8473E0D}"/>
              </a:ext>
            </a:extLst>
          </p:cNvPr>
          <p:cNvCxnSpPr/>
          <p:nvPr/>
        </p:nvCxnSpPr>
        <p:spPr>
          <a:xfrm>
            <a:off x="5879976" y="1099772"/>
            <a:ext cx="0" cy="34813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D5E55ED3-88E0-779E-3A4B-6D91498DEA54}"/>
                  </a:ext>
                </a:extLst>
              </p:cNvPr>
              <p:cNvSpPr txBox="1"/>
              <p:nvPr/>
            </p:nvSpPr>
            <p:spPr>
              <a:xfrm>
                <a:off x="4331804" y="4868143"/>
                <a:ext cx="3384376" cy="7265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2,3∙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−8</m:t>
                              </m:r>
                            </m:sup>
                          </m:s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5,5∙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−51</m:t>
                              </m:r>
                            </m:sup>
                          </m:s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=4,2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D5E55ED3-88E0-779E-3A4B-6D91498DEA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1804" y="4868143"/>
                <a:ext cx="3384376" cy="72654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38A41D98-3514-37BD-1459-B622B00797ED}"/>
                  </a:ext>
                </a:extLst>
              </p:cNvPr>
              <p:cNvSpPr txBox="1"/>
              <p:nvPr/>
            </p:nvSpPr>
            <p:spPr>
              <a:xfrm>
                <a:off x="2819636" y="5805264"/>
                <a:ext cx="655272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Elektrostatický síla je přibližně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4,2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42</m:t>
                        </m:r>
                      </m:sup>
                    </m:sSup>
                  </m:oMath>
                </a14:m>
                <a:r>
                  <a:rPr lang="cs-CZ" dirty="0"/>
                  <a:t> krát větší než síla gravitační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38A41D98-3514-37BD-1459-B622B00797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9636" y="5805264"/>
                <a:ext cx="6552728" cy="369332"/>
              </a:xfrm>
              <a:prstGeom prst="rect">
                <a:avLst/>
              </a:prstGeom>
              <a:blipFill>
                <a:blip r:embed="rId10"/>
                <a:stretch>
                  <a:fillRect l="-838" t="-8197" r="-559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ástupný symbol pro číslo snímku 9">
            <a:extLst>
              <a:ext uri="{FF2B5EF4-FFF2-40B4-BE49-F238E27FC236}">
                <a16:creationId xmlns:a16="http://schemas.microsoft.com/office/drawing/2014/main" id="{005DC136-0904-D876-97B4-4201B82FE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6476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DFB1DA7-A66E-BAF3-57F5-E6D2E027876B}"/>
              </a:ext>
            </a:extLst>
          </p:cNvPr>
          <p:cNvSpPr txBox="1"/>
          <p:nvPr/>
        </p:nvSpPr>
        <p:spPr>
          <a:xfrm>
            <a:off x="405518" y="349857"/>
            <a:ext cx="2894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Intenzita elektrického pole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A711E21-0A61-E4D1-8BE3-6FD0910B4D0B}"/>
                  </a:ext>
                </a:extLst>
              </p:cNvPr>
              <p:cNvSpPr txBox="1"/>
              <p:nvPr/>
            </p:nvSpPr>
            <p:spPr>
              <a:xfrm>
                <a:off x="405518" y="834887"/>
                <a:ext cx="11362412" cy="2565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𝒆</m:t>
                        </m:r>
                      </m:sub>
                    </m:sSub>
                  </m:oMath>
                </a14:m>
                <a:r>
                  <a:rPr lang="cs-CZ" dirty="0"/>
                  <a:t>  působící na náboj vloženého do elektrického pole nezávisí jen na elektrickém poli, ale také na tom, jaký náboj byl do pole vložen.</a:t>
                </a:r>
              </a:p>
              <a:p>
                <a:r>
                  <a:rPr lang="cs-CZ" dirty="0"/>
                  <a:t>Vložíme-li do elektrického pole malý náboj, působí na něj malá síla. Vložíme-li do stejného místa velký náboj, působí na něj velká síla. Působící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𝒆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cs-CZ" dirty="0"/>
                  <a:t>je přímo úměrná velikosti vloženého náboje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~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𝑞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     →      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𝑞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→        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</m:t>
                              </m:r>
                            </m:sub>
                          </m:sSub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</m:oMath>
                  </m:oMathPara>
                </a14:m>
                <a:endParaRPr lang="cs-CZ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800" dirty="0"/>
              </a:p>
              <a:p>
                <a:r>
                  <a:rPr lang="cs-CZ" dirty="0"/>
                  <a:t>Vektorová fyzikální veličina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𝑬</m:t>
                    </m:r>
                  </m:oMath>
                </a14:m>
                <a:r>
                  <a:rPr lang="cs-CZ" dirty="0"/>
                  <a:t> je charakteristická pro dané místo v elektrickém poli a nazývá se </a:t>
                </a:r>
                <a:r>
                  <a:rPr lang="cs-CZ" b="1" dirty="0"/>
                  <a:t>Intenzita elektrického pole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A711E21-0A61-E4D1-8BE3-6FD0910B4D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18" y="834887"/>
                <a:ext cx="11362412" cy="2565767"/>
              </a:xfrm>
              <a:prstGeom prst="rect">
                <a:avLst/>
              </a:prstGeom>
              <a:blipFill>
                <a:blip r:embed="rId2"/>
                <a:stretch>
                  <a:fillRect l="-483" t="-1425" r="-805" b="-28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7FCE7827-8870-2AED-9807-062AD4D30224}"/>
              </a:ext>
            </a:extLst>
          </p:cNvPr>
          <p:cNvSpPr txBox="1"/>
          <p:nvPr/>
        </p:nvSpPr>
        <p:spPr>
          <a:xfrm>
            <a:off x="1472317" y="3457347"/>
            <a:ext cx="9247366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Intenzita elektrického pole v daném bodě je vektorová fyzikální veličina, která je definována jako podíl elektrické síly působící na kladný zkušební náboj a velikosti tohoto náboje.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4362D536-A351-8F90-174C-F1478F35CA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7" b="24980"/>
          <a:stretch>
            <a:fillRect/>
          </a:stretch>
        </p:blipFill>
        <p:spPr>
          <a:xfrm>
            <a:off x="3816660" y="4344242"/>
            <a:ext cx="4558681" cy="125365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4BEA327-8776-A3F6-EE2F-34AA8DE44608}"/>
                  </a:ext>
                </a:extLst>
              </p:cNvPr>
              <p:cNvSpPr txBox="1"/>
              <p:nvPr/>
            </p:nvSpPr>
            <p:spPr>
              <a:xfrm>
                <a:off x="4154590" y="5755016"/>
                <a:ext cx="3882820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1400" dirty="0"/>
                  <a:t>Intenzita v poli osamoceného bodového náboje </a:t>
                </a:r>
              </a:p>
              <a:p>
                <a:pPr marL="342900" indent="-342900" algn="ctr">
                  <a:buAutoNum type="alphaLcParenR"/>
                </a:pPr>
                <a:r>
                  <a:rPr lang="cs-CZ" sz="1400" dirty="0"/>
                  <a:t>KLADNÉHO       b) ZÁPORNÉHO</a:t>
                </a:r>
              </a:p>
              <a:p>
                <a:pPr algn="ctr"/>
                <a:r>
                  <a:rPr lang="cs-CZ" sz="1400" dirty="0"/>
                  <a:t>Směr vektoru </a:t>
                </a:r>
                <a14:m>
                  <m:oMath xmlns:m="http://schemas.openxmlformats.org/officeDocument/2006/math">
                    <m:r>
                      <a:rPr lang="cs-CZ" sz="1400" b="1" i="1" dirty="0" smtClean="0">
                        <a:latin typeface="Cambria Math" panose="02040503050406030204" pitchFamily="18" charset="0"/>
                      </a:rPr>
                      <m:t>𝑬</m:t>
                    </m:r>
                  </m:oMath>
                </a14:m>
                <a:r>
                  <a:rPr lang="cs-CZ" sz="1400" dirty="0"/>
                  <a:t> závisí na znaménku náboje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sz="1400" dirty="0"/>
                  <a:t>.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4BEA327-8776-A3F6-EE2F-34AA8DE446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4590" y="5755016"/>
                <a:ext cx="3882820" cy="738664"/>
              </a:xfrm>
              <a:prstGeom prst="rect">
                <a:avLst/>
              </a:prstGeom>
              <a:blipFill>
                <a:blip r:embed="rId4"/>
                <a:stretch>
                  <a:fillRect t="-1653" b="-82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8D8F2D8-3BC4-F0DA-860F-A5054A1C8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249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3F5F0CE-741C-29AF-3BD2-E0278042C69B}"/>
              </a:ext>
            </a:extLst>
          </p:cNvPr>
          <p:cNvSpPr txBox="1"/>
          <p:nvPr/>
        </p:nvSpPr>
        <p:spPr>
          <a:xfrm>
            <a:off x="437321" y="413468"/>
            <a:ext cx="10066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Odvození vztahu pro výpočet velikosti intenzity elektrického pole a jednotka intenzity elektrického pole.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FE6BD38-C05A-69AC-B25C-29873318E057}"/>
                  </a:ext>
                </a:extLst>
              </p:cNvPr>
              <p:cNvSpPr txBox="1"/>
              <p:nvPr/>
            </p:nvSpPr>
            <p:spPr>
              <a:xfrm>
                <a:off x="556591" y="1001864"/>
                <a:ext cx="111238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intenzity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cs-CZ" dirty="0"/>
                  <a:t> elektrického pole ve vzdálenosti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od osamoceného náboje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dirty="0"/>
                  <a:t> určíme z Coulombova zákona: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FE6BD38-C05A-69AC-B25C-29873318E0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591" y="1001864"/>
                <a:ext cx="11123875" cy="369332"/>
              </a:xfrm>
              <a:prstGeom prst="rect">
                <a:avLst/>
              </a:prstGeom>
              <a:blipFill>
                <a:blip r:embed="rId2"/>
                <a:stretch>
                  <a:fillRect l="-438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69965E9-0468-1F9E-E855-1137D8E544D3}"/>
                  </a:ext>
                </a:extLst>
              </p:cNvPr>
              <p:cNvSpPr txBox="1"/>
              <p:nvPr/>
            </p:nvSpPr>
            <p:spPr>
              <a:xfrm>
                <a:off x="644056" y="1749287"/>
                <a:ext cx="10622942" cy="14043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Coulombův zákon:  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𝑄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𝑞</m:t>
                            </m:r>
                          </m:e>
                        </m:d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Intenzita elektrického pole:       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</m:d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4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𝜀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𝜀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sub>
                            </m:sSub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d>
                              <m:dPr>
                                <m:begChr m:val="|"/>
                                <m:endChr m:val="|"/>
                                <m:ctrlP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𝑄</m:t>
                                </m:r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∙</m:t>
                                </m:r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𝑞</m:t>
                                </m:r>
                              </m:e>
                            </m:d>
                          </m:num>
                          <m:den>
                            <m:sSup>
                              <m:sSupPr>
                                <m:ctrlP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p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</m:d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𝑄</m:t>
                            </m:r>
                          </m:e>
                        </m:d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69965E9-0468-1F9E-E855-1137D8E544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056" y="1749287"/>
                <a:ext cx="10622942" cy="1404359"/>
              </a:xfrm>
              <a:prstGeom prst="rect">
                <a:avLst/>
              </a:prstGeom>
              <a:blipFill>
                <a:blip r:embed="rId3"/>
                <a:stretch>
                  <a:fillRect l="-5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F30DB69-E0FD-CEB5-3EB7-E221F6D0485A}"/>
                  </a:ext>
                </a:extLst>
              </p:cNvPr>
              <p:cNvSpPr txBox="1"/>
              <p:nvPr/>
            </p:nvSpPr>
            <p:spPr>
              <a:xfrm>
                <a:off x="3941197" y="3704355"/>
                <a:ext cx="4309606" cy="67486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F30DB69-E0FD-CEB5-3EB7-E221F6D048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1197" y="3704355"/>
                <a:ext cx="4309606" cy="6748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8F1DAC0-7B70-910E-AB4A-33ECBD3F4072}"/>
                  </a:ext>
                </a:extLst>
              </p:cNvPr>
              <p:cNvSpPr txBox="1"/>
              <p:nvPr/>
            </p:nvSpPr>
            <p:spPr>
              <a:xfrm>
                <a:off x="2808136" y="4635610"/>
                <a:ext cx="6575729" cy="516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Jednotka intenzity elektrického pole je odvozená ze vztahu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</m:d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8F1DAC0-7B70-910E-AB4A-33ECBD3F40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8136" y="4635610"/>
                <a:ext cx="6575729" cy="516103"/>
              </a:xfrm>
              <a:prstGeom prst="rect">
                <a:avLst/>
              </a:prstGeom>
              <a:blipFill>
                <a:blip r:embed="rId5"/>
                <a:stretch>
                  <a:fillRect l="-835" b="-1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6088CFC-8472-FC65-29E0-93F16E252EE1}"/>
                  </a:ext>
                </a:extLst>
              </p:cNvPr>
              <p:cNvSpPr txBox="1"/>
              <p:nvPr/>
            </p:nvSpPr>
            <p:spPr>
              <a:xfrm>
                <a:off x="5157746" y="5351228"/>
                <a:ext cx="18765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6088CFC-8472-FC65-29E0-93F16E252E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7746" y="5351228"/>
                <a:ext cx="1876508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E1A2912E-FCF4-4892-793A-5E32F2699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332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E955FA8-ED13-4917-A2F1-19812C55930A}"/>
              </a:ext>
            </a:extLst>
          </p:cNvPr>
          <p:cNvSpPr txBox="1"/>
          <p:nvPr/>
        </p:nvSpPr>
        <p:spPr>
          <a:xfrm>
            <a:off x="308297" y="287593"/>
            <a:ext cx="3589690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b="1" dirty="0"/>
              <a:t>Siločára elektrického pole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B1E13E9-4565-1771-4349-82117FF7E7F9}"/>
              </a:ext>
            </a:extLst>
          </p:cNvPr>
          <p:cNvSpPr txBox="1"/>
          <p:nvPr/>
        </p:nvSpPr>
        <p:spPr>
          <a:xfrm>
            <a:off x="379858" y="4981411"/>
            <a:ext cx="62218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siločára vyjadřuje: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Směr pole</a:t>
            </a:r>
            <a:r>
              <a:rPr lang="cs-CZ" dirty="0"/>
              <a:t> → tečna k siločáře udává směr vektoru </a:t>
            </a:r>
            <a:r>
              <a:rPr lang="cs-CZ" b="1" dirty="0"/>
              <a:t>intenzity E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Směr síly</a:t>
            </a:r>
            <a:r>
              <a:rPr lang="cs-CZ" dirty="0"/>
              <a:t> → ukazuje, kam by se pohyboval </a:t>
            </a:r>
            <a:r>
              <a:rPr lang="cs-CZ" b="1" dirty="0"/>
              <a:t>kladný náboj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Velikost pole</a:t>
            </a:r>
            <a:r>
              <a:rPr lang="cs-CZ" dirty="0"/>
              <a:t> → čím jsou siločáry hustší, tím je pole silnější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CC96873-551A-006A-4BD1-726F5737769C}"/>
              </a:ext>
            </a:extLst>
          </p:cNvPr>
          <p:cNvSpPr txBox="1"/>
          <p:nvPr/>
        </p:nvSpPr>
        <p:spPr>
          <a:xfrm>
            <a:off x="6787517" y="4999375"/>
            <a:ext cx="523623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Důležité vlastnosti siločar: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začínají na </a:t>
            </a:r>
            <a:r>
              <a:rPr lang="cs-CZ" b="1" dirty="0"/>
              <a:t>kladných nábojích (+)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končí na </a:t>
            </a:r>
            <a:r>
              <a:rPr lang="cs-CZ" b="1" dirty="0"/>
              <a:t>záporných nábojích (−)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nikdy se nekříží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 homogenním poli jsou </a:t>
            </a:r>
            <a:r>
              <a:rPr lang="cs-CZ" b="1" dirty="0"/>
              <a:t>rovnoběžné a stejně husté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08297" y="629225"/>
            <a:ext cx="11715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okolí bodového elektrického náboje má vektor intenzity v různých místech elektrického pole směr tečny k paprskům vystupujících z náboje nebo do náboje vstupujících – viz obrázek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E198ECEA-AEBF-0E70-15A0-0230F8BAC550}"/>
              </a:ext>
            </a:extLst>
          </p:cNvPr>
          <p:cNvGrpSpPr/>
          <p:nvPr/>
        </p:nvGrpSpPr>
        <p:grpSpPr>
          <a:xfrm>
            <a:off x="820397" y="3605156"/>
            <a:ext cx="10551207" cy="1169529"/>
            <a:chOff x="308297" y="3811882"/>
            <a:chExt cx="10551207" cy="116952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ovéPole 4">
                  <a:extLst>
                    <a:ext uri="{FF2B5EF4-FFF2-40B4-BE49-F238E27FC236}">
                      <a16:creationId xmlns:a16="http://schemas.microsoft.com/office/drawing/2014/main" id="{2071DEEA-F1C2-F115-DF5E-8DE784820037}"/>
                    </a:ext>
                  </a:extLst>
                </p:cNvPr>
                <p:cNvSpPr txBox="1"/>
                <p:nvPr/>
              </p:nvSpPr>
              <p:spPr>
                <a:xfrm>
                  <a:off x="308297" y="3811882"/>
                  <a:ext cx="10551207" cy="646331"/>
                </a:xfrm>
                <a:prstGeom prst="rect">
                  <a:avLst/>
                </a:prstGeom>
                <a:noFill/>
                <a:ln w="19050">
                  <a:solidFill>
                    <a:srgbClr val="FF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r>
                    <a:rPr lang="cs-CZ" dirty="0"/>
                    <a:t>Elektrické pole bodového náboje znázorňujeme pomocí </a:t>
                  </a:r>
                  <a:r>
                    <a:rPr lang="cs-CZ" b="1" dirty="0"/>
                    <a:t>elektrických siločar</a:t>
                  </a:r>
                  <a:r>
                    <a:rPr lang="cs-CZ" dirty="0"/>
                    <a:t>. </a:t>
                  </a:r>
                  <a:r>
                    <a:rPr lang="cs-CZ" b="1" dirty="0"/>
                    <a:t>Siločára</a:t>
                  </a:r>
                  <a:r>
                    <a:rPr lang="cs-CZ" dirty="0"/>
                    <a:t> je </a:t>
                  </a:r>
                  <a:r>
                    <a:rPr lang="cs-CZ" b="1" dirty="0"/>
                    <a:t>myšlená (pomocná) čára</a:t>
                  </a:r>
                  <a:r>
                    <a:rPr lang="cs-CZ" dirty="0"/>
                    <a:t>, jejíž tečna určuje v každém místě pole směr intenzity elektrického pole </a:t>
                  </a:r>
                  <a14:m>
                    <m:oMath xmlns:m="http://schemas.openxmlformats.org/officeDocument/2006/math">
                      <m:r>
                        <a:rPr lang="cs-CZ" b="1" i="1" dirty="0">
                          <a:latin typeface="Cambria Math" panose="02040503050406030204" pitchFamily="18" charset="0"/>
                        </a:rPr>
                        <m:t>𝑬</m:t>
                      </m:r>
                    </m:oMath>
                  </a14:m>
                  <a:r>
                    <a:rPr lang="cs-CZ" dirty="0"/>
                    <a:t>. </a:t>
                  </a:r>
                </a:p>
              </p:txBody>
            </p:sp>
          </mc:Choice>
          <mc:Fallback xmlns="">
            <p:sp>
              <p:nvSpPr>
                <p:cNvPr id="5" name="TextovéPole 4">
                  <a:extLst>
                    <a:ext uri="{FF2B5EF4-FFF2-40B4-BE49-F238E27FC236}">
                      <a16:creationId xmlns:a16="http://schemas.microsoft.com/office/drawing/2014/main" id="{2071DEEA-F1C2-F115-DF5E-8DE78482003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8297" y="3811882"/>
                  <a:ext cx="10551207" cy="646331"/>
                </a:xfrm>
                <a:prstGeom prst="rect">
                  <a:avLst/>
                </a:prstGeom>
                <a:blipFill>
                  <a:blip r:embed="rId2"/>
                  <a:stretch>
                    <a:fillRect l="-462" t="-3670" b="-11927"/>
                  </a:stretch>
                </a:blipFill>
                <a:ln w="19050">
                  <a:solidFill>
                    <a:srgbClr val="FF0000"/>
                  </a:solidFill>
                </a:ln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ovéPole 5"/>
                <p:cNvSpPr txBox="1"/>
                <p:nvPr/>
              </p:nvSpPr>
              <p:spPr>
                <a:xfrm>
                  <a:off x="809179" y="4612079"/>
                  <a:ext cx="9549442" cy="369332"/>
                </a:xfrm>
                <a:prstGeom prst="rect">
                  <a:avLst/>
                </a:prstGeom>
                <a:noFill/>
                <a:ln w="19050">
                  <a:solidFill>
                    <a:srgbClr val="FF000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Intenzita </a:t>
                  </a:r>
                  <a14:m>
                    <m:oMath xmlns:m="http://schemas.openxmlformats.org/officeDocument/2006/math">
                      <m:r>
                        <a:rPr lang="cs-CZ" b="1" i="1" dirty="0" smtClean="0">
                          <a:latin typeface="Cambria Math" panose="02040503050406030204" pitchFamily="18" charset="0"/>
                        </a:rPr>
                        <m:t>𝑬</m:t>
                      </m:r>
                    </m:oMath>
                  </a14:m>
                  <a:r>
                    <a:rPr lang="cs-CZ" dirty="0"/>
                    <a:t> je určena číselnou hodnotou, jednotkou a směrem. Intenzita </a:t>
                  </a:r>
                  <a14:m>
                    <m:oMath xmlns:m="http://schemas.openxmlformats.org/officeDocument/2006/math">
                      <m:r>
                        <a:rPr lang="cs-CZ" b="1" i="1" dirty="0" smtClean="0">
                          <a:latin typeface="Cambria Math" panose="02040503050406030204" pitchFamily="18" charset="0"/>
                        </a:rPr>
                        <m:t>𝑬</m:t>
                      </m:r>
                    </m:oMath>
                  </a14:m>
                  <a:r>
                    <a:rPr lang="cs-CZ" dirty="0"/>
                    <a:t> je tedy vektorová veličina.</a:t>
                  </a:r>
                </a:p>
              </p:txBody>
            </p:sp>
          </mc:Choice>
          <mc:Fallback xmlns="">
            <p:sp>
              <p:nvSpPr>
                <p:cNvPr id="6" name="TextovéPole 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9179" y="4612079"/>
                  <a:ext cx="9549442" cy="369332"/>
                </a:xfrm>
                <a:prstGeom prst="rect">
                  <a:avLst/>
                </a:prstGeom>
                <a:blipFill>
                  <a:blip r:embed="rId3"/>
                  <a:stretch>
                    <a:fillRect l="-510" t="-7937" r="-64" b="-22222"/>
                  </a:stretch>
                </a:blipFill>
                <a:ln w="19050">
                  <a:solidFill>
                    <a:srgbClr val="FF0000"/>
                  </a:solidFill>
                </a:ln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20" name="Picture 2">
            <a:extLst>
              <a:ext uri="{FF2B5EF4-FFF2-40B4-BE49-F238E27FC236}">
                <a16:creationId xmlns:a16="http://schemas.microsoft.com/office/drawing/2014/main" id="{EF8EE874-2FE0-3370-D077-07512464D9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1" t="22746" r="7618" b="24175"/>
          <a:stretch/>
        </p:blipFill>
        <p:spPr bwMode="auto">
          <a:xfrm>
            <a:off x="1113368" y="1346179"/>
            <a:ext cx="4611756" cy="210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90D59DCE-9EFA-6086-57C5-D94DE67058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77" t="23303" r="18145" b="20581"/>
          <a:stretch/>
        </p:blipFill>
        <p:spPr bwMode="auto">
          <a:xfrm>
            <a:off x="6924927" y="1345288"/>
            <a:ext cx="3276484" cy="21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8EF3E69D-B3F7-B63D-ECD7-6D30DCE5B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268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35429" y="480474"/>
            <a:ext cx="116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35429" y="1079863"/>
                <a:ext cx="11355977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daném místě elektrického pole působí na bodový náboj 10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 síla o velikosti 0,05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. Určete velikost intenzity elektrického pole v tomto místě.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𝜇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−5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429" y="1079863"/>
                <a:ext cx="11355977" cy="1477328"/>
              </a:xfrm>
              <a:prstGeom prst="rect">
                <a:avLst/>
              </a:prstGeom>
              <a:blipFill>
                <a:blip r:embed="rId2"/>
                <a:stretch>
                  <a:fillRect l="-429" t="-2066" b="-1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 flipV="1">
            <a:off x="374469" y="2656114"/>
            <a:ext cx="114169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35429" y="2934789"/>
                <a:ext cx="11451771" cy="32580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Intenzitu elektrického pole vypočteme podle vztahu: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den>
                    </m:f>
                  </m:oMath>
                </a14:m>
                <a:r>
                  <a:rPr lang="cs-CZ" dirty="0"/>
                  <a:t>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</m:d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  <a:p>
                <a:pPr algn="ctr"/>
                <a:endParaRPr lang="cs-CZ" dirty="0"/>
              </a:p>
              <a:p>
                <a:r>
                  <a:rPr lang="cs-CZ" dirty="0"/>
                  <a:t>Po dosazení zadaných hodnot: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0,05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−5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Elektrické pole má v daném místě intenzitu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𝟓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cs-CZ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𝐍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429" y="2934789"/>
                <a:ext cx="11451771" cy="3258071"/>
              </a:xfrm>
              <a:prstGeom prst="rect">
                <a:avLst/>
              </a:prstGeom>
              <a:blipFill>
                <a:blip r:embed="rId3"/>
                <a:stretch>
                  <a:fillRect l="-426" t="-935" b="-22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FB127C0A-7078-0D2B-0325-6578FCC66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59911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89BD0B3-2808-1FB4-E987-0B586A041A58}"/>
                  </a:ext>
                </a:extLst>
              </p:cNvPr>
              <p:cNvSpPr txBox="1"/>
              <p:nvPr/>
            </p:nvSpPr>
            <p:spPr>
              <a:xfrm>
                <a:off x="244549" y="1350335"/>
                <a:ext cx="11738344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daném místě elektrického pole o intenzitě 2.10</a:t>
                </a:r>
                <a:r>
                  <a:rPr lang="cs-CZ" baseline="30000" dirty="0"/>
                  <a:t>5</a:t>
                </a:r>
                <a:r>
                  <a:rPr lang="cs-CZ" dirty="0"/>
                  <a:t> N.C</a:t>
                </a:r>
                <a:r>
                  <a:rPr lang="cs-CZ" baseline="30000" dirty="0"/>
                  <a:t>-1</a:t>
                </a:r>
                <a:r>
                  <a:rPr lang="cs-CZ" dirty="0"/>
                  <a:t> je bodový náboj na který elektrické pole působí silou 0,6 N.</a:t>
                </a:r>
                <a:r>
                  <a:rPr lang="cs-CZ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Jak velký je vložený náboj ?</a:t>
                </a:r>
              </a:p>
              <a:p>
                <a:endParaRPr lang="cs-CZ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cs-CZ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2.10</a:t>
                </a:r>
                <a:r>
                  <a:rPr lang="cs-CZ" baseline="30000" dirty="0"/>
                  <a:t>5</a:t>
                </a:r>
                <a:r>
                  <a:rPr lang="cs-CZ" dirty="0"/>
                  <a:t> N.C</a:t>
                </a:r>
                <a:r>
                  <a:rPr lang="cs-CZ" baseline="30000" dirty="0"/>
                  <a:t>-1</a:t>
                </a:r>
                <a:r>
                  <a:rPr lang="cs-CZ" dirty="0"/>
                  <a:t> 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0,6 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q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 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89BD0B3-2808-1FB4-E987-0B586A041A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549" y="1350335"/>
                <a:ext cx="11738344" cy="1200329"/>
              </a:xfrm>
              <a:prstGeom prst="rect">
                <a:avLst/>
              </a:prstGeom>
              <a:blipFill>
                <a:blip r:embed="rId2"/>
                <a:stretch>
                  <a:fillRect l="-415" t="-4082" b="-7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1E25CCC-FE2F-913E-A7B8-50D3B5FC01C0}"/>
              </a:ext>
            </a:extLst>
          </p:cNvPr>
          <p:cNvCxnSpPr/>
          <p:nvPr/>
        </p:nvCxnSpPr>
        <p:spPr>
          <a:xfrm>
            <a:off x="244549" y="2550664"/>
            <a:ext cx="117383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E093683-74D5-B51B-4A07-C1337CA089CA}"/>
                  </a:ext>
                </a:extLst>
              </p:cNvPr>
              <p:cNvSpPr txBox="1"/>
              <p:nvPr/>
            </p:nvSpPr>
            <p:spPr>
              <a:xfrm>
                <a:off x="244549" y="2987749"/>
                <a:ext cx="11738344" cy="25629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𝑞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0,6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2.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</m:t>
                      </m:r>
                    </m:oMath>
                  </m:oMathPara>
                </a14:m>
                <a:endParaRPr lang="cs-CZ" dirty="0"/>
              </a:p>
              <a:p>
                <a:endParaRPr lang="cs-CZ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C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Vložený náboj má hodnotu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𝟑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𝟔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𝐂</m:t>
                    </m:r>
                  </m:oMath>
                </a14:m>
                <a:r>
                  <a:rPr lang="cs-CZ" b="1" dirty="0"/>
                  <a:t> tj.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𝟑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𝝁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𝐂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E093683-74D5-B51B-4A07-C1337CA089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549" y="2987749"/>
                <a:ext cx="11738344" cy="2562946"/>
              </a:xfrm>
              <a:prstGeom prst="rect">
                <a:avLst/>
              </a:prstGeom>
              <a:blipFill>
                <a:blip r:embed="rId3"/>
                <a:stretch>
                  <a:fillRect b="-30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2F071417-262A-2D90-0A5D-D74372C0F9DB}"/>
              </a:ext>
            </a:extLst>
          </p:cNvPr>
          <p:cNvSpPr txBox="1"/>
          <p:nvPr/>
        </p:nvSpPr>
        <p:spPr>
          <a:xfrm>
            <a:off x="244549" y="845640"/>
            <a:ext cx="116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01BCA742-6EC6-4ABE-DDB0-359F61FA8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609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60DF9DA-CC71-1BB4-0C30-532414177764}"/>
                  </a:ext>
                </a:extLst>
              </p:cNvPr>
              <p:cNvSpPr txBox="1"/>
              <p:nvPr/>
            </p:nvSpPr>
            <p:spPr>
              <a:xfrm>
                <a:off x="148856" y="1531088"/>
                <a:ext cx="1188720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homogenním elektrickém poli o intenzitě 400 kN.C</a:t>
                </a:r>
                <a:r>
                  <a:rPr lang="cs-CZ" baseline="30000" dirty="0"/>
                  <a:t>-1</a:t>
                </a:r>
                <a:r>
                  <a:rPr lang="cs-CZ" dirty="0"/>
                  <a:t> je umístěn bodový náboj 2,5 </a:t>
                </a:r>
                <a:r>
                  <a:rPr lang="cs-CZ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𝜇C. Jak velkou silou působí pole na náboj.</a:t>
                </a:r>
              </a:p>
              <a:p>
                <a:endParaRPr lang="cs-CZ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cs-CZ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Řešení: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=400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=400.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𝑞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=2,5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=2,5.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60DF9DA-CC71-1BB4-0C30-5324141777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856" y="1531088"/>
                <a:ext cx="11887200" cy="1200329"/>
              </a:xfrm>
              <a:prstGeom prst="rect">
                <a:avLst/>
              </a:prstGeom>
              <a:blipFill>
                <a:blip r:embed="rId2"/>
                <a:stretch>
                  <a:fillRect l="-410" t="-3553" b="-60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81FA330C-B8D5-766D-B147-63FC5838ED1D}"/>
              </a:ext>
            </a:extLst>
          </p:cNvPr>
          <p:cNvCxnSpPr/>
          <p:nvPr/>
        </p:nvCxnSpPr>
        <p:spPr>
          <a:xfrm>
            <a:off x="148856" y="2731417"/>
            <a:ext cx="118872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AA3EE15-A1C0-A03C-1702-BA141A6E4E8B}"/>
                  </a:ext>
                </a:extLst>
              </p:cNvPr>
              <p:cNvSpPr txBox="1"/>
              <p:nvPr/>
            </p:nvSpPr>
            <p:spPr>
              <a:xfrm>
                <a:off x="148856" y="3188473"/>
                <a:ext cx="11887200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𝑞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=400.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.2,5.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Elektrické pole působí na náboj silou 1 N.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AA3EE15-A1C0-A03C-1702-BA141A6E4E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856" y="3188473"/>
                <a:ext cx="11887200" cy="2308324"/>
              </a:xfrm>
              <a:prstGeom prst="rect">
                <a:avLst/>
              </a:prstGeom>
              <a:blipFill>
                <a:blip r:embed="rId3"/>
                <a:stretch>
                  <a:fillRect b="-31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44BAE711-6807-6135-C05E-75D5971B9682}"/>
              </a:ext>
            </a:extLst>
          </p:cNvPr>
          <p:cNvSpPr txBox="1"/>
          <p:nvPr/>
        </p:nvSpPr>
        <p:spPr>
          <a:xfrm>
            <a:off x="148856" y="704701"/>
            <a:ext cx="116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1614369B-47BE-AD77-291F-4C4452C61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4228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42C787E-ADEE-A646-56DD-C8B958D53C0D}"/>
                  </a:ext>
                </a:extLst>
              </p:cNvPr>
              <p:cNvSpPr txBox="1"/>
              <p:nvPr/>
            </p:nvSpPr>
            <p:spPr>
              <a:xfrm>
                <a:off x="214685" y="1439186"/>
                <a:ext cx="1169636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 vakuu je umístěn bodový náboj 10 </a:t>
                </a:r>
                <a:r>
                  <a:rPr lang="cs-CZ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𝜇C. Určete velikost intenzity elektrického pole ve vzdálenosti 30 cm od tohoto náboje.</a:t>
                </a:r>
              </a:p>
              <a:p>
                <a:endParaRPr lang="cs-CZ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cs-CZ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𝑄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=0,3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=9.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E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42C787E-ADEE-A646-56DD-C8B958D53C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685" y="1439186"/>
                <a:ext cx="11696369" cy="1200329"/>
              </a:xfrm>
              <a:prstGeom prst="rect">
                <a:avLst/>
              </a:prstGeom>
              <a:blipFill>
                <a:blip r:embed="rId2"/>
                <a:stretch>
                  <a:fillRect l="-417" t="-3553" b="-60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C1E3BE3E-7B59-73B4-FABE-1A51CA1F41D9}"/>
              </a:ext>
            </a:extLst>
          </p:cNvPr>
          <p:cNvCxnSpPr/>
          <p:nvPr/>
        </p:nvCxnSpPr>
        <p:spPr>
          <a:xfrm>
            <a:off x="214685" y="2639515"/>
            <a:ext cx="116963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66BE0E3-6F68-2420-8B2C-8BA5C4DA9CF8}"/>
                  </a:ext>
                </a:extLst>
              </p:cNvPr>
              <p:cNvSpPr txBox="1"/>
              <p:nvPr/>
            </p:nvSpPr>
            <p:spPr>
              <a:xfrm>
                <a:off x="214685" y="2926080"/>
                <a:ext cx="11696369" cy="29127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9.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−6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Elektrické pole vytvořeného nábojem o velikosti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𝟏𝟎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𝝁</m:t>
                    </m:r>
                    <m:r>
                      <a:rPr lang="cs-CZ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𝐂</m:t>
                    </m:r>
                  </m:oMath>
                </a14:m>
                <a:r>
                  <a:rPr lang="cs-CZ" b="1" dirty="0"/>
                  <a:t> má ve vzdálenosti 0,3 m od intenzitu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𝟓</m:t>
                        </m:r>
                      </m:sup>
                    </m:sSup>
                    <m:r>
                      <a:rPr lang="cs-CZ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>
                        <a:latin typeface="Cambria Math" panose="02040503050406030204" pitchFamily="18" charset="0"/>
                      </a:rPr>
                      <m:t>𝐍</m:t>
                    </m:r>
                    <m:r>
                      <a:rPr lang="cs-CZ" b="1" i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>
                            <a:latin typeface="Cambria Math" panose="02040503050406030204" pitchFamily="18" charset="0"/>
                          </a:rPr>
                          <m:t>𝐂</m:t>
                        </m:r>
                      </m:e>
                      <m:sup>
                        <m:r>
                          <a:rPr lang="cs-CZ" b="1" i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66BE0E3-6F68-2420-8B2C-8BA5C4DA9C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685" y="2926080"/>
                <a:ext cx="11696369" cy="2912720"/>
              </a:xfrm>
              <a:prstGeom prst="rect">
                <a:avLst/>
              </a:prstGeom>
              <a:blipFill>
                <a:blip r:embed="rId3"/>
                <a:stretch>
                  <a:fillRect b="-27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8BED6985-C6EE-ACE5-1221-911BBFD08DCC}"/>
              </a:ext>
            </a:extLst>
          </p:cNvPr>
          <p:cNvSpPr txBox="1"/>
          <p:nvPr/>
        </p:nvSpPr>
        <p:spPr>
          <a:xfrm>
            <a:off x="214685" y="469690"/>
            <a:ext cx="116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38EFF7DF-6BE9-7E3C-E8E2-096AD1360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46557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262DC79-7938-DB53-1A9F-86256CD7F47D}"/>
              </a:ext>
            </a:extLst>
          </p:cNvPr>
          <p:cNvSpPr txBox="1"/>
          <p:nvPr/>
        </p:nvSpPr>
        <p:spPr>
          <a:xfrm>
            <a:off x="5483750" y="3136613"/>
            <a:ext cx="1224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Konec</a:t>
            </a: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4104B0E5-1CD3-F149-623D-BA7876128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60866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2B4B8-6A48-C1AF-7A4A-5A1F82D511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A4B2EA7-39D1-918A-E281-4C49B7C24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364"/>
          <a:stretch>
            <a:fillRect/>
          </a:stretch>
        </p:blipFill>
        <p:spPr>
          <a:xfrm>
            <a:off x="1541295" y="1009813"/>
            <a:ext cx="9252188" cy="2130951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8377B67D-4664-C8D9-6E21-368008FCD6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295" y="3140763"/>
            <a:ext cx="8797784" cy="2130951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8BC0B430-9A8A-B68F-C023-69D9CBDE2B86}"/>
              </a:ext>
            </a:extLst>
          </p:cNvPr>
          <p:cNvSpPr txBox="1"/>
          <p:nvPr/>
        </p:nvSpPr>
        <p:spPr>
          <a:xfrm>
            <a:off x="568712" y="289932"/>
            <a:ext cx="1115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Příklady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FE757E17-2BF9-DB1C-DEB0-80CE1DDD7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05670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6EAF239-C40C-B9EF-91B7-CF7A56C1547F}"/>
              </a:ext>
            </a:extLst>
          </p:cNvPr>
          <p:cNvSpPr txBox="1"/>
          <p:nvPr/>
        </p:nvSpPr>
        <p:spPr>
          <a:xfrm>
            <a:off x="205063" y="33265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24773F8-853A-BBB1-1B24-D84E8BCAF9CA}"/>
                  </a:ext>
                </a:extLst>
              </p:cNvPr>
              <p:cNvSpPr txBox="1"/>
              <p:nvPr/>
            </p:nvSpPr>
            <p:spPr>
              <a:xfrm>
                <a:off x="191344" y="701988"/>
                <a:ext cx="11863028" cy="21679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Dvě kuličky, z nichž jedna má náboj 40 </a:t>
                </a:r>
                <a:r>
                  <a:rPr lang="cs-CZ" dirty="0" err="1"/>
                  <a:t>nC</a:t>
                </a:r>
                <a:r>
                  <a:rPr lang="cs-CZ" dirty="0"/>
                  <a:t> a druhá 80 </a:t>
                </a:r>
                <a:r>
                  <a:rPr lang="cs-CZ" dirty="0" err="1"/>
                  <a:t>nC</a:t>
                </a:r>
                <a:r>
                  <a:rPr lang="cs-CZ" dirty="0"/>
                  <a:t> jsou umístěny ve vzdálenosti 1 cm od sebe. Jak velkými silami na sebe navzájem působí:</a:t>
                </a:r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jsou-li umístěny ve vakuu</a:t>
                </a:r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jsou-li umístěny v petroleji, jehož relativní permitivita je 2,1.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=4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−8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=80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=8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−8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=2,1,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≈9∙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=?,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24773F8-853A-BBB1-1B24-D84E8BCAF9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344" y="701988"/>
                <a:ext cx="11863028" cy="2167901"/>
              </a:xfrm>
              <a:prstGeom prst="rect">
                <a:avLst/>
              </a:prstGeom>
              <a:blipFill>
                <a:blip r:embed="rId2"/>
                <a:stretch>
                  <a:fillRect l="-411" t="-1404" r="-8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CB54951D-EF90-67F7-58E9-E90E1962AF21}"/>
              </a:ext>
            </a:extLst>
          </p:cNvPr>
          <p:cNvCxnSpPr/>
          <p:nvPr/>
        </p:nvCxnSpPr>
        <p:spPr>
          <a:xfrm>
            <a:off x="191344" y="2924944"/>
            <a:ext cx="1188132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8D2E288-0638-0BBD-D1C6-5255684288F1}"/>
                  </a:ext>
                </a:extLst>
              </p:cNvPr>
              <p:cNvSpPr txBox="1"/>
              <p:nvPr/>
            </p:nvSpPr>
            <p:spPr>
              <a:xfrm>
                <a:off x="205063" y="3140968"/>
                <a:ext cx="11849309" cy="9812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Výpočet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kterou na sebe působí náboje ve vakuu: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=9∙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−8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∙8.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−8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=0,288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≈0,29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8D2E288-0638-0BBD-D1C6-5255684288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63" y="3140968"/>
                <a:ext cx="11849309" cy="981231"/>
              </a:xfrm>
              <a:prstGeom prst="rect">
                <a:avLst/>
              </a:prstGeom>
              <a:blipFill>
                <a:blip r:embed="rId3"/>
                <a:stretch>
                  <a:fillRect l="-463" t="-31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0C6F41A-8AAC-C415-D5B3-4D183EBDE59B}"/>
                  </a:ext>
                </a:extLst>
              </p:cNvPr>
              <p:cNvSpPr txBox="1"/>
              <p:nvPr/>
            </p:nvSpPr>
            <p:spPr>
              <a:xfrm>
                <a:off x="270211" y="4338222"/>
                <a:ext cx="11651577" cy="9966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Výpočet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cs-CZ" dirty="0"/>
                  <a:t> kterou na sebe působí náboje v petroleji: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2,1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−8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∙8.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−8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=0,137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≈0,14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0C6F41A-8AAC-C415-D5B3-4D183EBDE5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211" y="4338222"/>
                <a:ext cx="11651577" cy="996683"/>
              </a:xfrm>
              <a:prstGeom prst="rect">
                <a:avLst/>
              </a:prstGeom>
              <a:blipFill>
                <a:blip r:embed="rId4"/>
                <a:stretch>
                  <a:fillRect l="-418" t="-36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A067A0B5-F8CD-3B0C-B342-7A6DFF01316D}"/>
              </a:ext>
            </a:extLst>
          </p:cNvPr>
          <p:cNvSpPr txBox="1"/>
          <p:nvPr/>
        </p:nvSpPr>
        <p:spPr>
          <a:xfrm>
            <a:off x="270211" y="5786680"/>
            <a:ext cx="10218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 vakuu na sebe kuličky působí odpudivými silami o velikosti 0,29 N a v petroleji se odpuzují silou 0,14 N.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612BF9A-3396-CCC1-FCAF-FEBCCB03C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840631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3585</TotalTime>
  <Words>1906</Words>
  <Application>Microsoft Office PowerPoint</Application>
  <PresentationFormat>Širokoúhlá obrazovka</PresentationFormat>
  <Paragraphs>235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Cambria Math</vt:lpstr>
      <vt:lpstr>Motiv Office</vt:lpstr>
      <vt:lpstr>Elektrické pole Fyz 121</vt:lpstr>
      <vt:lpstr>Prezentace aplikace PowerPoint</vt:lpstr>
      <vt:lpstr>Veličiny charakterizující elektrické pole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Elektrické pole</dc:title>
  <dc:creator>Karel Sixl</dc:creator>
  <cp:lastModifiedBy>Karel Sixl</cp:lastModifiedBy>
  <cp:revision>104</cp:revision>
  <dcterms:created xsi:type="dcterms:W3CDTF">2023-04-06T07:35:30Z</dcterms:created>
  <dcterms:modified xsi:type="dcterms:W3CDTF">2026-05-25T16:32:45Z</dcterms:modified>
</cp:coreProperties>
</file>