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1" r:id="rId4"/>
    <p:sldId id="263" r:id="rId5"/>
    <p:sldId id="258" r:id="rId6"/>
    <p:sldId id="264" r:id="rId7"/>
    <p:sldId id="265" r:id="rId8"/>
    <p:sldId id="266" r:id="rId9"/>
    <p:sldId id="259" r:id="rId10"/>
    <p:sldId id="267" r:id="rId11"/>
    <p:sldId id="268" r:id="rId12"/>
    <p:sldId id="269" r:id="rId13"/>
    <p:sldId id="260" r:id="rId14"/>
    <p:sldId id="270" r:id="rId15"/>
    <p:sldId id="262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10/22/2025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10/22/2025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Jozef_Gab%C4%8D%C3%ADk" TargetMode="External"/><Relationship Id="rId3" Type="http://schemas.openxmlformats.org/officeDocument/2006/relationships/hyperlink" Target="https://www.dejepis.com/ucebnice/cesko-za-protektoratu/" TargetMode="External"/><Relationship Id="rId7" Type="http://schemas.openxmlformats.org/officeDocument/2006/relationships/hyperlink" Target="https://cs.wikipedia.org/wiki/Reinhard_Heydrich" TargetMode="External"/><Relationship Id="rId2" Type="http://schemas.openxmlformats.org/officeDocument/2006/relationships/hyperlink" Target="https://cs.wikipedia.org/wiki/Jozef_Tis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s.wikipedia.org/wiki/Rudolf_Sl%C3%A1nsk%C3%BD" TargetMode="External"/><Relationship Id="rId5" Type="http://schemas.openxmlformats.org/officeDocument/2006/relationships/hyperlink" Target="https://cs.wikipedia.org/wiki/Klement_Gottwald" TargetMode="External"/><Relationship Id="rId10" Type="http://schemas.openxmlformats.org/officeDocument/2006/relationships/hyperlink" Target="https://www.armyweb.cz/clanek/general-patton-fackoval-nemocne-vojaky" TargetMode="External"/><Relationship Id="rId4" Type="http://schemas.openxmlformats.org/officeDocument/2006/relationships/hyperlink" Target="https://cs.wikipedia.org/wiki/Edvard_Bene%C5%A1" TargetMode="External"/><Relationship Id="rId9" Type="http://schemas.openxmlformats.org/officeDocument/2006/relationships/hyperlink" Target="https://cs.wikipedia.org/wiki/Jan_Kubi%C5%A1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 smtClean="0"/>
              <a:t>ČESKOSLOVENSKO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1938 - 1945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966992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DRUHÁ REPUBLIKA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29. </a:t>
            </a:r>
            <a:r>
              <a:rPr lang="cs-CZ" b="1" smtClean="0"/>
              <a:t>září 1938 </a:t>
            </a:r>
            <a:r>
              <a:rPr lang="cs-CZ" b="1" dirty="0" smtClean="0"/>
              <a:t>– mnichovská dohoda</a:t>
            </a:r>
          </a:p>
          <a:p>
            <a:pPr lvl="1"/>
            <a:r>
              <a:rPr lang="cs-CZ" dirty="0" smtClean="0"/>
              <a:t>Sudety předány Německu</a:t>
            </a:r>
          </a:p>
          <a:p>
            <a:pPr lvl="1"/>
            <a:r>
              <a:rPr lang="cs-CZ" dirty="0" smtClean="0"/>
              <a:t>Těšínsko Polsku</a:t>
            </a:r>
          </a:p>
          <a:p>
            <a:pPr lvl="1"/>
            <a:r>
              <a:rPr lang="cs-CZ" dirty="0" smtClean="0"/>
              <a:t>Jižní Slovensko a Podkarpatská Rus Maďarsku</a:t>
            </a:r>
          </a:p>
          <a:p>
            <a:r>
              <a:rPr lang="cs-CZ" dirty="0" smtClean="0"/>
              <a:t>Vyhlášení autonomní Slovenské země – v čele katolický kněz </a:t>
            </a:r>
            <a:r>
              <a:rPr lang="cs-CZ" b="1" dirty="0" smtClean="0"/>
              <a:t>Jozef Tiso </a:t>
            </a:r>
            <a:r>
              <a:rPr lang="cs-CZ" dirty="0" smtClean="0"/>
              <a:t>– 14. 3. 1939</a:t>
            </a:r>
          </a:p>
          <a:p>
            <a:r>
              <a:rPr lang="cs-CZ" b="1" dirty="0" smtClean="0"/>
              <a:t>15. března 1939 – vyhlášení Protektorátu Čechy a Morava </a:t>
            </a:r>
            <a:r>
              <a:rPr lang="cs-CZ" dirty="0" smtClean="0"/>
              <a:t>– konec tzv. druhé republiky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0643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JOZEF TISO</a:t>
            </a:r>
            <a:endParaRPr lang="cs-CZ" b="1" u="sng" dirty="0"/>
          </a:p>
        </p:txBody>
      </p:sp>
      <p:pic>
        <p:nvPicPr>
          <p:cNvPr id="1026" name="Picture 2" descr="Portrét přibližně z roku 193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637" y="2787650"/>
            <a:ext cx="19907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899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PROTEKTORÁT ČECHY A MORAVA</a:t>
            </a:r>
            <a:endParaRPr lang="cs-CZ" b="1" u="sng" dirty="0"/>
          </a:p>
        </p:txBody>
      </p:sp>
      <p:pic>
        <p:nvPicPr>
          <p:cNvPr id="3074" name="Picture 2" descr="Mapa rozdělení Česka v letech 1938 – 1939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973" y="2557463"/>
            <a:ext cx="561205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35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PROTEKTORÁT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1940 – v Londýně vyhlášeno Prozatímní státní zřízení v čele s Benešem</a:t>
            </a:r>
          </a:p>
          <a:p>
            <a:r>
              <a:rPr lang="cs-CZ" dirty="0" smtClean="0"/>
              <a:t>1941 – ostatní státy uznávají exilovou vládu</a:t>
            </a:r>
          </a:p>
          <a:p>
            <a:r>
              <a:rPr lang="cs-CZ" dirty="0" smtClean="0"/>
              <a:t>Londýn – E. Beneš</a:t>
            </a:r>
          </a:p>
          <a:p>
            <a:r>
              <a:rPr lang="cs-CZ" dirty="0" smtClean="0"/>
              <a:t>Moskva – K. Gottwald, R. Slánský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961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EDVARD BENEŠ</a:t>
            </a:r>
            <a:endParaRPr lang="cs-CZ" b="1" u="sng" dirty="0"/>
          </a:p>
        </p:txBody>
      </p:sp>
      <p:pic>
        <p:nvPicPr>
          <p:cNvPr id="4098" name="Picture 2" descr="https://upload.wikimedia.org/wikipedia/commons/thumb/9/98/Edvard_Bene%C5%A1.jpg/225px-Edvard_Bene%C5%A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844800"/>
            <a:ext cx="2143125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622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KLEMENT GOTTWALD</a:t>
            </a:r>
            <a:endParaRPr lang="cs-CZ" b="1" u="sng" dirty="0"/>
          </a:p>
        </p:txBody>
      </p:sp>
      <p:pic>
        <p:nvPicPr>
          <p:cNvPr id="5122" name="Picture 2" descr="https://upload.wikimedia.org/wikipedia/commons/thumb/e/e0/Klement_GOTTWALD%2C_p%C5%99edseda_%C4%8Deskoslovensk%C3%A9_vl%C3%A1dy%2C_ofici%C3%A1ln%C3%AD_portr%C3%A9t_%28%C4%8CTK%2C_ID_FO00075657%29.jpg/225px-Klement_GOTTWALD%2C_p%C5%99edseda_%C4%8Deskoslovensk%C3%A9_vl%C3%A1dy%2C_ofici%C3%A1ln%C3%AD_portr%C3%A9t_%28%C4%8CTK%2C_ID_FO00075657%29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720975"/>
            <a:ext cx="2143125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34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RUDOLF SLÁNSKÝ</a:t>
            </a:r>
            <a:endParaRPr lang="cs-CZ" b="1" u="sng" dirty="0"/>
          </a:p>
        </p:txBody>
      </p:sp>
      <p:pic>
        <p:nvPicPr>
          <p:cNvPr id="6146" name="Picture 2" descr="https://upload.wikimedia.org/wikipedia/commons/thumb/9/94/Rudolf_Slansky_%281901-1952%29.png/225px-Rudolf_Slansky_%281901-1952%29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0343" y="2590104"/>
            <a:ext cx="2403566" cy="318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74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ODBOJ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Odbojové organizace:</a:t>
            </a:r>
          </a:p>
          <a:p>
            <a:pPr lvl="1"/>
            <a:r>
              <a:rPr lang="cs-CZ" dirty="0" smtClean="0"/>
              <a:t>Obrana národa</a:t>
            </a:r>
          </a:p>
          <a:p>
            <a:pPr lvl="1"/>
            <a:r>
              <a:rPr lang="cs-CZ" dirty="0" smtClean="0"/>
              <a:t>Ústřední vedení odboje domácího</a:t>
            </a:r>
          </a:p>
          <a:p>
            <a:r>
              <a:rPr lang="cs-CZ" b="1" dirty="0" smtClean="0"/>
              <a:t>27. května 1942 – zabití Reinharda Heydricha</a:t>
            </a:r>
            <a:r>
              <a:rPr lang="cs-CZ" dirty="0" smtClean="0"/>
              <a:t> – operace </a:t>
            </a:r>
            <a:r>
              <a:rPr lang="cs-CZ" dirty="0" err="1" smtClean="0"/>
              <a:t>Anthropoid</a:t>
            </a:r>
            <a:endParaRPr lang="cs-CZ" dirty="0" smtClean="0"/>
          </a:p>
          <a:p>
            <a:pPr lvl="1"/>
            <a:r>
              <a:rPr lang="cs-CZ" dirty="0" smtClean="0"/>
              <a:t>Jan Kubiš, Jozef Gabčík</a:t>
            </a:r>
          </a:p>
          <a:p>
            <a:pPr lvl="1"/>
            <a:r>
              <a:rPr lang="cs-CZ" dirty="0" smtClean="0"/>
              <a:t>=&gt;tzv. </a:t>
            </a:r>
            <a:r>
              <a:rPr lang="cs-CZ" b="1" dirty="0" smtClean="0"/>
              <a:t>heydrichiáda</a:t>
            </a:r>
            <a:r>
              <a:rPr lang="cs-CZ" dirty="0" smtClean="0"/>
              <a:t> – likvidace nepohodlných, stanné právo, pátrání po atentátnících=&gt; vypálení obcí </a:t>
            </a:r>
            <a:r>
              <a:rPr lang="cs-CZ" b="1" dirty="0" smtClean="0"/>
              <a:t>Lidice a Ležáky – červen </a:t>
            </a:r>
            <a:r>
              <a:rPr lang="cs-CZ" b="1" smtClean="0"/>
              <a:t>1942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2648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REINHARD HEYDRICH</a:t>
            </a:r>
            <a:endParaRPr lang="cs-CZ" b="1" u="sng" dirty="0"/>
          </a:p>
        </p:txBody>
      </p:sp>
      <p:pic>
        <p:nvPicPr>
          <p:cNvPr id="7170" name="Picture 2" descr="https://upload.wikimedia.org/wikipedia/commons/thumb/a/a5/Bundesarchiv_Bild_146-1969-054-16%2C_Reinhard_Heydrich.jpg/225px-Bundesarchiv_Bild_146-1969-054-16%2C_Reinhard_Heydrich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668588"/>
            <a:ext cx="214312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0161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JOZEF GABČÍK</a:t>
            </a:r>
            <a:endParaRPr lang="cs-CZ" b="1" u="sng" dirty="0"/>
          </a:p>
        </p:txBody>
      </p:sp>
      <p:pic>
        <p:nvPicPr>
          <p:cNvPr id="8194" name="Picture 2" descr="Rotmistr Jozef Gabčík v Anglii v roce 194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730500"/>
            <a:ext cx="2143125" cy="297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75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JAN KUBIŠ</a:t>
            </a:r>
            <a:endParaRPr lang="cs-CZ" b="1" u="sng" dirty="0"/>
          </a:p>
        </p:txBody>
      </p:sp>
      <p:pic>
        <p:nvPicPr>
          <p:cNvPr id="9218" name="Picture 2" descr="Rotmistr Jan Kubiš v Anglii v roce 1941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930525"/>
            <a:ext cx="2143125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67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KONEC VÁLKY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1944 – vypuklo Slovenské národní povstání</a:t>
            </a:r>
          </a:p>
          <a:p>
            <a:r>
              <a:rPr lang="cs-CZ" dirty="0" smtClean="0"/>
              <a:t>Čechy osvobozeny americkou armádou (v čele generál </a:t>
            </a:r>
            <a:r>
              <a:rPr lang="cs-CZ" b="1" dirty="0" smtClean="0"/>
              <a:t>Patton</a:t>
            </a:r>
            <a:r>
              <a:rPr lang="cs-CZ" dirty="0" smtClean="0"/>
              <a:t>) a Rudou armádou (z východu přes Slovensko)</a:t>
            </a:r>
          </a:p>
          <a:p>
            <a:r>
              <a:rPr lang="cs-CZ" dirty="0" smtClean="0"/>
              <a:t>Květnové povstání českého lidu – začalo 1. 5. 1945 v Přerově, 5.5. 1945 povstali lidé v Praze</a:t>
            </a:r>
          </a:p>
          <a:p>
            <a:r>
              <a:rPr lang="cs-CZ" b="1" dirty="0" smtClean="0"/>
              <a:t>9. května 1945 – Rudá armáda osvobodila Prahu – konec 2. sv. války v </a:t>
            </a:r>
            <a:r>
              <a:rPr lang="cs-CZ" b="1" smtClean="0"/>
              <a:t>Evropě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82107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GENERÁL GEORGE S. PATTON</a:t>
            </a:r>
            <a:endParaRPr lang="cs-CZ" b="1" u="sng" dirty="0"/>
          </a:p>
        </p:txBody>
      </p:sp>
      <p:pic>
        <p:nvPicPr>
          <p:cNvPr id="10242" name="Picture 2" descr="Generál Patton fackoval nemocné vojáky | ARMYWEB.cz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05" y="2557463"/>
            <a:ext cx="562299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261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ODKAZY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295402" y="2556932"/>
            <a:ext cx="9601196" cy="3318936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cs.wikipedia.org/wiki/Jozef_Tiso</a:t>
            </a:r>
            <a:endParaRPr lang="cs-CZ" dirty="0" smtClean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https://www.dejepis.com/ucebnice/cesko-za-protektoratu</a:t>
            </a:r>
            <a:r>
              <a:rPr lang="cs-CZ" dirty="0" smtClean="0">
                <a:hlinkClick r:id="rId3"/>
              </a:rPr>
              <a:t>/</a:t>
            </a:r>
            <a:endParaRPr lang="cs-CZ" dirty="0" smtClean="0"/>
          </a:p>
          <a:p>
            <a:r>
              <a:rPr lang="cs-CZ" dirty="0" smtClean="0"/>
              <a:t>3</a:t>
            </a:r>
            <a:r>
              <a:rPr lang="cs-CZ" dirty="0"/>
              <a:t>) </a:t>
            </a:r>
            <a:r>
              <a:rPr lang="cs-CZ" dirty="0">
                <a:hlinkClick r:id="rId4"/>
              </a:rPr>
              <a:t>https://</a:t>
            </a:r>
            <a:r>
              <a:rPr lang="cs-CZ" dirty="0" smtClean="0">
                <a:hlinkClick r:id="rId4"/>
              </a:rPr>
              <a:t>cs.wikipedia.org/wiki/Edvard_Bene%C5%A1</a:t>
            </a:r>
            <a:endParaRPr lang="cs-CZ" dirty="0" smtClean="0"/>
          </a:p>
          <a:p>
            <a:r>
              <a:rPr lang="cs-CZ" dirty="0" smtClean="0"/>
              <a:t>4</a:t>
            </a:r>
            <a:r>
              <a:rPr lang="cs-CZ" dirty="0"/>
              <a:t>) </a:t>
            </a:r>
            <a:r>
              <a:rPr lang="cs-CZ" dirty="0">
                <a:hlinkClick r:id="rId5"/>
              </a:rPr>
              <a:t>https://</a:t>
            </a:r>
            <a:r>
              <a:rPr lang="cs-CZ" dirty="0" smtClean="0">
                <a:hlinkClick r:id="rId5"/>
              </a:rPr>
              <a:t>cs.wikipedia.org/wiki/Klement_Gottwald</a:t>
            </a:r>
            <a:endParaRPr lang="cs-CZ" dirty="0" smtClean="0"/>
          </a:p>
          <a:p>
            <a:r>
              <a:rPr lang="cs-CZ" dirty="0" smtClean="0"/>
              <a:t>5</a:t>
            </a:r>
            <a:r>
              <a:rPr lang="cs-CZ" dirty="0"/>
              <a:t>) </a:t>
            </a:r>
            <a:r>
              <a:rPr lang="cs-CZ" dirty="0">
                <a:hlinkClick r:id="rId6"/>
              </a:rPr>
              <a:t>https://</a:t>
            </a:r>
            <a:r>
              <a:rPr lang="cs-CZ" dirty="0" smtClean="0">
                <a:hlinkClick r:id="rId6"/>
              </a:rPr>
              <a:t>cs.wikipedia.org/wiki/Rudolf_Sl%C3%A1nsk%C3%BD</a:t>
            </a:r>
            <a:endParaRPr lang="cs-CZ" dirty="0" smtClean="0"/>
          </a:p>
          <a:p>
            <a:r>
              <a:rPr lang="cs-CZ" dirty="0" smtClean="0"/>
              <a:t>6</a:t>
            </a:r>
            <a:r>
              <a:rPr lang="cs-CZ" dirty="0"/>
              <a:t>) </a:t>
            </a:r>
            <a:r>
              <a:rPr lang="cs-CZ" dirty="0">
                <a:hlinkClick r:id="rId7"/>
              </a:rPr>
              <a:t>https://</a:t>
            </a:r>
            <a:r>
              <a:rPr lang="cs-CZ" dirty="0" smtClean="0">
                <a:hlinkClick r:id="rId7"/>
              </a:rPr>
              <a:t>cs.wikipedia.org/wiki/Reinhard_Heydrich</a:t>
            </a:r>
            <a:endParaRPr lang="cs-CZ" dirty="0"/>
          </a:p>
          <a:p>
            <a:r>
              <a:rPr lang="cs-CZ" dirty="0" smtClean="0"/>
              <a:t>7</a:t>
            </a:r>
            <a:r>
              <a:rPr lang="cs-CZ" dirty="0"/>
              <a:t>) </a:t>
            </a:r>
            <a:r>
              <a:rPr lang="cs-CZ" dirty="0">
                <a:hlinkClick r:id="rId8"/>
              </a:rPr>
              <a:t>https://</a:t>
            </a:r>
            <a:r>
              <a:rPr lang="cs-CZ" dirty="0" smtClean="0">
                <a:hlinkClick r:id="rId8"/>
              </a:rPr>
              <a:t>cs.wikipedia.org/wiki/Jozef_Gab%C4%8D%C3%ADk</a:t>
            </a:r>
            <a:endParaRPr lang="cs-CZ" dirty="0" smtClean="0"/>
          </a:p>
          <a:p>
            <a:r>
              <a:rPr lang="cs-CZ" dirty="0" smtClean="0"/>
              <a:t>8</a:t>
            </a:r>
            <a:r>
              <a:rPr lang="cs-CZ" dirty="0"/>
              <a:t>) </a:t>
            </a:r>
            <a:r>
              <a:rPr lang="cs-CZ" dirty="0">
                <a:hlinkClick r:id="rId9"/>
              </a:rPr>
              <a:t>https://</a:t>
            </a:r>
            <a:r>
              <a:rPr lang="cs-CZ" dirty="0" smtClean="0">
                <a:hlinkClick r:id="rId9"/>
              </a:rPr>
              <a:t>cs.wikipedia.org/wiki/Jan_Kubi%C5%A1</a:t>
            </a:r>
            <a:endParaRPr lang="cs-CZ" dirty="0" smtClean="0"/>
          </a:p>
          <a:p>
            <a:r>
              <a:rPr lang="cs-CZ" dirty="0" smtClean="0"/>
              <a:t>9</a:t>
            </a:r>
            <a:r>
              <a:rPr lang="cs-CZ" dirty="0"/>
              <a:t>) </a:t>
            </a:r>
            <a:r>
              <a:rPr lang="cs-CZ" dirty="0">
                <a:hlinkClick r:id="rId10"/>
              </a:rPr>
              <a:t>https://</a:t>
            </a:r>
            <a:r>
              <a:rPr lang="cs-CZ" dirty="0" smtClean="0">
                <a:hlinkClick r:id="rId10"/>
              </a:rPr>
              <a:t>www.armyweb.cz/clanek/general-patton-fackoval-nemocne-vojaky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4566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120</TotalTime>
  <Words>276</Words>
  <Application>Microsoft Office PowerPoint</Application>
  <PresentationFormat>Širokoúhlá obrazovka</PresentationFormat>
  <Paragraphs>46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8" baseType="lpstr">
      <vt:lpstr>Arial</vt:lpstr>
      <vt:lpstr>Garamond</vt:lpstr>
      <vt:lpstr>Organika</vt:lpstr>
      <vt:lpstr>ČESKOSLOVENSKO</vt:lpstr>
      <vt:lpstr>DRUHÁ REPUBLIKA</vt:lpstr>
      <vt:lpstr>JOZEF TISO</vt:lpstr>
      <vt:lpstr>PROTEKTORÁT ČECHY A MORAVA</vt:lpstr>
      <vt:lpstr>PROTEKTORÁT</vt:lpstr>
      <vt:lpstr>EDVARD BENEŠ</vt:lpstr>
      <vt:lpstr>KLEMENT GOTTWALD</vt:lpstr>
      <vt:lpstr>RUDOLF SLÁNSKÝ</vt:lpstr>
      <vt:lpstr>ODBOJ</vt:lpstr>
      <vt:lpstr>REINHARD HEYDRICH</vt:lpstr>
      <vt:lpstr>JOZEF GABČÍK</vt:lpstr>
      <vt:lpstr>JAN KUBIŠ</vt:lpstr>
      <vt:lpstr>KONEC VÁLKY</vt:lpstr>
      <vt:lpstr>GENERÁL GEORGE S. PATTON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ČESKOSLOVENSKO</dc:title>
  <dc:creator>BLAŽKOVÁ</dc:creator>
  <cp:lastModifiedBy>KOČOVSKÝ VÁCLAV Mgr.</cp:lastModifiedBy>
  <cp:revision>10</cp:revision>
  <dcterms:created xsi:type="dcterms:W3CDTF">2023-05-02T06:07:24Z</dcterms:created>
  <dcterms:modified xsi:type="dcterms:W3CDTF">2025-10-22T11:13:23Z</dcterms:modified>
</cp:coreProperties>
</file>