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256" r:id="rId2"/>
    <p:sldId id="271" r:id="rId3"/>
    <p:sldId id="257" r:id="rId4"/>
    <p:sldId id="272" r:id="rId5"/>
    <p:sldId id="273" r:id="rId6"/>
    <p:sldId id="258" r:id="rId7"/>
    <p:sldId id="259" r:id="rId8"/>
    <p:sldId id="260" r:id="rId9"/>
    <p:sldId id="275" r:id="rId10"/>
    <p:sldId id="276" r:id="rId11"/>
    <p:sldId id="278" r:id="rId12"/>
    <p:sldId id="277" r:id="rId13"/>
    <p:sldId id="279" r:id="rId14"/>
    <p:sldId id="280" r:id="rId15"/>
    <p:sldId id="268" r:id="rId16"/>
    <p:sldId id="267" r:id="rId17"/>
    <p:sldId id="266" r:id="rId18"/>
    <p:sldId id="263" r:id="rId19"/>
    <p:sldId id="265" r:id="rId20"/>
    <p:sldId id="281" r:id="rId21"/>
    <p:sldId id="282" r:id="rId22"/>
    <p:sldId id="284" r:id="rId23"/>
    <p:sldId id="261" r:id="rId24"/>
    <p:sldId id="270" r:id="rId25"/>
    <p:sldId id="269" r:id="rId26"/>
    <p:sldId id="285" r:id="rId27"/>
  </p:sldIdLst>
  <p:sldSz cx="12192000" cy="6858000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1/26/2022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186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717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530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66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148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606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947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1/26/2022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388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7197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55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6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40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1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ozaika barevných geometrických obrazců">
            <a:extLst>
              <a:ext uri="{FF2B5EF4-FFF2-40B4-BE49-F238E27FC236}">
                <a16:creationId xmlns:a16="http://schemas.microsoft.com/office/drawing/2014/main" id="{90C92AB8-B191-40A0-82CA-3B407BC1A6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22" b="3306"/>
          <a:stretch/>
        </p:blipFill>
        <p:spPr>
          <a:xfrm>
            <a:off x="20" y="-839"/>
            <a:ext cx="12191980" cy="6858000"/>
          </a:xfrm>
          <a:prstGeom prst="rect">
            <a:avLst/>
          </a:prstGeom>
        </p:spPr>
      </p:pic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F9FFE17-DE95-4821-ACC1-B90C9544929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CF76AF-FF72-4430-A772-0584032902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033C7081-7513-406A-865C-27B8D2769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1132" y="2091263"/>
            <a:ext cx="8649738" cy="2590800"/>
          </a:xfrm>
        </p:spPr>
        <p:txBody>
          <a:bodyPr>
            <a:normAutofit/>
          </a:bodyPr>
          <a:lstStyle/>
          <a:p>
            <a:r>
              <a:rPr lang="cs-CZ" b="1" dirty="0" err="1"/>
              <a:t>TERmoterapie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(</a:t>
            </a:r>
            <a:r>
              <a:rPr lang="cs-CZ" b="1" dirty="0" err="1"/>
              <a:t>teploléčba</a:t>
            </a:r>
            <a:r>
              <a:rPr lang="cs-CZ" b="1" dirty="0"/>
              <a:t>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1C8180-2FDD-4202-8C45-4057CB1AB2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6E86CC6-13EA-4A88-86AD-CF27BF52CC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80B441-4F7D-4B40-8A13-FED03A1F3A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0C7FD1A-44B1-4E4C-B0C9-A8103DCCDC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0288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23C019-0D85-455D-ADFD-FF71EB1F8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F71BDD-5F86-46E4-A073-964B3EB2D8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 </a:t>
            </a:r>
            <a:r>
              <a:rPr lang="cs-CZ" sz="2400" dirty="0"/>
              <a:t>na organismus působíme tepelnými podněty a procedurami</a:t>
            </a:r>
          </a:p>
          <a:p>
            <a:endParaRPr lang="cs-CZ" sz="2400" dirty="0"/>
          </a:p>
          <a:p>
            <a:r>
              <a:rPr lang="cs-CZ" sz="2400" dirty="0"/>
              <a:t> na účincích tepla je založena i řada procedur zařazených do jiné oblasti (diatermie, …)</a:t>
            </a:r>
          </a:p>
          <a:p>
            <a:endParaRPr lang="cs-CZ" sz="2400" dirty="0"/>
          </a:p>
          <a:p>
            <a:r>
              <a:rPr lang="cs-CZ" sz="2400" dirty="0"/>
              <a:t> v úzkém spojení s hydroterapií</a:t>
            </a:r>
          </a:p>
        </p:txBody>
      </p:sp>
    </p:spTree>
    <p:extLst>
      <p:ext uri="{BB962C8B-B14F-4D97-AF65-F5344CB8AC3E}">
        <p14:creationId xmlns:p14="http://schemas.microsoft.com/office/powerpoint/2010/main" val="864482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48CF30-5E19-4109-BB96-ACE205DB8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F7C39C-28E7-4F55-8053-DEDEAB45F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014194"/>
            <a:ext cx="10058400" cy="4201212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Rozdělení termoterapie: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pozitivní termoterapie – působíme teplými a horkými podněty</a:t>
            </a:r>
          </a:p>
          <a:p>
            <a:pPr lvl="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negativní termoterapie – působíme chladnými a studenými podněty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indiferentní procedury – mezi </a:t>
            </a:r>
            <a:r>
              <a:rPr lang="cs-CZ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 </a:t>
            </a:r>
            <a:r>
              <a:rPr lang="cs-CZ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neg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termoterapií, voda (34-36°C), vzduch (24-29°C)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třídavé procedury – střídání pozitivních a negativních podnětů (</a:t>
            </a:r>
            <a:r>
              <a:rPr lang="cs-CZ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Kneipůp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chodník, sauna)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360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2F8A33-0318-4E30-82C5-29895724B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4619EDB-69E9-4854-BD2D-4644D3DCA7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vzestupné procedury – postupné zvyšování teploty od indiferentní teploty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sestupné procedury – postupné ochlazování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částečná 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celková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435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podle způsobu aplikace:</a:t>
            </a:r>
          </a:p>
          <a:p>
            <a:r>
              <a:rPr lang="cs-CZ" sz="2400" dirty="0"/>
              <a:t> teplo předáváno přímým kontaktem nosiče s organismem (voda, parafin, peloidy)</a:t>
            </a:r>
          </a:p>
          <a:p>
            <a:endParaRPr lang="cs-CZ" sz="2400" dirty="0"/>
          </a:p>
          <a:p>
            <a:r>
              <a:rPr lang="cs-CZ" sz="2400" dirty="0"/>
              <a:t> teplo předáváno bezkontaktně (IR záření, diatermie)</a:t>
            </a:r>
          </a:p>
        </p:txBody>
      </p:sp>
    </p:spTree>
    <p:extLst>
      <p:ext uri="{BB962C8B-B14F-4D97-AF65-F5344CB8AC3E}">
        <p14:creationId xmlns:p14="http://schemas.microsoft.com/office/powerpoint/2010/main" val="1870212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74AC47-C1FB-495F-98F0-08332DE4C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7E97B3B-51BB-4766-A1AE-7D73E17AC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cs-CZ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ermoregulace</a:t>
            </a:r>
            <a:endParaRPr lang="cs-CZ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Účelem termoregulace je udržet teplotu těla v určitém rozmezí – stav, kdy mohou optimálně probíhat biochemické děje.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tělesné jádro – vnitřní orgány dutiny břišní, hrudní a lební, nezávislé na teplotě okolního prostředí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tělesný obal – kůže, podkoží, akrální části končetin, jeho teplota je výrazně závislá na teplotě okolí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obalová vrstva – vrstva prostředí přiléhající přímo na povrch těla, dosahuje 2-3mm ve vzdušném prostředí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8207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48A31D-1F4D-4EA6-B631-3E66981A0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F6A1D1-BECA-4133-BCCC-6CEAD3CA9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Fyzikální základy termoregulace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mechanizmy předávání tepla mezi organismem a prostředím: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vedení tepla (pevné látky) z místa s vyšší teplotou na místo s nižší teplotou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proudění (kapaliny, plyny)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záření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vypařování (souvisí s pocením)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prostředí, kde dochází k předávání tepla těmito mechanizmy: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voda, vzduch, peloidy, parafín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699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22ECEC-F0E0-4EC4-A6BF-CC8FC2BFD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84246D-BC7B-4B33-92D9-052495FD6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Řízení termoregulace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termoreceptory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centrum – hypotalamus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výkonové mechanizmy termoregulace: oblékání, svlékání, poloha (klubíčko), třes svalový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Termoreceptory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dodávají informaci o stavu okolí a vlastního organizmu do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řídícího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centra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které informace vyhodnocuje a spouští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výkonové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mechanizmy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5421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600" dirty="0"/>
              <a:t>Účinky pozitivní termoterapie a vzestupných procedur</a:t>
            </a:r>
          </a:p>
          <a:p>
            <a:pPr marL="0" indent="0">
              <a:buNone/>
            </a:pPr>
            <a:endParaRPr lang="cs-CZ" sz="2400" dirty="0"/>
          </a:p>
          <a:p>
            <a:pPr>
              <a:buSzPct val="80000"/>
              <a:buFont typeface="Courier New" panose="02070309020205020404" pitchFamily="49" charset="0"/>
              <a:buChar char="o"/>
            </a:pPr>
            <a:r>
              <a:rPr lang="cs-CZ" sz="2400" dirty="0"/>
              <a:t> vazomotorický účinek </a:t>
            </a:r>
          </a:p>
          <a:p>
            <a:pPr lvl="1">
              <a:buSzPct val="80000"/>
              <a:buFont typeface="Wingdings" panose="05000000000000000000" pitchFamily="2" charset="2"/>
              <a:buChar char="ü"/>
            </a:pPr>
            <a:r>
              <a:rPr lang="cs-CZ" sz="2200" dirty="0"/>
              <a:t> při náhlé aplikaci horkého podnětu nejprve vazokonstrikce, poté vazodilatace</a:t>
            </a:r>
          </a:p>
          <a:p>
            <a:pPr lvl="1">
              <a:buSzPct val="80000"/>
              <a:buFont typeface="Wingdings" panose="05000000000000000000" pitchFamily="2" charset="2"/>
              <a:buChar char="ü"/>
            </a:pPr>
            <a:r>
              <a:rPr lang="cs-CZ" sz="2200" dirty="0"/>
              <a:t> při pomalém vzestupu teploty ihned vazodilatace</a:t>
            </a:r>
          </a:p>
          <a:p>
            <a:pPr lvl="1">
              <a:buSzPct val="80000"/>
              <a:buFont typeface="Wingdings" panose="05000000000000000000" pitchFamily="2" charset="2"/>
              <a:buChar char="ü"/>
            </a:pPr>
            <a:endParaRPr lang="cs-CZ" sz="2200" dirty="0"/>
          </a:p>
          <a:p>
            <a:pPr>
              <a:buSzPct val="80000"/>
              <a:buFont typeface="Courier New" panose="02070309020205020404" pitchFamily="49" charset="0"/>
              <a:buChar char="o"/>
            </a:pPr>
            <a:r>
              <a:rPr lang="cs-CZ" sz="2400" dirty="0"/>
              <a:t> </a:t>
            </a:r>
            <a:r>
              <a:rPr lang="cs-CZ" sz="2400" dirty="0" err="1"/>
              <a:t>myorelaxační</a:t>
            </a:r>
            <a:r>
              <a:rPr lang="cs-CZ" sz="2400" dirty="0"/>
              <a:t> a spasmolytický účinek</a:t>
            </a:r>
          </a:p>
          <a:p>
            <a:pPr>
              <a:buSzPct val="80000"/>
              <a:buFont typeface="Courier New" panose="02070309020205020404" pitchFamily="49" charset="0"/>
              <a:buChar char="o"/>
            </a:pPr>
            <a:endParaRPr lang="cs-CZ" sz="2400" dirty="0"/>
          </a:p>
          <a:p>
            <a:pPr>
              <a:buSzPct val="80000"/>
              <a:buFont typeface="Courier New" panose="02070309020205020404" pitchFamily="49" charset="0"/>
              <a:buChar char="o"/>
            </a:pPr>
            <a:r>
              <a:rPr lang="cs-CZ" sz="2400" dirty="0"/>
              <a:t> analgetický účinek – je z velké míry výsledkem uvolnění spazmů a zlepšení cirkulace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81301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Indikace pozitivní termoterapie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 revmatoidní artritida</a:t>
            </a:r>
          </a:p>
          <a:p>
            <a:r>
              <a:rPr lang="cs-CZ" sz="2400" dirty="0"/>
              <a:t> </a:t>
            </a:r>
            <a:r>
              <a:rPr lang="cs-CZ" sz="2400" dirty="0" err="1"/>
              <a:t>Morbus</a:t>
            </a:r>
            <a:r>
              <a:rPr lang="cs-CZ" sz="2400" dirty="0"/>
              <a:t> </a:t>
            </a:r>
            <a:r>
              <a:rPr lang="cs-CZ" sz="2400" dirty="0" err="1"/>
              <a:t>Bechtěrev</a:t>
            </a:r>
            <a:endParaRPr lang="cs-CZ" sz="2400" dirty="0"/>
          </a:p>
          <a:p>
            <a:r>
              <a:rPr lang="cs-CZ" sz="2400" dirty="0"/>
              <a:t> artrózy</a:t>
            </a:r>
          </a:p>
          <a:p>
            <a:r>
              <a:rPr lang="cs-CZ" sz="2400" dirty="0"/>
              <a:t> periferní parézy, spastické parézy</a:t>
            </a:r>
          </a:p>
          <a:p>
            <a:r>
              <a:rPr lang="cs-CZ" sz="2400" dirty="0"/>
              <a:t> myopatie</a:t>
            </a:r>
          </a:p>
          <a:p>
            <a:r>
              <a:rPr lang="cs-CZ" sz="2400" dirty="0"/>
              <a:t> tendinitidy, </a:t>
            </a:r>
            <a:r>
              <a:rPr lang="cs-CZ" sz="2400" dirty="0" err="1"/>
              <a:t>tendovaginitidy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93742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600" dirty="0"/>
              <a:t>Kontraindikace pozitivní termoterapie</a:t>
            </a:r>
          </a:p>
          <a:p>
            <a:endParaRPr lang="cs-CZ" sz="2400" dirty="0"/>
          </a:p>
          <a:p>
            <a:r>
              <a:rPr lang="cs-CZ" sz="2400" dirty="0"/>
              <a:t> srdeční insuficience</a:t>
            </a:r>
          </a:p>
          <a:p>
            <a:r>
              <a:rPr lang="cs-CZ" sz="2400" dirty="0"/>
              <a:t> nefritidy</a:t>
            </a:r>
          </a:p>
          <a:p>
            <a:r>
              <a:rPr lang="cs-CZ" sz="2400" dirty="0"/>
              <a:t> akutní záněty v malé pánvi</a:t>
            </a:r>
          </a:p>
          <a:p>
            <a:r>
              <a:rPr lang="cs-CZ" sz="2400" dirty="0"/>
              <a:t> žaludeční a duodenální vředy</a:t>
            </a:r>
          </a:p>
          <a:p>
            <a:r>
              <a:rPr lang="cs-CZ" sz="2400" dirty="0"/>
              <a:t> TBC</a:t>
            </a:r>
          </a:p>
          <a:p>
            <a:r>
              <a:rPr lang="cs-CZ" sz="2400" dirty="0"/>
              <a:t> tumory</a:t>
            </a:r>
          </a:p>
          <a:p>
            <a:r>
              <a:rPr lang="cs-CZ" sz="2400" dirty="0"/>
              <a:t> tyreotoxikóza</a:t>
            </a:r>
          </a:p>
        </p:txBody>
      </p:sp>
    </p:spTree>
    <p:extLst>
      <p:ext uri="{BB962C8B-B14F-4D97-AF65-F5344CB8AC3E}">
        <p14:creationId xmlns:p14="http://schemas.microsoft.com/office/powerpoint/2010/main" val="426078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/>
              <a:t>Účinky negativní termoterapie a sestupných procedur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 vazomotorický účinek</a:t>
            </a:r>
          </a:p>
          <a:p>
            <a:pPr lvl="1">
              <a:buFont typeface="Wingdings 2" panose="05020102010507070707" pitchFamily="18" charset="2"/>
              <a:buChar char="P"/>
            </a:pPr>
            <a:r>
              <a:rPr lang="cs-CZ" sz="2200" dirty="0"/>
              <a:t> náhlá aplikace – vazokonstrikce </a:t>
            </a:r>
            <a:r>
              <a:rPr lang="cs-CZ" sz="2200" dirty="0">
                <a:cs typeface="Calibri" panose="020F0502020204030204" pitchFamily="34" charset="0"/>
              </a:rPr>
              <a:t>→</a:t>
            </a:r>
            <a:r>
              <a:rPr lang="cs-CZ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200" dirty="0">
                <a:cs typeface="Calibri" panose="020F0502020204030204" pitchFamily="34" charset="0"/>
              </a:rPr>
              <a:t>vazodilatace → reaktivní hyperémie</a:t>
            </a:r>
          </a:p>
          <a:p>
            <a:pPr lvl="1">
              <a:buFont typeface="Wingdings 2" panose="05020102010507070707" pitchFamily="18" charset="2"/>
              <a:buChar char="P"/>
            </a:pPr>
            <a:r>
              <a:rPr lang="cs-CZ" sz="2200" dirty="0">
                <a:cs typeface="Calibri" panose="020F0502020204030204" pitchFamily="34" charset="0"/>
              </a:rPr>
              <a:t> pomalejší nástup – obdobný průběh, vazokonstrikce méně intenzivní</a:t>
            </a:r>
          </a:p>
          <a:p>
            <a:pPr lvl="1">
              <a:buFont typeface="Wingdings 2" panose="05020102010507070707" pitchFamily="18" charset="2"/>
              <a:buChar char="P"/>
            </a:pPr>
            <a:endParaRPr lang="cs-CZ" sz="2200" dirty="0">
              <a:cs typeface="Calibri" panose="020F0502020204030204" pitchFamily="34" charset="0"/>
            </a:endParaRPr>
          </a:p>
          <a:p>
            <a:pPr>
              <a:buSzPct val="80000"/>
              <a:buFont typeface="Courier New" panose="02070309020205020404" pitchFamily="49" charset="0"/>
              <a:buChar char="o"/>
            </a:pPr>
            <a:r>
              <a:rPr lang="cs-CZ" sz="2400" dirty="0"/>
              <a:t> změny svalového tonu – zvýšení</a:t>
            </a:r>
          </a:p>
          <a:p>
            <a:pPr>
              <a:buSzPct val="80000"/>
              <a:buFont typeface="Courier New" panose="02070309020205020404" pitchFamily="49" charset="0"/>
              <a:buChar char="o"/>
            </a:pPr>
            <a:endParaRPr lang="cs-CZ" sz="2400" dirty="0"/>
          </a:p>
          <a:p>
            <a:pPr>
              <a:buSzPct val="80000"/>
              <a:buFont typeface="Courier New" panose="02070309020205020404" pitchFamily="49" charset="0"/>
              <a:buChar char="o"/>
            </a:pPr>
            <a:r>
              <a:rPr lang="cs-CZ" sz="2400" dirty="0"/>
              <a:t> snížení aktivity spoušťových bodů</a:t>
            </a:r>
          </a:p>
        </p:txBody>
      </p:sp>
    </p:spTree>
    <p:extLst>
      <p:ext uri="{BB962C8B-B14F-4D97-AF65-F5344CB8AC3E}">
        <p14:creationId xmlns:p14="http://schemas.microsoft.com/office/powerpoint/2010/main" val="1997643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Indikace negativní termoterapie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  </a:t>
            </a:r>
            <a:r>
              <a:rPr lang="cs-CZ" sz="2400" dirty="0" err="1"/>
              <a:t>perakutní</a:t>
            </a:r>
            <a:r>
              <a:rPr lang="cs-CZ" sz="2400" dirty="0"/>
              <a:t> (prudce probíhající) stadia poranění – distorze, kontuze, fraktury</a:t>
            </a:r>
          </a:p>
          <a:p>
            <a:r>
              <a:rPr lang="cs-CZ" sz="2400" dirty="0"/>
              <a:t> dekompenzované artrózy se zánětlivou iritací</a:t>
            </a:r>
          </a:p>
        </p:txBody>
      </p:sp>
    </p:spTree>
    <p:extLst>
      <p:ext uri="{BB962C8B-B14F-4D97-AF65-F5344CB8AC3E}">
        <p14:creationId xmlns:p14="http://schemas.microsoft.com/office/powerpoint/2010/main" val="2807428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F8DAC1-1F18-476E-8A35-9FA8D90A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7FA7AE-66F3-4A0C-9FBB-92A2175BB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Kontraindikace negativní termoterapie</a:t>
            </a:r>
          </a:p>
          <a:p>
            <a:endParaRPr lang="cs-CZ" sz="2400" dirty="0"/>
          </a:p>
          <a:p>
            <a:r>
              <a:rPr lang="cs-CZ" sz="2400" dirty="0"/>
              <a:t> arteriální poruchy prokrvení</a:t>
            </a:r>
          </a:p>
          <a:p>
            <a:r>
              <a:rPr lang="cs-CZ" sz="2400" dirty="0"/>
              <a:t> chladová alergie</a:t>
            </a:r>
          </a:p>
          <a:p>
            <a:r>
              <a:rPr lang="cs-CZ" sz="2400" dirty="0"/>
              <a:t> poruchy citlivosti</a:t>
            </a:r>
          </a:p>
          <a:p>
            <a:r>
              <a:rPr lang="cs-CZ" sz="2400" dirty="0"/>
              <a:t> hypotyreóza</a:t>
            </a:r>
          </a:p>
        </p:txBody>
      </p:sp>
    </p:spTree>
    <p:extLst>
      <p:ext uri="{BB962C8B-B14F-4D97-AF65-F5344CB8AC3E}">
        <p14:creationId xmlns:p14="http://schemas.microsoft.com/office/powerpoint/2010/main" val="3076208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998452-3EE7-40C1-B4B7-B9AE57567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AE06FF-C4E2-46F2-A747-5879AAFAF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687485"/>
            <a:ext cx="10058400" cy="444730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Tepelné  zábaly – parafín, peloidy, </a:t>
            </a:r>
            <a:r>
              <a:rPr lang="cs-CZ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fango</a:t>
            </a:r>
            <a:r>
              <a:rPr lang="cs-C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parafango</a:t>
            </a: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Parafínové obklady </a:t>
            </a:r>
            <a:endParaRPr lang="cs-CZ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cs-CZ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parafín – speciální vosk získaný frakční destilací ropy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parafín </a:t>
            </a: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nechá rozpustit ve speciální nádobě, aplikační teplota parafínu je 55°C-60°C a před aplikací se přidává do rozpuštěného parafínu parafínový olej (vláčnost parafínu)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Způsoby aplikace:</a:t>
            </a:r>
          </a:p>
          <a:p>
            <a:pPr marL="617220" lvl="1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opakované krátké ponoření končetiny do parafínové lázně (ruce)</a:t>
            </a:r>
          </a:p>
          <a:p>
            <a:pPr marL="617220" lvl="1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nanášení parafínu štětcem</a:t>
            </a:r>
          </a:p>
          <a:p>
            <a:pPr marL="617220" lvl="1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přikládání roušek nasycených parafínem</a:t>
            </a:r>
          </a:p>
          <a:p>
            <a:pPr marL="617220" lvl="1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stříkání pomocí speciální pistole</a:t>
            </a:r>
          </a:p>
          <a:p>
            <a:endParaRPr lang="cs-CZ" sz="1600" dirty="0"/>
          </a:p>
        </p:txBody>
      </p:sp>
      <p:pic>
        <p:nvPicPr>
          <p:cNvPr id="1026" name="Picture 2" descr="Parafinový zábal rukou - Studio Andr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345" y="3800665"/>
            <a:ext cx="2803757" cy="233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777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A6B657-348E-4CB3-A410-6791A7B82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73733DD-1839-4BF7-8D4F-4CC3A6422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 aplikace parafínu: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naneseme parafín na suchou pokožku na bolestivé místo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překryjeme igelitem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překryjeme dekou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necháme 15-20 min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následuje odpočinek 20-30min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série 10-15 procedur (v lázních i více)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Indikace – revmatoidní artritida, chronická bolestivá onemocnění bederní </a:t>
            </a:r>
            <a:r>
              <a:rPr lang="cs-CZ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páteře, artrózy drobných kloubů ruky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pic>
        <p:nvPicPr>
          <p:cNvPr id="1026" name="Picture 2" descr="Parafínový zábal zad a kloubů | Hotel Nabok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2014194"/>
            <a:ext cx="3670300" cy="244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480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12935D-75FD-4A54-9E45-B41D72AFB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A9BA64B-1122-436B-8A11-54A4D6673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53985"/>
            <a:ext cx="10058400" cy="4198759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49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Peloidy (kašoviny)</a:t>
            </a:r>
            <a:endParaRPr lang="cs-CZ" sz="4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17220" lvl="1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4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látky přírodního původu, které se aplikují formou zábalů, obkladů či koupelí jako částečné nebo celkové (lázeňství</a:t>
            </a:r>
            <a:r>
              <a:rPr lang="cs-CZ" sz="4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cs-CZ" sz="4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49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humolity</a:t>
            </a:r>
            <a:r>
              <a:rPr lang="cs-CZ" sz="4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vznikají rozkladem rostlinného materiálu</a:t>
            </a:r>
          </a:p>
          <a:p>
            <a:pPr lvl="3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cs-CZ" sz="4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4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dělení:</a:t>
            </a:r>
          </a:p>
          <a:p>
            <a:pPr lvl="4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4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4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rašeliny  až 99% organických látek, vznikají z mechů</a:t>
            </a:r>
          </a:p>
          <a:p>
            <a:pPr lvl="4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4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4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slatiny – až 95% organických látek, vznik z rákosovitých trav</a:t>
            </a:r>
          </a:p>
          <a:p>
            <a:pPr lvl="4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4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4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slatinné zeminy – až 50% organických látek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4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cs-CZ" sz="4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ahna – vznikají sedimentací anorganického materiálu, obsahují méně než 20% organických látek</a:t>
            </a:r>
            <a:endParaRPr lang="cs-CZ" sz="4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0856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5D0A3E-0CF0-4BD2-8A28-20D16805A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8F804BE-028E-4ABA-B63F-0FF919DDB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Aplikace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celkové </a:t>
            </a:r>
            <a:r>
              <a:rPr lang="cs-CZ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peloidní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koupele – teplota 38 – 45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C (obvykle 38 - 39C)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cs-CZ" sz="1600" dirty="0" err="1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peloidní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zábaly – obdobná teplota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cs-CZ" sz="1600" dirty="0" err="1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peloidní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tampon – peloid je obalen několika vrstvami mulu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sz="16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pPr>
              <a:buSzPct val="80000"/>
              <a:buFont typeface="Courier New" panose="02070309020205020404" pitchFamily="49" charset="0"/>
              <a:buChar char="o"/>
            </a:pP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d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oba aplikace 20 – 30 minut, poté suchý zábal</a:t>
            </a:r>
            <a:endParaRPr lang="cs-CZ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Peloidy – černé zlato českého lázeňství | Lázně a wellness hotely : Spa.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401" y="436526"/>
            <a:ext cx="3701530" cy="240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eploléčba (peloidy) - Sarez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16" y="4113180"/>
            <a:ext cx="2884112" cy="168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Lázeňský byznys aneb zlatá černá rašelina - Euro.c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513" y="3377348"/>
            <a:ext cx="3718156" cy="278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220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FA1626-7F94-41AD-80D5-1AB0161DE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152955"/>
          </a:xfrm>
        </p:spPr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86C6F53-32A4-4FDE-80D4-8351FDBF5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95549"/>
            <a:ext cx="10058400" cy="4157195"/>
          </a:xfrm>
        </p:spPr>
        <p:txBody>
          <a:bodyPr>
            <a:normAutofit/>
          </a:bodyPr>
          <a:lstStyle/>
          <a:p>
            <a:r>
              <a:rPr lang="cs-CZ" sz="16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Fango</a:t>
            </a:r>
            <a:r>
              <a:rPr lang="cs-CZ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cs-CZ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směs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parafínu s léčivým bahnem a vulkanickým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prachem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má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výborné </a:t>
            </a:r>
            <a:r>
              <a:rPr lang="cs-CZ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termofyzikální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vlastnosti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p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zahřátí se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stává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velmi elastickým a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tvárným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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snadná aplikace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na různé části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těla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nejčastěji se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využívá ve formě lokálních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zábalů, není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vhodné ho aplikovat jako celotělový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zábal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indikace - revmatické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onemocnění,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artróza,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záněty šlach, po úrazech pohybového aparátu </a:t>
            </a:r>
          </a:p>
        </p:txBody>
      </p:sp>
      <p:pic>
        <p:nvPicPr>
          <p:cNvPr id="2054" name="Picture 6" descr="Fango-parafín pro lokální zábaly, 10 kg balení | Eureko - skladem | Eure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5" y="527618"/>
            <a:ext cx="3079887" cy="252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155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27FDB-D84C-4E14-932B-07D9E1B56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5FD54F-BB41-4CDA-A025-91D558F5CE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>
                <a:latin typeface="Calibri" panose="020F0502020204030204" pitchFamily="34" charset="0"/>
                <a:cs typeface="Calibri" panose="020F0502020204030204" pitchFamily="34" charset="0"/>
              </a:rPr>
              <a:t>Parafango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lokální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aplikace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tepla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přístroj směs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ohřívá a současně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sterilizuje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na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pokožku se </a:t>
            </a:r>
            <a:r>
              <a:rPr lang="cs-CZ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parafango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aplikuje až těsně před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tuhnutím, teplota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se pohybuje okolo 50 °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na konkrétní části těla jsou naneseny pláty se směsí čistého tvrdého parafínu a 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bahna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indikace - choroby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pohybového systému zánětlivého, degenerativního a posttraumatického charakteru,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choroby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trávicího ústrojí,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metabolické choroby,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onemocnění dýchacích cest,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urologická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a 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gynekologická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onemocnění a 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nervové choroby</a:t>
            </a:r>
            <a:endParaRPr lang="cs-CZ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kontraindikace - veškeré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akutní stavy, zánětlivá a onkologická onemocnění, zvýšený krevní tlak, gravidita atd.</a:t>
            </a:r>
          </a:p>
          <a:p>
            <a:endParaRPr lang="cs-CZ" dirty="0"/>
          </a:p>
        </p:txBody>
      </p:sp>
      <p:pic>
        <p:nvPicPr>
          <p:cNvPr id="3074" name="Picture 2" descr="Parafan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930" y="1033463"/>
            <a:ext cx="3892270" cy="176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551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27FDB-D84C-4E14-932B-07D9E1B56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5FD54F-BB41-4CDA-A025-91D558F5C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86989"/>
            <a:ext cx="10058400" cy="4322617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Kryoterapie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negativní termoterapie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terapeutické odnímání tepla z povrchu těla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teplo lze odnímat: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kondukcí (</a:t>
            </a:r>
            <a:r>
              <a:rPr lang="cs-CZ" sz="1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kryosáčky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, ledování)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konvekcí (</a:t>
            </a:r>
            <a:r>
              <a:rPr lang="cs-CZ" sz="1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ofukovánín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 chladným vzduchem, </a:t>
            </a:r>
            <a:r>
              <a:rPr lang="cs-CZ" sz="1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kryokomory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evaporací (aplikace těkavých kapalin – pro lokální tlumení bolesti a zánětlivé reakce u sportovců)</a:t>
            </a:r>
          </a:p>
          <a:p>
            <a:pPr lvl="2">
              <a:buFont typeface="Wingdings" panose="05000000000000000000" pitchFamily="2" charset="2"/>
              <a:buChar char="ü"/>
            </a:pPr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organismus se na velmi krátkou dobu vystaví extrémně nízkým teplotám, které mohou klesnout až k −150 °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    (s 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následnou mírnou pohybovou aktivitou, jako je jízda na rotopedu, posilovna nebo </a:t>
            </a:r>
            <a:r>
              <a:rPr lang="cs-CZ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cvičení)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kryokomora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 (také </a:t>
            </a:r>
            <a:r>
              <a:rPr lang="cs-CZ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kryosauna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 či </a:t>
            </a:r>
            <a:r>
              <a:rPr lang="cs-CZ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polárium</a:t>
            </a:r>
            <a: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cs-CZ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skládá se z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předkomory a hlavní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komory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v předkomoře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je chlad mezi −40 °C až −60 °C (tam se člověk připravuje na vstup do hl. komory), později vstoupí do hlavní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komory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očet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opakování potřebných k trvalejšímu efektu se pohybuje nejčastěji od 10 do 20 v jedné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sérii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série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je možné absolvovat několikrát (nejlépe dvakrát až třikrát) 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ročně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po dobu 1 až 3 min při teplotě −100 °C až −160 °</a:t>
            </a:r>
            <a:r>
              <a:rPr lang="cs-CZ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cs-CZ" sz="1600" dirty="0"/>
          </a:p>
          <a:p>
            <a:pPr lvl="1">
              <a:buFont typeface="Wingdings" panose="05000000000000000000" pitchFamily="2" charset="2"/>
              <a:buChar char="Ø"/>
            </a:pPr>
            <a:endParaRPr lang="cs-CZ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100" name="Picture 4" descr="Wellness - Rehabilitace: Kryoterapie – rychlá a účinná léčba mrazem, které  se rozhodně nemusíte bá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684986"/>
            <a:ext cx="3343275" cy="240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0191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27FDB-D84C-4E14-932B-07D9E1B56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Termoterapie</a:t>
            </a:r>
          </a:p>
        </p:txBody>
      </p:sp>
      <p:pic>
        <p:nvPicPr>
          <p:cNvPr id="5122" name="Picture 2" descr="Lokální kryoterapie a CryoBioLifting | Mráz léč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1" y="2170114"/>
            <a:ext cx="3516312" cy="351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hladicí gelové obklady - MEDICALFOX - zdravotnické prostřed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88" y="1328394"/>
            <a:ext cx="3952875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218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468E2D-A12C-47EE-A800-6142C6A4D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E34B07-9D0F-4AE1-A0EB-563B85732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Saunování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 při </a:t>
            </a:r>
            <a:r>
              <a:rPr lang="cs-CZ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saunování</a:t>
            </a: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klient se svlékne osprchuje a utře dosucha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vstoupí do </a:t>
            </a:r>
            <a:r>
              <a:rPr lang="cs-CZ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potírny</a:t>
            </a: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8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přehřívací fáze </a:t>
            </a: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trvá 10-15 minut při teplotě 60-100°C a vlhkosti 5-25% do pocitu nesnesitelného vedra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zchlazovací fáze </a:t>
            </a: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norná studená koupel, studený polev nebo sprcha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celý cyklus se opakuje nejvíce 3x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následuje odpočinek v odpočívárně s podáním tekutin (voda nebo iontový nápoj)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5005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4B93DE-EAE3-4DAC-81F9-28AE5B06E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1A04E1A-282C-4DFA-888E-2EF10D100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Účinky saunování: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přehřívací fáze – překrvení kůže, podkoží, fascií, svalů má za následek uvolnění napětí ve svalech, urychlení regenerace měkkých tkání, zvýší se teplota tělesného jádra i teplota kůže a tím se podpoří termoregulační funkce, zvýší se MOS a TF a tím se trénuje správná funkce oběhové soustavy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zchlazovací fáze – zúžení cév, vzestup TK má vliv na oběhovou soustavu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ravidelné 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saunování podporuje regeneraci organismu, obranyschopnost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působí antistresově a </a:t>
            </a:r>
            <a:r>
              <a:rPr lang="cs-CZ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relaxačně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99634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028250-53CD-4EEC-8B2A-A9329BD66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D5D3DD-A878-4A3C-843B-D330DB3CB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Indikace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chronická onemocnění dýchacích cest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chronická revmatická onemocnění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psychosomatické stavy (stres, napětí)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regenerace organizmu (sportovci)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Kontraindikace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akutní, infekční, krvácivá onemocnění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nádorová onemocnění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psychózy, epilepsie, kachexie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16199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27FDB-D84C-4E14-932B-07D9E1B56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Termoterapie</a:t>
            </a:r>
          </a:p>
        </p:txBody>
      </p:sp>
      <p:pic>
        <p:nvPicPr>
          <p:cNvPr id="6146" name="Picture 2" descr="Nezapomínejte na relaxaci po saunování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27" y="2521316"/>
            <a:ext cx="4226673" cy="310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ŽENA-IN - Pět nejkrásnějších saun v Čechách a zásady saunování. Čas jít  poznáte podle bradav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739" y="1814512"/>
            <a:ext cx="6211956" cy="414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7641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967</Words>
  <Application>Microsoft Office PowerPoint</Application>
  <PresentationFormat>Širokoúhlá obrazovka</PresentationFormat>
  <Paragraphs>188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6" baseType="lpstr">
      <vt:lpstr>Arial</vt:lpstr>
      <vt:lpstr>Calibri</vt:lpstr>
      <vt:lpstr>Courier New</vt:lpstr>
      <vt:lpstr>Garamond</vt:lpstr>
      <vt:lpstr>Gill Sans MT</vt:lpstr>
      <vt:lpstr>Symbol</vt:lpstr>
      <vt:lpstr>Times New Roman</vt:lpstr>
      <vt:lpstr>Wingdings</vt:lpstr>
      <vt:lpstr>Wingdings 2</vt:lpstr>
      <vt:lpstr>SavonVTI</vt:lpstr>
      <vt:lpstr>TERmoterapie (teploléčba)</vt:lpstr>
      <vt:lpstr>Termoterapie</vt:lpstr>
      <vt:lpstr>Termoterapie 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  <vt:lpstr>Termoterapie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TERmoterapie (teploléčba)</dc:title>
  <dc:creator>Jana Hlinecká</dc:creator>
  <cp:lastModifiedBy>HLINECKÁ JANA Mgr.</cp:lastModifiedBy>
  <cp:revision>14</cp:revision>
  <cp:lastPrinted>2022-01-24T07:11:38Z</cp:lastPrinted>
  <dcterms:created xsi:type="dcterms:W3CDTF">2021-12-02T18:09:56Z</dcterms:created>
  <dcterms:modified xsi:type="dcterms:W3CDTF">2022-01-26T14:10:23Z</dcterms:modified>
</cp:coreProperties>
</file>