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284" r:id="rId4"/>
    <p:sldId id="276" r:id="rId5"/>
    <p:sldId id="285" r:id="rId6"/>
    <p:sldId id="277" r:id="rId7"/>
    <p:sldId id="278" r:id="rId8"/>
    <p:sldId id="280" r:id="rId9"/>
    <p:sldId id="281" r:id="rId10"/>
    <p:sldId id="282" r:id="rId11"/>
    <p:sldId id="279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64" r:id="rId23"/>
    <p:sldId id="265" r:id="rId2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F394135-52DA-5DC7-E8BC-3A4ED36063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EDE8907-E0FD-BFDF-9308-EC158C4D6C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CDA6615-40C4-8140-A074-2D30F9E329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727-A342-4D56-B5A5-05937A11102E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0169A03-AAE7-F239-3DBF-798B03FE7D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8D80225-A2FE-CBEC-333B-34C5B5BD6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3601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CB75EBB-8A28-CF58-3383-76EC0801F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D4E690F-7B52-192F-0001-0B5D7114DC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0A08DB9-3C18-0CFD-B5FF-D618CE43F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727-A342-4D56-B5A5-05937A11102E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2BCB70A-68B4-C9FE-97C8-327010E09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B248F1D-083E-D1B3-2EE8-28F58683A8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0289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FB64167-6A24-A88E-5CCA-504E4CF05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1B0679C-E2A3-4582-7D4A-FBA3C58674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2C9C12B-C6A8-791D-B3F2-4A3F713B1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727-A342-4D56-B5A5-05937A11102E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AA26D68-6828-6427-D56B-1CDA07FAE3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0E927B8-A767-01CF-C2A4-969CFCD16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482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40D32AE-4EC8-536F-E094-CC9260D1B4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1A9F8E8-67DE-3F89-9FFA-6203B4994D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0D75759-2082-D750-0D81-6BE54F4D38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074C625-07EE-0627-1076-B66472B720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727-A342-4D56-B5A5-05937A11102E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8BAC52C-1EAA-D073-D119-3887A5D7D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89AEE78-4700-9CD0-8867-14B33603E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582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2252721-5C3B-3D47-25DD-3AF0CDB871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A4FB8EE-B8CC-F13C-87D8-DF58C451BD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7CDA4D3-4A37-4E84-F50D-BB90A1C57A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B2BB8F9-510A-E8D0-3AB8-A61904DC54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95E8D954-0915-354E-2718-CE36159617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1959EF2F-888D-8215-E9C4-43F5FF5025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727-A342-4D56-B5A5-05937A11102E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0379FD45-5A28-83E5-6041-AD4C89B045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B0D18F1-BD89-834B-DF9B-5D000AD58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32176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AE84723-1507-30D8-976B-541C41BBE5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05D8301E-95B8-2FC2-8877-BF6BBD3C60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727-A342-4D56-B5A5-05937A11102E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AB697832-D9D7-4A12-772A-2DC0934D3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7B19EE86-CA3E-8313-379C-EADBFB2B20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0118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23486D1-E188-46E5-A0EE-F343519593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727-A342-4D56-B5A5-05937A11102E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23C6661D-A353-EA90-30CB-090F208D76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93E66273-6D85-101B-EA4F-AA4D352130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5156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07CF09-39EC-AC93-A5B3-93F6CB49F8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E064C9-608C-EE8F-6CE6-A67917F365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F9A00116-1B40-1717-80D9-846F920DBE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9977CA5-1517-516E-D6CA-3E5FBD5791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727-A342-4D56-B5A5-05937A11102E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2066C75-7890-1CB5-BB4C-A162A119C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0692AA9-7A53-277D-4D4A-ED0B3CEFD5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216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B7AC8E7-208F-B5F9-8D6E-4B80039175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7B0BC7DC-7F48-9ADA-5277-3CFDD5FF07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EA1644F-6C0B-F134-E29D-EEA31EB2E1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C414F42-D549-D537-80BC-E1E08DD4F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727-A342-4D56-B5A5-05937A11102E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F3A8E97-B1F6-1E3E-9992-899501DCF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37DF81F-3F8C-E455-0FFE-3931B40006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0185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5B39416-5F9A-59B4-B1FC-F61A0E7B36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3673ECB-1CFC-C976-26B9-6C48281331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0D6BD22-0646-254F-1D85-E60975F01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727-A342-4D56-B5A5-05937A11102E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1F7EAD2-9254-DE6E-166C-2262FA6162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A7C21E6-CA32-4CF2-DCBE-BA45AF1A0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0068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0F8ACDB7-D6B5-0907-9201-D58EF266A02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9814126A-DFA8-8444-614E-B0832883D1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00FE0AA-E7A2-C2B1-FB2A-1D0922CE48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727-A342-4D56-B5A5-05937A11102E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87F83FA-79EA-E08B-CC18-52510F0DD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16C9862-0BB0-81EE-7F42-FECCEF8F5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9477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2A7A7F0F-B50A-C0B5-48B9-94D3634517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E3526E49-A4B2-C93A-46C1-E31C8DC757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AD76D1E-33CA-C269-C31B-9F537782B9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447727-A342-4D56-B5A5-05937A11102E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E5C821B-20FB-FF67-B533-74F3C0D424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E00E44C-20DB-C168-D0CA-AAF7F029C5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258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platforma.haxagon.cz/challenge/66741fb72acedc8ee5834e97#internet-protocol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platforma.haxagon.cz/challenge/66741fb72acedc8ee5834e97#struktura-ip-adresy" TargetMode="External"/><Relationship Id="rId2" Type="http://schemas.openxmlformats.org/officeDocument/2006/relationships/hyperlink" Target="https://platforma.haxagon.cz/challenge/66741fb72acedc8ee5834e97#ip-adresa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platforma.haxagon.cz/challenge/66741fb72acedc8ee5834e97#hostitelsk%C3%A1-%C4%8D%C3%A1st" TargetMode="External"/><Relationship Id="rId4" Type="http://schemas.openxmlformats.org/officeDocument/2006/relationships/hyperlink" Target="https://platforma.haxagon.cz/challenge/66741fb72acedc8ee5834e97#s%C3%AD%C5%A5ov%C3%A1-%C4%8D%C3%A1st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platforma.haxagon.cz/challenge/66741fb72acedc8ee5834e97#jak-maska-funguje" TargetMode="External"/><Relationship Id="rId2" Type="http://schemas.openxmlformats.org/officeDocument/2006/relationships/hyperlink" Target="https://platforma.haxagon.cz/challenge/66741fb72acedc8ee5834e97#maska-pods%C3%ADt%C4%9B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platforma.haxagon.cz/challenge/66741fb72acedc8ee5834e97#p%C5%99%C3%ADklad-s-maskou-2552552550" TargetMode="External"/><Relationship Id="rId2" Type="http://schemas.openxmlformats.org/officeDocument/2006/relationships/hyperlink" Target="https://platforma.haxagon.cz/challenge/66741fb72acedc8ee5834e97#jak-maska-ovliv%C5%88uje-po%C4%8Det-za%C5%99%C3%ADzen%C3%AD-v-s%C3%ADti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s://platforma.haxagon.cz/challenge/66741fb72acedc8ee5834e97#p%C5%99%C3%ADklad-s-jinou-maskou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platforma.haxagon.cz/challenge/66741fb72acedc8ee5834e97#1921681024" TargetMode="External"/><Relationship Id="rId2" Type="http://schemas.openxmlformats.org/officeDocument/2006/relationships/hyperlink" Target="https://platforma.haxagon.cz/challenge/66741fb72acedc8ee5834e97#zkr%C3%A1cen%C3%BD-z%C3%A1pis-masky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platforma.haxagon.cz/challenge/66741fb72acedc8ee5834e97#1381000016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platforma.haxagon.cz/challenge/66741fb72acedc8ee5834e97#ping-1111" TargetMode="External"/><Relationship Id="rId2" Type="http://schemas.openxmlformats.org/officeDocument/2006/relationships/hyperlink" Target="https://platforma.haxagon.cz/challenge/66741fb72acedc8ee5834e97#ping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platforma.haxagon.cz/challenge/66741fb72acedc8ee5834e97#ping-spolu%C5%BE%C3%A1ka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platforma.haxagon.cz/challenge/66741fb72acedc8ee5834e97#z%C3%A1v%C4%9Br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E8B0732-850C-1CFB-97E3-C995BB85BC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854200"/>
            <a:ext cx="9144000" cy="1349447"/>
          </a:xfrm>
        </p:spPr>
        <p:txBody>
          <a:bodyPr>
            <a:normAutofit/>
          </a:bodyPr>
          <a:lstStyle/>
          <a:p>
            <a:r>
              <a:rPr lang="cs-CZ" sz="4000" dirty="0"/>
              <a:t>Síťové protokoly</a:t>
            </a:r>
            <a:br>
              <a:rPr lang="cs-CZ" sz="4000" dirty="0"/>
            </a:br>
            <a:r>
              <a:rPr lang="cs-CZ" sz="4000"/>
              <a:t>IKT 113</a:t>
            </a:r>
            <a:endParaRPr lang="cs-CZ" sz="40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317C684-EB0F-56DC-D69C-6132830FA34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Co je síťový protokol</a:t>
            </a:r>
          </a:p>
          <a:p>
            <a:r>
              <a:rPr lang="cs-CZ" dirty="0"/>
              <a:t>IP adresa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91426816-8E0D-B0D4-365D-82C535DCD6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250754"/>
            <a:ext cx="4078818" cy="134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476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EB5D95E-B105-E8C4-484E-0744425A8F09}"/>
              </a:ext>
            </a:extLst>
          </p:cNvPr>
          <p:cNvSpPr txBox="1"/>
          <p:nvPr/>
        </p:nvSpPr>
        <p:spPr>
          <a:xfrm>
            <a:off x="286247" y="173143"/>
            <a:ext cx="27352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je to „Síťový protokol“?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283D56F6-21D3-4276-B271-2BE0E3CB7A23}"/>
              </a:ext>
            </a:extLst>
          </p:cNvPr>
          <p:cNvSpPr txBox="1"/>
          <p:nvPr/>
        </p:nvSpPr>
        <p:spPr>
          <a:xfrm>
            <a:off x="286247" y="542475"/>
            <a:ext cx="85476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Síťový protokol je soubor pravidel, která umožňují zařízením v síti vzájemně komunikovat.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50485489-7B6A-2B50-3FD6-35F4926686E3}"/>
              </a:ext>
            </a:extLst>
          </p:cNvPr>
          <p:cNvSpPr txBox="1"/>
          <p:nvPr/>
        </p:nvSpPr>
        <p:spPr>
          <a:xfrm>
            <a:off x="286247" y="891566"/>
            <a:ext cx="4206240" cy="24776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Síťové protokoly určují:</a:t>
            </a:r>
          </a:p>
          <a:p>
            <a:pPr>
              <a:buNone/>
            </a:pPr>
            <a:endParaRPr lang="cs-CZ" sz="600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dirty="0"/>
              <a:t>jak se data rozdělí a připraví k přenosu,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dirty="0"/>
              <a:t>jak se označí odesílatel a příjemce,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dirty="0"/>
              <a:t>jakým způsobem se data přenesou,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dirty="0"/>
              <a:t>jak se ověří jejich správné doručení,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dirty="0"/>
              <a:t>jak příjemce přijatá data zpracuje. </a:t>
            </a:r>
            <a:endParaRPr lang="cs-CZ" b="1" dirty="0"/>
          </a:p>
          <a:p>
            <a:pPr>
              <a:buNone/>
            </a:pPr>
            <a:endParaRPr lang="cs-CZ" sz="600" b="1" dirty="0"/>
          </a:p>
          <a:p>
            <a:pPr>
              <a:buNone/>
            </a:pPr>
            <a:r>
              <a:rPr lang="cs-CZ" b="1" dirty="0"/>
              <a:t>Příklady protokolů:</a:t>
            </a:r>
            <a:r>
              <a:rPr lang="cs-CZ" dirty="0"/>
              <a:t> 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B83BA818-01B7-4661-1C85-EBE7CD6B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23" b="24405"/>
          <a:stretch>
            <a:fillRect/>
          </a:stretch>
        </p:blipFill>
        <p:spPr>
          <a:xfrm>
            <a:off x="5582920" y="1120200"/>
            <a:ext cx="5133304" cy="1680606"/>
          </a:xfrm>
          <a:prstGeom prst="rect">
            <a:avLst/>
          </a:prstGeom>
        </p:spPr>
      </p:pic>
      <p:sp>
        <p:nvSpPr>
          <p:cNvPr id="9" name="Rectangle 1">
            <a:extLst>
              <a:ext uri="{FF2B5EF4-FFF2-40B4-BE49-F238E27FC236}">
                <a16:creationId xmlns:a16="http://schemas.microsoft.com/office/drawing/2014/main" id="{BABCF122-762A-D7AC-41A9-048DC7E0E3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3925" y="3465750"/>
            <a:ext cx="7700592" cy="2693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– Internet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Protocol</a:t>
            </a:r>
            <a:b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Internetový protokol – zajišťuje adresování a směrování paketů mezi sítěmi.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TCP –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Transmission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Control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Protocol</a:t>
            </a:r>
            <a:b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Protokol řízení přenosu – zajišťuje spolehlivé a správně seřazené doručení dat.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UDP – User Datagram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Protocol</a:t>
            </a:r>
            <a:b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Protokol uživatelských datagramů – umožňuje rychlý přenos bez kontroly, zda byla všechna data doručena.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HTTP – Hypertext Transfer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Protocol</a:t>
            </a:r>
            <a:b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Protokol pro přenos hypertextu – používá se k přenosu webových stránek a dalšího webového obsahu.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HTTPS – Hypertext Transfer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Protocol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Secure</a:t>
            </a:r>
            <a:b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Zabezpečený protokol pro přenos hypertextu – šifrovaná a ověřená varianta komunikace HTTP.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DNS –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Domain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Name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System</a:t>
            </a:r>
            <a:b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Systém doménových jmen – převádí doménová jména, například 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www.seznam.cz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na IP adresy.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287838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574ECCC-3A5A-CA22-5D68-0F5506FBC9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564" y="187680"/>
            <a:ext cx="11753410" cy="280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Síťový protokol není uložen jako jeden samostatný soubor. Jeho pravidla jsou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naprogramována v síťovém softwaru zařízení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Najdeme je například: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operačním systému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protokoly IP, TCP a UDP,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aplikacích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například HTTP a HTTPS ve webovém prohlížeči,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síťových zařízeních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například IP v routeru,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 serverech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například DNS na DNS serveru.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Programy a zařízení tedy obsahují implementaci protokolu, podle níž vytvářejí, odesílají, přijímají a zpracovávají data.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Protokol je soubor pravidel; v zařízení je uložen programový kód, který tato pravidla uskutečňuje.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9A93876C-5F9B-96F7-BF1B-411A60ACA7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792" y="3271740"/>
            <a:ext cx="4282109" cy="2854739"/>
          </a:xfrm>
          <a:prstGeom prst="rect">
            <a:avLst/>
          </a:prstGeom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FAAF147C-89E7-CD8D-2D90-7ABE1D919A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81314" y="3921973"/>
            <a:ext cx="5794974" cy="1554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HTTP a HTTPS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používá webový prohlížeč,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DNS, TCP a IP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jejich obsluhu zpravidla zajišťuje operační systém,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síťovou kartu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fyzicky odesílá a přijímá data,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webový server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cílové zařízení komunikace. </a:t>
            </a:r>
          </a:p>
        </p:txBody>
      </p:sp>
    </p:spTree>
    <p:extLst>
      <p:ext uri="{BB962C8B-B14F-4D97-AF65-F5344CB8AC3E}">
        <p14:creationId xmlns:p14="http://schemas.microsoft.com/office/powerpoint/2010/main" val="7176584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C608B548-5C6C-A506-E4D5-F55347624652}"/>
              </a:ext>
            </a:extLst>
          </p:cNvPr>
          <p:cNvSpPr txBox="1"/>
          <p:nvPr/>
        </p:nvSpPr>
        <p:spPr>
          <a:xfrm>
            <a:off x="254442" y="231958"/>
            <a:ext cx="1133856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Odesílaná zpráva, například obrázek, je rozdělen na menší části. </a:t>
            </a:r>
          </a:p>
          <a:p>
            <a:r>
              <a:rPr lang="cs-CZ" dirty="0"/>
              <a:t>Rozdělení zprávy na menší části řídí především </a:t>
            </a:r>
            <a:r>
              <a:rPr lang="cs-CZ" b="1" dirty="0"/>
              <a:t>protokol TCP (</a:t>
            </a:r>
            <a:r>
              <a:rPr lang="cs-CZ" b="1" dirty="0" err="1"/>
              <a:t>Transmission</a:t>
            </a:r>
            <a:r>
              <a:rPr lang="cs-CZ" b="1" dirty="0"/>
              <a:t> </a:t>
            </a:r>
            <a:r>
              <a:rPr lang="cs-CZ" b="1" dirty="0" err="1"/>
              <a:t>Control</a:t>
            </a:r>
            <a:r>
              <a:rPr lang="cs-CZ" b="1" dirty="0"/>
              <a:t> </a:t>
            </a:r>
            <a:r>
              <a:rPr lang="cs-CZ" b="1" dirty="0" err="1"/>
              <a:t>Protocol</a:t>
            </a:r>
            <a:r>
              <a:rPr lang="cs-CZ" b="1" dirty="0"/>
              <a:t>)</a:t>
            </a:r>
            <a:r>
              <a:rPr lang="cs-CZ" dirty="0"/>
              <a:t>.</a:t>
            </a:r>
          </a:p>
          <a:p>
            <a:r>
              <a:rPr lang="cs-CZ" dirty="0"/>
              <a:t>TCP rozdělí data aplikace na menší části označované přesněji jako </a:t>
            </a:r>
            <a:r>
              <a:rPr lang="cs-CZ" b="1" dirty="0"/>
              <a:t>segmenty:</a:t>
            </a:r>
            <a:r>
              <a:rPr lang="cs-CZ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očísluje je,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kontroluje jejich doručení,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u příjemce zajistí jejich správné seřazení.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/>
              <a:t>IP</a:t>
            </a:r>
            <a:r>
              <a:rPr lang="cs-CZ" dirty="0"/>
              <a:t> následně vloží segmenty do </a:t>
            </a:r>
            <a:r>
              <a:rPr lang="cs-CZ" b="1" dirty="0"/>
              <a:t>IP paketů</a:t>
            </a:r>
            <a:r>
              <a:rPr lang="cs-CZ" dirty="0"/>
              <a:t> a zajišťuje jejich adresování a směrování sítí.</a:t>
            </a:r>
          </a:p>
          <a:p>
            <a:pPr>
              <a:buNone/>
            </a:pPr>
            <a:r>
              <a:rPr lang="cs-CZ" dirty="0"/>
              <a:t>Pakety mohou sítí putovat různými cestami. V cílovém zařízení se znovu správně seřadí a složí do původního souboru nebo zprávy.</a:t>
            </a:r>
          </a:p>
          <a:p>
            <a:pPr>
              <a:buNone/>
            </a:pPr>
            <a:endParaRPr lang="cs-CZ" b="1" dirty="0"/>
          </a:p>
          <a:p>
            <a:pPr>
              <a:buNone/>
            </a:pPr>
            <a:r>
              <a:rPr lang="cs-CZ" b="1" dirty="0"/>
              <a:t>Přirovnání:</a:t>
            </a:r>
            <a:r>
              <a:rPr lang="cs-CZ" dirty="0"/>
              <a:t> Paket se podobá očíslované obálce, která obsahuje část delšího dopisu a adresu příjemce.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77017615-D42A-23F9-6BDB-226E58E090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18" b="9101"/>
          <a:stretch>
            <a:fillRect/>
          </a:stretch>
        </p:blipFill>
        <p:spPr>
          <a:xfrm>
            <a:off x="3296626" y="3987258"/>
            <a:ext cx="5598749" cy="2699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363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20034B-C442-6EC7-FAB5-C0322C1123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944CEB6A-32A8-2544-C9CD-E6E9346275B7}"/>
              </a:ext>
            </a:extLst>
          </p:cNvPr>
          <p:cNvSpPr txBox="1"/>
          <p:nvPr/>
        </p:nvSpPr>
        <p:spPr>
          <a:xfrm>
            <a:off x="254442" y="231958"/>
            <a:ext cx="11338560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Odesílaná zpráva, například obrázek, je rozdělen na menší části – pakety. Každý paket obvykle obsahuje:</a:t>
            </a:r>
          </a:p>
          <a:p>
            <a:pPr>
              <a:buNone/>
            </a:pPr>
            <a:endParaRPr lang="cs-CZ" sz="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řídicí údaje</a:t>
            </a:r>
            <a:r>
              <a:rPr lang="cs-CZ" dirty="0"/>
              <a:t>, které umožňují správné doručení a kontrolu.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adresu odesílatele – zdrojová IP adresa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adresu příjemce – cílová IP adresa</a:t>
            </a:r>
            <a:r>
              <a:rPr lang="cs-CZ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část přenášených dat – obsah (data)</a:t>
            </a:r>
            <a:r>
              <a:rPr lang="cs-CZ" dirty="0"/>
              <a:t> </a:t>
            </a:r>
          </a:p>
          <a:p>
            <a:endParaRPr lang="cs-CZ" sz="600" dirty="0"/>
          </a:p>
          <a:p>
            <a:pPr>
              <a:buNone/>
            </a:pPr>
            <a:r>
              <a:rPr lang="cs-CZ" dirty="0"/>
              <a:t>Pakety mohou sítí putovat různými cestami. V cílovém zařízení se znovu správně seřadí a složí do původního souboru nebo zprávy.</a:t>
            </a:r>
          </a:p>
          <a:p>
            <a:pPr>
              <a:buNone/>
            </a:pPr>
            <a:r>
              <a:rPr lang="cs-CZ" b="1" dirty="0"/>
              <a:t>Přirovnání:</a:t>
            </a:r>
            <a:r>
              <a:rPr lang="cs-CZ" dirty="0"/>
              <a:t> Paket se podobá očíslované obálce, která obsahuje část delšího dopisu a adresu příjemce.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5CBA0E65-A941-2B17-9A72-930BD77F04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18" b="9101"/>
          <a:stretch>
            <a:fillRect/>
          </a:stretch>
        </p:blipFill>
        <p:spPr>
          <a:xfrm>
            <a:off x="2164375" y="2895286"/>
            <a:ext cx="7863251" cy="379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2668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9A0A4A7C-E265-1009-49AF-DE198B313805}"/>
              </a:ext>
            </a:extLst>
          </p:cNvPr>
          <p:cNvSpPr txBox="1"/>
          <p:nvPr/>
        </p:nvSpPr>
        <p:spPr>
          <a:xfrm>
            <a:off x="214685" y="333858"/>
            <a:ext cx="4611757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dirty="0"/>
              <a:t>Paket může při cestě od odesílatele k příjemci procházet několika síťovými zařízeními: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Síťová karta odesílatele</a:t>
            </a:r>
            <a:r>
              <a:rPr lang="cs-CZ" sz="1400" dirty="0"/>
              <a:t> – vytvoří a odešle data do sítě. 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Switch (přepínač)</a:t>
            </a:r>
            <a:r>
              <a:rPr lang="cs-CZ" sz="1400" dirty="0"/>
              <a:t> – předá data správným směrem v místní síti. 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Router (směrovač)</a:t>
            </a:r>
            <a:r>
              <a:rPr lang="cs-CZ" sz="1400" dirty="0"/>
              <a:t> – propojuje různé sítě a podle cílové IP adresy rozhoduje, kudy paket pokračuje. 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Modem nebo zařízení poskytovatele internetu</a:t>
            </a:r>
            <a:r>
              <a:rPr lang="cs-CZ" sz="1400" dirty="0"/>
              <a:t> – zajišťuje připojení domácí či školní sítě k internetu. 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Směrovače poskytovatelů internetu</a:t>
            </a:r>
            <a:r>
              <a:rPr lang="cs-CZ" sz="1400" dirty="0"/>
              <a:t> – paket může projít několika routery. Každý z nich vybere další část cesty. 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Router cílové sítě</a:t>
            </a:r>
            <a:r>
              <a:rPr lang="cs-CZ" sz="1400" dirty="0"/>
              <a:t> – předá paket do místní sítě příjemce. 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Switch cílové sítě</a:t>
            </a:r>
            <a:r>
              <a:rPr lang="cs-CZ" sz="1400" dirty="0"/>
              <a:t> – doručí data ke správnému zařízení. 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Síťová karta příjemce</a:t>
            </a:r>
            <a:r>
              <a:rPr lang="cs-CZ" sz="1400" dirty="0"/>
              <a:t> – přijme data a předá je operačnímu systému. </a:t>
            </a:r>
          </a:p>
          <a:p>
            <a:pPr>
              <a:buNone/>
            </a:pPr>
            <a:endParaRPr lang="cs-CZ" sz="1400" dirty="0"/>
          </a:p>
          <a:p>
            <a:pPr>
              <a:buNone/>
            </a:pPr>
            <a:r>
              <a:rPr lang="cs-CZ" sz="1400" dirty="0"/>
              <a:t>Paket nemusí vždy projít všemi uvedenými zařízeními. Pokud jsou odesílatel a příjemce ve stejné místní síti, komunikace může proběhnout pouze přes </a:t>
            </a:r>
            <a:r>
              <a:rPr lang="cs-CZ" sz="1400" b="1" dirty="0"/>
              <a:t>switch nebo Wi-Fi přístupový bod</a:t>
            </a:r>
            <a:r>
              <a:rPr lang="cs-CZ" sz="1400" dirty="0"/>
              <a:t>, bez routeru.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1F6837C3-3796-CD05-15F0-6BC2B0013B5B}"/>
              </a:ext>
            </a:extLst>
          </p:cNvPr>
          <p:cNvSpPr txBox="1"/>
          <p:nvPr/>
        </p:nvSpPr>
        <p:spPr>
          <a:xfrm>
            <a:off x="1767178" y="5748304"/>
            <a:ext cx="92294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800" dirty="0"/>
              <a:t>Zjednodušeně:</a:t>
            </a:r>
          </a:p>
          <a:p>
            <a:pPr>
              <a:buNone/>
            </a:pPr>
            <a:r>
              <a:rPr lang="cs-CZ" sz="1800" b="1" dirty="0"/>
              <a:t>Odesílatel → switch → router → internetové routery → router cílové sítě → switch → příjemce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01C8A114-2063-C9EE-DEB0-05F94BC5AC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26" b="13043"/>
          <a:stretch>
            <a:fillRect/>
          </a:stretch>
        </p:blipFill>
        <p:spPr>
          <a:xfrm>
            <a:off x="5368909" y="1256306"/>
            <a:ext cx="6271212" cy="2934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7698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19B5674-E09A-2468-2885-BD5263CAC415}"/>
              </a:ext>
            </a:extLst>
          </p:cNvPr>
          <p:cNvSpPr txBox="1"/>
          <p:nvPr/>
        </p:nvSpPr>
        <p:spPr>
          <a:xfrm>
            <a:off x="182880" y="198783"/>
            <a:ext cx="3156668" cy="373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Soukromá a veřejná IP adresa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20C2E8CF-5799-4CFF-5D34-E247DC7603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" y="683736"/>
            <a:ext cx="5685183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Soukromá IP adresa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Soukromá IP adresa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označuje zařízení pouze uvnitř místní sítě, například doma, ve škole nebo ve firmě.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Příklady: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192.168.1.15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10.0.0.8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172.16.5.20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Soukromé IPv4 adresy patří do těchto rozsahů: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10.0.0.0  – 10.255.255.255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172.16.0.0  – 172.31.255.255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192.168.0.0  – 192.168.255.255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Tyto adresy: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zpravidla přiděluje domácí router pomocí DHCP,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nejsou přímo směrovány přes internet,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mohou se opakovat v různých domácnostech a organizacích.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D827B31F-11BC-736C-085B-E5A45359663A}"/>
              </a:ext>
            </a:extLst>
          </p:cNvPr>
          <p:cNvSpPr txBox="1"/>
          <p:nvPr/>
        </p:nvSpPr>
        <p:spPr>
          <a:xfrm>
            <a:off x="6021126" y="683736"/>
            <a:ext cx="6094674" cy="2954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Veřejná IP adresa</a:t>
            </a:r>
          </a:p>
          <a:p>
            <a:pPr>
              <a:buNone/>
            </a:pPr>
            <a:endParaRPr lang="cs-CZ" sz="600" b="1" dirty="0"/>
          </a:p>
          <a:p>
            <a:pPr>
              <a:buNone/>
            </a:pPr>
            <a:r>
              <a:rPr lang="cs-CZ" b="1" dirty="0"/>
              <a:t>Veřejná IP adresa</a:t>
            </a:r>
            <a:r>
              <a:rPr lang="cs-CZ" dirty="0"/>
              <a:t> identifikuje připojení nebo zařízení na internetu. Musí být v daném okamžiku celosvětově jednoznačná.</a:t>
            </a:r>
          </a:p>
          <a:p>
            <a:pPr>
              <a:buNone/>
            </a:pPr>
            <a:r>
              <a:rPr lang="cs-CZ" dirty="0"/>
              <a:t>Domácímu routeru ji obvykle přiděluje </a:t>
            </a:r>
            <a:r>
              <a:rPr lang="cs-CZ" b="1" dirty="0"/>
              <a:t>poskytovatel internetu</a:t>
            </a:r>
            <a:r>
              <a:rPr lang="cs-CZ" dirty="0"/>
              <a:t>.</a:t>
            </a:r>
          </a:p>
          <a:p>
            <a:pPr>
              <a:buNone/>
            </a:pPr>
            <a:endParaRPr lang="cs-CZ" b="1" dirty="0"/>
          </a:p>
          <a:p>
            <a:pPr>
              <a:buNone/>
            </a:pPr>
            <a:r>
              <a:rPr lang="cs-CZ" b="1" dirty="0"/>
              <a:t>Jak spolu  soukromá a veřejná adresa souvisejí</a:t>
            </a:r>
          </a:p>
          <a:p>
            <a:pPr>
              <a:buNone/>
            </a:pPr>
            <a:r>
              <a:rPr lang="cs-CZ" dirty="0"/>
              <a:t>Domácí zařízení mají soukromé adresy, ale při komunikaci s internetem vystupují zpravidla pod veřejnou IP adresou routeru. Překlad adres zajišťuje </a:t>
            </a:r>
            <a:r>
              <a:rPr lang="cs-CZ" b="1" dirty="0"/>
              <a:t>NAT</a:t>
            </a:r>
            <a:r>
              <a:rPr lang="cs-CZ" dirty="0"/>
              <a:t>: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BDD85820-32DC-ED2B-25C1-5152163DD07E}"/>
              </a:ext>
            </a:extLst>
          </p:cNvPr>
          <p:cNvSpPr txBox="1"/>
          <p:nvPr/>
        </p:nvSpPr>
        <p:spPr>
          <a:xfrm>
            <a:off x="6096000" y="3804705"/>
            <a:ext cx="5306834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dirty="0"/>
              <a:t>Počítač                                        Domácí router                  Internet </a:t>
            </a:r>
          </a:p>
          <a:p>
            <a:r>
              <a:rPr lang="cs-CZ" sz="1400" dirty="0"/>
              <a:t>192.168.1.15    →    NAT    →    veřejná IP adresa    →    webový server </a:t>
            </a:r>
          </a:p>
          <a:p>
            <a:r>
              <a:rPr lang="cs-CZ" sz="1400" dirty="0"/>
              <a:t>soukromá IP                                např. 203.0.113.25</a:t>
            </a:r>
          </a:p>
        </p:txBody>
      </p:sp>
    </p:spTree>
    <p:extLst>
      <p:ext uri="{BB962C8B-B14F-4D97-AF65-F5344CB8AC3E}">
        <p14:creationId xmlns:p14="http://schemas.microsoft.com/office/powerpoint/2010/main" val="12880811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D3EBC76-69BF-23C3-0C02-9BA9A25A63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988" y="494369"/>
            <a:ext cx="5648734" cy="5755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Domácí neboli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soukromou IP adresu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přiděluje počítači obvykle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domácí router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pomocí služby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DHCP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 připojení počítače kabelem nebo přes Wi-Fi proběhne zjednodušeně toto: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Počítač požádá o IP adresu.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DHCP server v routeru vybere volnou adresu.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Router ji počítači dočasně přidělí, například 192.168.1.15.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Současně mu sdělí masku sítě, výchozí bránu a adresu DNS serveru.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Internet → domácí router → počítač DHCP → 192.168.1.15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Tato adresa platí pouze uvnitř domácí sítě a může se po odpojení nebo restartování zařízení změnit.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Uživatel může počítači nastavit také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statickou IP adresu ručně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Musí však zvolit adresu, která patří do domácí sítě a není již používána jiným zařízením.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Veřejnou IP adresu domácímu routeru zpravidla přiděluje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poskytovatel internetového připojení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5ECEC35-0AB5-2007-079E-D9927EA1CB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9174" y="494369"/>
            <a:ext cx="5507838" cy="4062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DHCP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</a:t>
            </a:r>
            <a:r>
              <a:rPr kumimoji="0" lang="cs-CZ" altLang="cs-CZ" sz="16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Dynamic</a:t>
            </a:r>
            <a:r>
              <a:rPr kumimoji="0" lang="cs-CZ" altLang="cs-CZ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Host </a:t>
            </a:r>
            <a:r>
              <a:rPr kumimoji="0" lang="cs-CZ" altLang="cs-CZ" sz="16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Configuration</a:t>
            </a:r>
            <a:r>
              <a:rPr kumimoji="0" lang="cs-CZ" altLang="cs-CZ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cs-CZ" altLang="cs-CZ" sz="16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Protocol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) je síťová služba, která zařízením automaticky přiděluje údaje potřebné pro komunikaci v síti.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domácí síti službu DHCP zpravidla poskytuje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router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 připojení počítače nebo telefonu k síti DHCP přidělí například: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například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192.168.1.15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masku sítě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například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255.255.255.0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neboli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/24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výchozí bránu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adresu routeru, například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192.168.1.1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adresu DNS serveru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pro převod názvů webů na IP adresy,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dobu zapůjčení adresy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E8032FE7-4FEA-FFEE-BE46-F33B3F095496}"/>
              </a:ext>
            </a:extLst>
          </p:cNvPr>
          <p:cNvSpPr txBox="1"/>
          <p:nvPr/>
        </p:nvSpPr>
        <p:spPr>
          <a:xfrm>
            <a:off x="6409174" y="4421732"/>
            <a:ext cx="550783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Zjednodušený postup</a:t>
            </a:r>
          </a:p>
          <a:p>
            <a:pPr>
              <a:buNone/>
            </a:pPr>
            <a:endParaRPr lang="cs-CZ" b="1" dirty="0"/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Zařízení se připojí k síti a hledá DHCP server. 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DHCP server nabídne volnou IP adresu. 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Zařízení o nabízenou adresu požádá. 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Server přidělení potvrdí.</a:t>
            </a:r>
          </a:p>
        </p:txBody>
      </p:sp>
    </p:spTree>
    <p:extLst>
      <p:ext uri="{BB962C8B-B14F-4D97-AF65-F5344CB8AC3E}">
        <p14:creationId xmlns:p14="http://schemas.microsoft.com/office/powerpoint/2010/main" val="23852985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3C221C-A3E1-A60E-78B3-D4FFB6BBD4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1005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BC968648-AD70-C5C2-1D70-C2F5553B4C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217" y="138499"/>
            <a:ext cx="11567566" cy="6555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MAC adresa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</a:t>
            </a:r>
            <a:r>
              <a:rPr kumimoji="0" lang="cs-CZ" altLang="cs-CZ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Media Access </a:t>
            </a:r>
            <a:r>
              <a:rPr kumimoji="0" lang="cs-CZ" altLang="cs-CZ" sz="14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Control</a:t>
            </a:r>
            <a:r>
              <a:rPr kumimoji="0" lang="cs-CZ" altLang="cs-CZ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cs-CZ" altLang="cs-CZ" sz="14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Address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) je hardwarový identifikátor síťového rozhraní zařízení. Používá se hlavně pro doručování dat 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uvnitř místní sítě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MAC adresu má například: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síťová karta počítače,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Wi-Fi adaptér telefonu,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síťová tiskárna,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router nebo switch.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Jak MAC adresa vypadá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Běžná MAC adresa má 48 bitů a zapisuje se jako šest dvojic hexadecimálních znaků:        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3C:52:82:A4:17:9B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Každá dvojice představuje jeden bajt.</a:t>
            </a:r>
            <a:endParaRPr kumimoji="0" lang="cs-CZ" altLang="cs-CZ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MAC adresa a IP adresa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4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4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4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4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4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Při přenosu přes router se MAC adresy mění. Router přijme rámec, odstraní jeho původní linkové údaje a pro další úsek vytvoří nový rámec s novou zdrojovou a cílovou MAC adresou.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Zjednodušeně: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adresa určuje, 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kam má paket celkově dorazit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MAC adresa určuje, 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kterému zařízení má být paket předán v právě používaném úseku místní sítě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72C66925-823F-944F-B68D-FA323A2659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2275221"/>
              </p:ext>
            </p:extLst>
          </p:nvPr>
        </p:nvGraphicFramePr>
        <p:xfrm>
          <a:off x="312217" y="3254072"/>
          <a:ext cx="6380327" cy="1828800"/>
        </p:xfrm>
        <a:graphic>
          <a:graphicData uri="http://schemas.openxmlformats.org/drawingml/2006/table">
            <a:tbl>
              <a:tblPr/>
              <a:tblGrid>
                <a:gridCol w="3212327">
                  <a:extLst>
                    <a:ext uri="{9D8B030D-6E8A-4147-A177-3AD203B41FA5}">
                      <a16:colId xmlns:a16="http://schemas.microsoft.com/office/drawing/2014/main" val="3342755307"/>
                    </a:ext>
                  </a:extLst>
                </a:gridCol>
                <a:gridCol w="3168000">
                  <a:extLst>
                    <a:ext uri="{9D8B030D-6E8A-4147-A177-3AD203B41FA5}">
                      <a16:colId xmlns:a16="http://schemas.microsoft.com/office/drawing/2014/main" val="38259173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b="1" dirty="0"/>
                        <a:t>MAC adresa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b="1" dirty="0"/>
                        <a:t>IP adresa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9127527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Identifikuje síťové rozhraní v místní síti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Identifikuje zařízení a jeho umístění v síti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719432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Používá ji hlavně switch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Používá ji hlavně router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916287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Pracuje na linkové vrstvě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Pracuje na síťové vrstvě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2540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Platí při přenosu v jednom úseku sítě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Doprovází paket mezi různými sítěmi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33474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Například 3C:52:82:A4:17:9B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Například 192.168.1.15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179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21626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A522C96-DAEF-D392-3356-0BE419C988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596" y="834104"/>
            <a:ext cx="11534808" cy="449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NAT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kumimoji="0" lang="cs-CZ" altLang="cs-CZ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Network </a:t>
            </a:r>
            <a:r>
              <a:rPr kumimoji="0" lang="cs-CZ" altLang="cs-CZ" sz="14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r>
              <a:rPr kumimoji="0" lang="cs-CZ" altLang="cs-CZ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cs-CZ" altLang="cs-CZ" sz="14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Translation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česky 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překlad síťových adres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je funkce routeru, která při komunikaci mezi domácí sítí a internetem mění IP adresy v paketech.</a:t>
            </a:r>
            <a:endParaRPr kumimoji="0" lang="cs-CZ" altLang="cs-CZ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Jak NAT pracuje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Počítač v domácí síti má například soukromou adresu: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192.168.1.15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Domácí router má veřejnou adresu: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203.0.113.25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Při odesílání paketu do internetu router: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nahradí soukromou zdrojovou IP adresu veřejnou IP adresou,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zapamatuje si, ze kterého zařízení komunikace přišla,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odešle paket do internetu.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Počítač Router s NAT Internet 192.168.1.15 → 203.0.113.25 → webový server soukromá IP veřejná IP.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Když přijde odpověď, router podle svého záznamu pozná, kterému zařízení ji má předat, a veřejnou cílovou adresu přeloží zpět na soukromou adresu 192.168.1.15.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 praxi router často rozlišuje jednotlivá spojení také pomocí 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čísel portů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Přesněji se proto tato běžná varianta označuje jako 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PAT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Díky NAT může více zařízení v domácnosti sdílet jednu veřejnou IPv4 adresu. 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6048D9A4-3EB2-F293-8C55-6051BDE35778}"/>
              </a:ext>
            </a:extLst>
          </p:cNvPr>
          <p:cNvSpPr txBox="1"/>
          <p:nvPr/>
        </p:nvSpPr>
        <p:spPr>
          <a:xfrm>
            <a:off x="328596" y="387888"/>
            <a:ext cx="7130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NAT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0515A682-D5D8-0603-FDCD-622A3B09DDBF}"/>
              </a:ext>
            </a:extLst>
          </p:cNvPr>
          <p:cNvSpPr txBox="1"/>
          <p:nvPr/>
        </p:nvSpPr>
        <p:spPr>
          <a:xfrm>
            <a:off x="3492942" y="5517631"/>
            <a:ext cx="520611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Počítač                     Router s NAT           Internet</a:t>
            </a:r>
          </a:p>
          <a:p>
            <a:r>
              <a:rPr lang="cs-CZ" dirty="0"/>
              <a:t>192.168.1.15   →    203.0.113.25   →   webový server</a:t>
            </a:r>
          </a:p>
          <a:p>
            <a:r>
              <a:rPr lang="cs-CZ" dirty="0"/>
              <a:t>soukromá IP             veřejná IP</a:t>
            </a:r>
          </a:p>
        </p:txBody>
      </p:sp>
    </p:spTree>
    <p:extLst>
      <p:ext uri="{BB962C8B-B14F-4D97-AF65-F5344CB8AC3E}">
        <p14:creationId xmlns:p14="http://schemas.microsoft.com/office/powerpoint/2010/main" val="5241519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1E278600-E290-9735-025E-C6A81752EAF6}"/>
              </a:ext>
            </a:extLst>
          </p:cNvPr>
          <p:cNvSpPr txBox="1"/>
          <p:nvPr/>
        </p:nvSpPr>
        <p:spPr>
          <a:xfrm>
            <a:off x="278296" y="406640"/>
            <a:ext cx="11521440" cy="50142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 adresy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Ponořte se hlouběji do světa síťování. Zjistíte, co jsou IP adresy, proč jsou tak důležité, jak funguje maska podsítě a jak ovlivňuje počet zařízení, které mohou být do sítě připojeny. Na závěr si vyzkoušíte příkaz ping a pokusíte se "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pingnout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 vašeho spolužáka.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 předchozí hodiny už víte, jak internet vznikl, co všechno díky němu funguje a nakolik ovlivnil náš svět a společnost. Nyní se podíváme na základy fungování internetu, zejména na to, jak data putují z jednoho místa na druhé.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Když posíláte zprávu, fotku nebo video, jejich data jsou rozdělena na malé části nazývané pakety. Každý paket obsahuje kousek vašich dat a také informace o tom, odkud a kam směřuje. Pro určení zdrojové a cílové destinace se používají IP adresy, o kterých jste už možná slyšeli, ale teď si podrobně vysvětlíme, jak to s nimi vlastně je.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b="1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Internet </a:t>
            </a:r>
            <a:r>
              <a:rPr lang="cs-CZ" sz="1600" b="1" u="sng" kern="100" dirty="0" err="1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Protocol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 termínem IP adresa jste se mohli setkat například při připojování na různé herní servery, při nastavování sítě ve vaší domácnosti nebo při řešení problémů s internetovým připojením. Co ale ta zkratka IP v IP adrese znamená?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Jak už jste si mohli všimnout v nadpisu, jedná se o tzv. </a:t>
            </a:r>
            <a:r>
              <a:rPr lang="cs-CZ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nternet </a:t>
            </a:r>
            <a:r>
              <a:rPr lang="cs-CZ" sz="16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rotocol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Je to komunikační protokol, díky kterému mohou pakety cestovat napříč sítěmi, klidně celým internetem, aniž by byla potřeba na začátku komunikace pro data „připravit cestu“.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Internet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Protocol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není jen ledajaký protokol –</a:t>
            </a:r>
            <a:r>
              <a:rPr lang="cs-CZ" sz="1600" kern="100" dirty="0">
                <a:effectLst/>
                <a:latin typeface="Segoe UI Symbol" panose="020B0502040204020203" pitchFamily="34" charset="0"/>
                <a:ea typeface="Calibri" panose="020F0502020204030204" pitchFamily="34" charset="0"/>
                <a:cs typeface="Segoe UI Symbol" panose="020B0502040204020203" pitchFamily="34" charset="0"/>
              </a:rPr>
              <a:t>⁠⁠⁠⁠⁠⁠⁠⁠⁠⁠⁠⁠⁠⁠⁠⁠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je to z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á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kladn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stavebn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á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 cel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é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 internetu. IP spolu s p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á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 dal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ší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 protokoly za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ř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izuj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to, 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ž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cel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ý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internet funguje a data doraz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tam, kam maj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O tom, jak p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ř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esn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ě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Internet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Protocol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funguje, si 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ř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ekneme a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ž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říš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ě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ale te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ď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se pod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á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 na slibovan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é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IP adresy.</a:t>
            </a:r>
          </a:p>
        </p:txBody>
      </p:sp>
    </p:spTree>
    <p:extLst>
      <p:ext uri="{BB962C8B-B14F-4D97-AF65-F5344CB8AC3E}">
        <p14:creationId xmlns:p14="http://schemas.microsoft.com/office/powerpoint/2010/main" val="1846828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2E675CC7-2442-8339-C78D-09CE878675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0410626"/>
              </p:ext>
            </p:extLst>
          </p:nvPr>
        </p:nvGraphicFramePr>
        <p:xfrm>
          <a:off x="3302772" y="1657978"/>
          <a:ext cx="5586456" cy="5067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96614">
                  <a:extLst>
                    <a:ext uri="{9D8B030D-6E8A-4147-A177-3AD203B41FA5}">
                      <a16:colId xmlns:a16="http://schemas.microsoft.com/office/drawing/2014/main" val="2307474209"/>
                    </a:ext>
                  </a:extLst>
                </a:gridCol>
                <a:gridCol w="1396614">
                  <a:extLst>
                    <a:ext uri="{9D8B030D-6E8A-4147-A177-3AD203B41FA5}">
                      <a16:colId xmlns:a16="http://schemas.microsoft.com/office/drawing/2014/main" val="2561158184"/>
                    </a:ext>
                  </a:extLst>
                </a:gridCol>
                <a:gridCol w="1396614">
                  <a:extLst>
                    <a:ext uri="{9D8B030D-6E8A-4147-A177-3AD203B41FA5}">
                      <a16:colId xmlns:a16="http://schemas.microsoft.com/office/drawing/2014/main" val="2105590913"/>
                    </a:ext>
                  </a:extLst>
                </a:gridCol>
                <a:gridCol w="1396614">
                  <a:extLst>
                    <a:ext uri="{9D8B030D-6E8A-4147-A177-3AD203B41FA5}">
                      <a16:colId xmlns:a16="http://schemas.microsoft.com/office/drawing/2014/main" val="2285909490"/>
                    </a:ext>
                  </a:extLst>
                </a:gridCol>
              </a:tblGrid>
              <a:tr h="25338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192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168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100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948989158"/>
                  </a:ext>
                </a:extLst>
              </a:tr>
              <a:tr h="25338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 dirty="0">
                          <a:effectLst/>
                        </a:rPr>
                        <a:t>11000000</a:t>
                      </a:r>
                      <a:endParaRPr lang="cs-CZ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10101000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00000001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 dirty="0">
                          <a:effectLst/>
                        </a:rPr>
                        <a:t>01100100</a:t>
                      </a:r>
                      <a:endParaRPr lang="cs-CZ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467051876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B88A6545-C74C-B101-0AF4-BF77D924FB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8830" y="429068"/>
            <a:ext cx="10676766" cy="332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IP adresa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Stejně jako má každá budova svou poštovní adresu, každý počítač, notebook, chytrý telefon nebo třeba tiskárna má svou IP adresu.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Jedná se o 32bitové číslo. My jsme ale lidé, nikoliv počítače, takže je pro nás mnohem přehlednější zápis v desítkové soustavě. 32bitové číslo se tudíž rozdělí na čtyři desítková čísla oddělená tečkou.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Například IP adresa 192.168.1.100 značí 11000000 10101000 00000001 01100100: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Struktura IP adresy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Každá IP adresa patří do nějaké sítě a do jaké sítě patří, se dá vyčíst z jejího zápisu. Ten se totiž skládá ze síťové části a hostitelské části.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Síťová část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Síťová část IP adresy určuje, do jaké sítě zařízení patří. Představte si ji jako název ulice, kde se nachází váš dům. Všechna zařízení v jedné síti mají stejnou síťovou část IP adresy stejně jako všechny domy v jedné ulici sdílejí její název v poštovní adrese.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Hostitelská část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6F3F9BD5-5450-6DF8-F468-D0DBC78FEB91}"/>
              </a:ext>
            </a:extLst>
          </p:cNvPr>
          <p:cNvSpPr txBox="1"/>
          <p:nvPr/>
        </p:nvSpPr>
        <p:spPr>
          <a:xfrm>
            <a:off x="408830" y="3753055"/>
            <a:ext cx="11231880" cy="5431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Hostitelská část IP adresy identifikuje konkrétní zařízení v této síti. Tato část se dá přirovnat k číslu domu. Každé zařízení v síti má unikátní hostitelskou část, která ho odlišuje od ostatních zařízení ve stejné síti.</a:t>
            </a:r>
          </a:p>
        </p:txBody>
      </p:sp>
    </p:spTree>
    <p:extLst>
      <p:ext uri="{BB962C8B-B14F-4D97-AF65-F5344CB8AC3E}">
        <p14:creationId xmlns:p14="http://schemas.microsoft.com/office/powerpoint/2010/main" val="10230011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6424DDD4-025C-B684-5914-7E3B412E4545}"/>
              </a:ext>
            </a:extLst>
          </p:cNvPr>
          <p:cNvSpPr txBox="1"/>
          <p:nvPr/>
        </p:nvSpPr>
        <p:spPr>
          <a:xfrm>
            <a:off x="270345" y="293765"/>
            <a:ext cx="11386268" cy="23352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b="1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Maska podsítě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Abychom však mohli přesně určit, která část IP adresy je síťová a která je hostitelská, je potřeba si nejprve vysvětlit, co je to maska podsítě.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Maska podsítě, anglicky </a:t>
            </a:r>
            <a:r>
              <a:rPr lang="cs-CZ" sz="1600" i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subnet</a:t>
            </a:r>
            <a:r>
              <a:rPr lang="cs-CZ" sz="16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i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mask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je číslo, které pomáhá rozdělit IP adresu na její síťovou a hostitelskou část.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Stejně jako IP adresa se maska také skládá ze 32 bitů, a dokonce se i stejně zapisuje. To znamená, že místo binárních čísel se rozdělí na čtyři bajty a ty se v desítkové soustavě oddělí tečkou.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Například nejpoužívanější maska 255.255.255.0 značí 11111111 11111111 11111111 00000000:</a:t>
            </a:r>
          </a:p>
        </p:txBody>
      </p:sp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34CD4BAE-B8E5-7026-2375-8293795E08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2477846"/>
              </p:ext>
            </p:extLst>
          </p:nvPr>
        </p:nvGraphicFramePr>
        <p:xfrm>
          <a:off x="3358432" y="2737368"/>
          <a:ext cx="5475136" cy="4181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68784">
                  <a:extLst>
                    <a:ext uri="{9D8B030D-6E8A-4147-A177-3AD203B41FA5}">
                      <a16:colId xmlns:a16="http://schemas.microsoft.com/office/drawing/2014/main" val="2445030711"/>
                    </a:ext>
                  </a:extLst>
                </a:gridCol>
                <a:gridCol w="1368784">
                  <a:extLst>
                    <a:ext uri="{9D8B030D-6E8A-4147-A177-3AD203B41FA5}">
                      <a16:colId xmlns:a16="http://schemas.microsoft.com/office/drawing/2014/main" val="1524060914"/>
                    </a:ext>
                  </a:extLst>
                </a:gridCol>
                <a:gridCol w="1368784">
                  <a:extLst>
                    <a:ext uri="{9D8B030D-6E8A-4147-A177-3AD203B41FA5}">
                      <a16:colId xmlns:a16="http://schemas.microsoft.com/office/drawing/2014/main" val="3109499784"/>
                    </a:ext>
                  </a:extLst>
                </a:gridCol>
                <a:gridCol w="1368784">
                  <a:extLst>
                    <a:ext uri="{9D8B030D-6E8A-4147-A177-3AD203B41FA5}">
                      <a16:colId xmlns:a16="http://schemas.microsoft.com/office/drawing/2014/main" val="2310982822"/>
                    </a:ext>
                  </a:extLst>
                </a:gridCol>
              </a:tblGrid>
              <a:tr h="2090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255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255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255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947065164"/>
                  </a:ext>
                </a:extLst>
              </a:tr>
              <a:tr h="2090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11111111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11111111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11111111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 dirty="0">
                          <a:effectLst/>
                        </a:rPr>
                        <a:t>00000000</a:t>
                      </a:r>
                      <a:endParaRPr lang="cs-CZ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840269433"/>
                  </a:ext>
                </a:extLst>
              </a:tr>
            </a:tbl>
          </a:graphicData>
        </a:graphic>
      </p:graphicFrame>
      <p:sp>
        <p:nvSpPr>
          <p:cNvPr id="6" name="TextovéPole 5">
            <a:extLst>
              <a:ext uri="{FF2B5EF4-FFF2-40B4-BE49-F238E27FC236}">
                <a16:creationId xmlns:a16="http://schemas.microsoft.com/office/drawing/2014/main" id="{ABE4E8AB-3985-7418-2DA7-BC62A535639D}"/>
              </a:ext>
            </a:extLst>
          </p:cNvPr>
          <p:cNvSpPr txBox="1"/>
          <p:nvPr/>
        </p:nvSpPr>
        <p:spPr>
          <a:xfrm>
            <a:off x="311095" y="3263904"/>
            <a:ext cx="11345518" cy="973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b="1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Jak maska funguje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 masky 255.255.255.0 ještě chvíli zůstaneme. Značí, že prvních 24 bitů (8+8+8) tvoří síťovou část a posledních 8 bitů značí hostitelskou část. Síťová část je tam, kde jsou v masce podsítě bity nastaveny na 1 a hostitelská část je tam, kde jsou bity nastaveny na 0.</a:t>
            </a:r>
          </a:p>
        </p:txBody>
      </p:sp>
      <p:graphicFrame>
        <p:nvGraphicFramePr>
          <p:cNvPr id="9" name="Tabulka 8">
            <a:extLst>
              <a:ext uri="{FF2B5EF4-FFF2-40B4-BE49-F238E27FC236}">
                <a16:creationId xmlns:a16="http://schemas.microsoft.com/office/drawing/2014/main" id="{4719A90E-AE55-D366-8FDA-4B8C3026AB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6612931"/>
              </p:ext>
            </p:extLst>
          </p:nvPr>
        </p:nvGraphicFramePr>
        <p:xfrm>
          <a:off x="3803705" y="4345852"/>
          <a:ext cx="4584590" cy="4702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92295">
                  <a:extLst>
                    <a:ext uri="{9D8B030D-6E8A-4147-A177-3AD203B41FA5}">
                      <a16:colId xmlns:a16="http://schemas.microsoft.com/office/drawing/2014/main" val="4215691248"/>
                    </a:ext>
                  </a:extLst>
                </a:gridCol>
                <a:gridCol w="2292295">
                  <a:extLst>
                    <a:ext uri="{9D8B030D-6E8A-4147-A177-3AD203B41FA5}">
                      <a16:colId xmlns:a16="http://schemas.microsoft.com/office/drawing/2014/main" val="4285392675"/>
                    </a:ext>
                  </a:extLst>
                </a:gridCol>
              </a:tblGrid>
              <a:tr h="2351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Síťová část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Hostitelská část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96794047"/>
                  </a:ext>
                </a:extLst>
              </a:tr>
              <a:tr h="2351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11111111 11111111 11111111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 dirty="0">
                          <a:effectLst/>
                        </a:rPr>
                        <a:t>00000000</a:t>
                      </a:r>
                      <a:endParaRPr lang="cs-CZ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073743817"/>
                  </a:ext>
                </a:extLst>
              </a:tr>
            </a:tbl>
          </a:graphicData>
        </a:graphic>
      </p:graphicFrame>
      <p:sp>
        <p:nvSpPr>
          <p:cNvPr id="11" name="TextovéPole 10">
            <a:extLst>
              <a:ext uri="{FF2B5EF4-FFF2-40B4-BE49-F238E27FC236}">
                <a16:creationId xmlns:a16="http://schemas.microsoft.com/office/drawing/2014/main" id="{1CB08DC9-649E-36A4-2C40-9BDB9B216532}"/>
              </a:ext>
            </a:extLst>
          </p:cNvPr>
          <p:cNvSpPr txBox="1"/>
          <p:nvPr/>
        </p:nvSpPr>
        <p:spPr>
          <a:xfrm>
            <a:off x="270345" y="5059424"/>
            <a:ext cx="6094674" cy="16031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 trochu odbornější vysvětlení si můžeme vysvětlit, jak konkrétně maska podsítě funguje. To vše pomocí logické operace </a:t>
            </a:r>
            <a:r>
              <a:rPr lang="cs-CZ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Tato operace se aplikuje na jednotlivé bity IP adresy a masky: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Výstup operace AND je 1 pouze tehdy, pokud jsou oba vstupy 1.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Zde je pravdivostní tabulka operace AND pro zopakování:</a:t>
            </a:r>
          </a:p>
        </p:txBody>
      </p:sp>
      <p:graphicFrame>
        <p:nvGraphicFramePr>
          <p:cNvPr id="12" name="Tabulka 11">
            <a:extLst>
              <a:ext uri="{FF2B5EF4-FFF2-40B4-BE49-F238E27FC236}">
                <a16:creationId xmlns:a16="http://schemas.microsoft.com/office/drawing/2014/main" id="{72CE8C69-B4CB-B1EB-EC44-F6C20D904F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4467838"/>
              </p:ext>
            </p:extLst>
          </p:nvPr>
        </p:nvGraphicFramePr>
        <p:xfrm>
          <a:off x="6944801" y="5210720"/>
          <a:ext cx="2374128" cy="109466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91376">
                  <a:extLst>
                    <a:ext uri="{9D8B030D-6E8A-4147-A177-3AD203B41FA5}">
                      <a16:colId xmlns:a16="http://schemas.microsoft.com/office/drawing/2014/main" val="596790787"/>
                    </a:ext>
                  </a:extLst>
                </a:gridCol>
                <a:gridCol w="791376">
                  <a:extLst>
                    <a:ext uri="{9D8B030D-6E8A-4147-A177-3AD203B41FA5}">
                      <a16:colId xmlns:a16="http://schemas.microsoft.com/office/drawing/2014/main" val="3805149597"/>
                    </a:ext>
                  </a:extLst>
                </a:gridCol>
                <a:gridCol w="791376">
                  <a:extLst>
                    <a:ext uri="{9D8B030D-6E8A-4147-A177-3AD203B41FA5}">
                      <a16:colId xmlns:a16="http://schemas.microsoft.com/office/drawing/2014/main" val="1073098934"/>
                    </a:ext>
                  </a:extLst>
                </a:gridCol>
              </a:tblGrid>
              <a:tr h="2189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A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B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Výstup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049216429"/>
                  </a:ext>
                </a:extLst>
              </a:tr>
              <a:tr h="2189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97349915"/>
                  </a:ext>
                </a:extLst>
              </a:tr>
              <a:tr h="2189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366267819"/>
                  </a:ext>
                </a:extLst>
              </a:tr>
              <a:tr h="2189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457716421"/>
                  </a:ext>
                </a:extLst>
              </a:tr>
              <a:tr h="2189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 dirty="0">
                          <a:effectLst/>
                        </a:rPr>
                        <a:t>1</a:t>
                      </a:r>
                      <a:endParaRPr lang="cs-CZ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931643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09628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22F02766-720A-3B52-644A-D3C64F73565C}"/>
              </a:ext>
            </a:extLst>
          </p:cNvPr>
          <p:cNvSpPr txBox="1"/>
          <p:nvPr/>
        </p:nvSpPr>
        <p:spPr>
          <a:xfrm>
            <a:off x="458525" y="226533"/>
            <a:ext cx="11274950" cy="18083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Pojďme si společně aplikovat masku 255.255.255.0 na IP adresu 192.168.1.100.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Tabulka znázorňuje průběh operace: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Řádek obsahuje IP adresu 192.168.1.100 převedenou do binární soustavy.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Řádek obsahuje masku 255.255.255.0 převedenou do binární soustavy.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Řádek obsahuje v binární soustavě výsledek aplikování masky na IP adresu pomocí operace AND.</a:t>
            </a:r>
          </a:p>
        </p:txBody>
      </p:sp>
      <p:graphicFrame>
        <p:nvGraphicFramePr>
          <p:cNvPr id="6" name="Tabulka 5">
            <a:extLst>
              <a:ext uri="{FF2B5EF4-FFF2-40B4-BE49-F238E27FC236}">
                <a16:creationId xmlns:a16="http://schemas.microsoft.com/office/drawing/2014/main" id="{2B578810-6659-3919-1A80-D6564DD314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5043442"/>
              </p:ext>
            </p:extLst>
          </p:nvPr>
        </p:nvGraphicFramePr>
        <p:xfrm>
          <a:off x="3533360" y="2117498"/>
          <a:ext cx="5125280" cy="762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5056">
                  <a:extLst>
                    <a:ext uri="{9D8B030D-6E8A-4147-A177-3AD203B41FA5}">
                      <a16:colId xmlns:a16="http://schemas.microsoft.com/office/drawing/2014/main" val="2590750134"/>
                    </a:ext>
                  </a:extLst>
                </a:gridCol>
                <a:gridCol w="1025056">
                  <a:extLst>
                    <a:ext uri="{9D8B030D-6E8A-4147-A177-3AD203B41FA5}">
                      <a16:colId xmlns:a16="http://schemas.microsoft.com/office/drawing/2014/main" val="1806940593"/>
                    </a:ext>
                  </a:extLst>
                </a:gridCol>
                <a:gridCol w="1025056">
                  <a:extLst>
                    <a:ext uri="{9D8B030D-6E8A-4147-A177-3AD203B41FA5}">
                      <a16:colId xmlns:a16="http://schemas.microsoft.com/office/drawing/2014/main" val="253986030"/>
                    </a:ext>
                  </a:extLst>
                </a:gridCol>
                <a:gridCol w="1025056">
                  <a:extLst>
                    <a:ext uri="{9D8B030D-6E8A-4147-A177-3AD203B41FA5}">
                      <a16:colId xmlns:a16="http://schemas.microsoft.com/office/drawing/2014/main" val="3117205731"/>
                    </a:ext>
                  </a:extLst>
                </a:gridCol>
                <a:gridCol w="1025056">
                  <a:extLst>
                    <a:ext uri="{9D8B030D-6E8A-4147-A177-3AD203B41FA5}">
                      <a16:colId xmlns:a16="http://schemas.microsoft.com/office/drawing/2014/main" val="1927143091"/>
                    </a:ext>
                  </a:extLst>
                </a:gridCol>
              </a:tblGrid>
              <a:tr h="1902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cs-CZ" sz="1100" kern="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cs-CZ" sz="1100" kern="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cs-CZ" sz="1100" kern="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cs-CZ" sz="1100" kern="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cs-CZ" sz="1100" kern="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589537002"/>
                  </a:ext>
                </a:extLst>
              </a:tr>
              <a:tr h="1902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IP adresa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11000000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10101000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00000001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01100100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688795454"/>
                  </a:ext>
                </a:extLst>
              </a:tr>
              <a:tr h="1902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Maska podsítě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11111111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11111111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11111111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00000000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23877865"/>
                  </a:ext>
                </a:extLst>
              </a:tr>
              <a:tr h="1902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Výsledek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11000000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10101000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00000001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 dirty="0">
                          <a:effectLst/>
                        </a:rPr>
                        <a:t>00000000</a:t>
                      </a:r>
                      <a:endParaRPr lang="cs-CZ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664784197"/>
                  </a:ext>
                </a:extLst>
              </a:tr>
            </a:tbl>
          </a:graphicData>
        </a:graphic>
      </p:graphicFrame>
      <p:sp>
        <p:nvSpPr>
          <p:cNvPr id="8" name="TextovéPole 7">
            <a:extLst>
              <a:ext uri="{FF2B5EF4-FFF2-40B4-BE49-F238E27FC236}">
                <a16:creationId xmlns:a16="http://schemas.microsoft.com/office/drawing/2014/main" id="{523F9695-70B3-BD8E-C303-966D1BB09509}"/>
              </a:ext>
            </a:extLst>
          </p:cNvPr>
          <p:cNvSpPr txBox="1"/>
          <p:nvPr/>
        </p:nvSpPr>
        <p:spPr>
          <a:xfrm>
            <a:off x="458525" y="2962147"/>
            <a:ext cx="11274950" cy="344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Touto operací jsme z IP adresy získali její síťovou část, což je v tomto případě 192.168.1.0.</a:t>
            </a:r>
          </a:p>
        </p:txBody>
      </p:sp>
    </p:spTree>
    <p:extLst>
      <p:ext uri="{BB962C8B-B14F-4D97-AF65-F5344CB8AC3E}">
        <p14:creationId xmlns:p14="http://schemas.microsoft.com/office/powerpoint/2010/main" val="2979842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B4DA05E7-398E-1EA9-8891-195BCE871708}"/>
                  </a:ext>
                </a:extLst>
              </p:cNvPr>
              <p:cNvSpPr txBox="1"/>
              <p:nvPr/>
            </p:nvSpPr>
            <p:spPr>
              <a:xfrm>
                <a:off x="445273" y="957907"/>
                <a:ext cx="11266998" cy="552721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600" b="1" u="sng" kern="100" dirty="0">
                    <a:solidFill>
                      <a:srgbClr val="0563C1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  <a:hlinkClick r:id="rId2"/>
                  </a:rPr>
                  <a:t>Jak maska ovlivňuje počet zařízení v síti</a:t>
                </a:r>
                <a:endParaRPr lang="cs-CZ" sz="16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Maska nejen rozděluje IP adresu na síťovou a hostitelskou část, ale zároveň i určuje, kolik zařízení může být do sítě připojeno.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600" b="1" u="sng" kern="100" dirty="0">
                    <a:solidFill>
                      <a:srgbClr val="0563C1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  <a:hlinkClick r:id="rId3"/>
                  </a:rPr>
                  <a:t>Příklad s maskou 255.255.255.0</a:t>
                </a:r>
                <a:endParaRPr lang="cs-CZ" sz="16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>
                  <a:lnSpc>
                    <a:spcPct val="107000"/>
                  </a:lnSpc>
                  <a:spcAft>
                    <a:spcPts val="800"/>
                  </a:spcAft>
                  <a:buSzPts val="1000"/>
                  <a:buFont typeface="Symbol" panose="05050102010706020507" pitchFamily="18" charset="2"/>
                  <a:buChar char=""/>
                  <a:tabLst>
                    <a:tab pos="457200" algn="l"/>
                  </a:tabLst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Maska 255.255.255.0 má 24 bitů nastavených na 1 (síťová část) a 8 bitů nastavených na 0 (hostitelská část).</a:t>
                </a:r>
              </a:p>
              <a:p>
                <a:pPr marL="742950" lvl="1" indent="-285750">
                  <a:lnSpc>
                    <a:spcPct val="107000"/>
                  </a:lnSpc>
                  <a:spcAft>
                    <a:spcPts val="800"/>
                  </a:spcAft>
                  <a:buSzPts val="1000"/>
                  <a:buFont typeface="Courier New" panose="02070309020205020404" pitchFamily="49" charset="0"/>
                  <a:buChar char="o"/>
                  <a:tabLst>
                    <a:tab pos="914400" algn="l"/>
                  </a:tabLst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11111111 11111111 11111111 00000000</a:t>
                </a:r>
              </a:p>
              <a:p>
                <a:pPr marL="342900" lvl="0" indent="-342900">
                  <a:lnSpc>
                    <a:spcPct val="107000"/>
                  </a:lnSpc>
                  <a:spcAft>
                    <a:spcPts val="800"/>
                  </a:spcAft>
                  <a:buSzPts val="1000"/>
                  <a:buFont typeface="Symbol" panose="05050102010706020507" pitchFamily="18" charset="2"/>
                  <a:buChar char=""/>
                  <a:tabLst>
                    <a:tab pos="457200" algn="l"/>
                  </a:tabLst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8 bitů hostitelské části může mít celkem 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16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cs-CZ" sz="16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cs-CZ" sz="16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8</m:t>
                        </m:r>
                      </m:sup>
                    </m:sSup>
                    <m:r>
                      <a:rPr lang="cs-CZ" sz="1600" i="1" kern="1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=256</m:t>
                    </m:r>
                  </m:oMath>
                </a14:m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různých kombinací.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Ale pozor! Z těchto 256 kombinací jsou dvě adresy speciální –</a:t>
                </a:r>
                <a:r>
                  <a:rPr lang="cs-CZ" sz="1600" kern="100" dirty="0">
                    <a:effectLst/>
                    <a:latin typeface="Segoe UI Symbol" panose="020B0502040204020203" pitchFamily="34" charset="0"/>
                    <a:ea typeface="Calibri" panose="020F0502020204030204" pitchFamily="34" charset="0"/>
                    <a:cs typeface="Segoe UI Symbol" panose="020B0502040204020203" pitchFamily="34" charset="0"/>
                  </a:rPr>
                  <a:t>⁠⁠⁠⁠⁠⁠⁠⁠⁠⁠⁠⁠⁠⁠⁠⁠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prvn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 posledn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mo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ž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á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adresa.</a:t>
                </a:r>
              </a:p>
              <a:p>
                <a:pPr marL="342900" lvl="0" indent="-342900">
                  <a:lnSpc>
                    <a:spcPct val="107000"/>
                  </a:lnSpc>
                  <a:spcAft>
                    <a:spcPts val="800"/>
                  </a:spcAft>
                  <a:buFont typeface="+mj-lt"/>
                  <a:buAutoNum type="arabicPeriod"/>
                  <a:tabLst>
                    <a:tab pos="457200" algn="l"/>
                  </a:tabLst>
                </a:pPr>
                <a:r>
                  <a:rPr lang="cs-CZ" sz="1600" b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Adresa sítě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Všechny bity hostitelské části jsou 0 –</a:t>
                </a:r>
                <a:r>
                  <a:rPr lang="cs-CZ" sz="1600" kern="100" dirty="0">
                    <a:effectLst/>
                    <a:latin typeface="Segoe UI Symbol" panose="020B0502040204020203" pitchFamily="34" charset="0"/>
                    <a:ea typeface="Calibri" panose="020F0502020204030204" pitchFamily="34" charset="0"/>
                    <a:cs typeface="Segoe UI Symbol" panose="020B0502040204020203" pitchFamily="34" charset="0"/>
                  </a:rPr>
                  <a:t>⁠⁠⁠⁠⁠⁠⁠⁠⁠⁠⁠⁠⁠⁠⁠⁠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 tomto p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ří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pad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ě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odpov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á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IP adrese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 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192.168.1.0.</a:t>
                </a:r>
              </a:p>
              <a:p>
                <a:pPr marL="742950" lvl="1" indent="-285750">
                  <a:lnSpc>
                    <a:spcPct val="107000"/>
                  </a:lnSpc>
                  <a:spcAft>
                    <a:spcPts val="800"/>
                  </a:spcAft>
                  <a:buSzPts val="1000"/>
                  <a:buFont typeface="Courier New" panose="02070309020205020404" pitchFamily="49" charset="0"/>
                  <a:buChar char="o"/>
                  <a:tabLst>
                    <a:tab pos="914400" algn="l"/>
                  </a:tabLst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11000000 10101000 00000001 00000000</a:t>
                </a:r>
              </a:p>
              <a:p>
                <a:pPr marL="342900" lvl="0" indent="-342900">
                  <a:lnSpc>
                    <a:spcPct val="107000"/>
                  </a:lnSpc>
                  <a:spcAft>
                    <a:spcPts val="800"/>
                  </a:spcAft>
                  <a:buFont typeface="+mj-lt"/>
                  <a:buAutoNum type="arabicPeriod"/>
                  <a:tabLst>
                    <a:tab pos="457200" algn="l"/>
                  </a:tabLst>
                </a:pPr>
                <a:r>
                  <a:rPr lang="cs-CZ" sz="1600" b="1" kern="1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Broadcastová</a:t>
                </a:r>
                <a:r>
                  <a:rPr lang="cs-CZ" sz="1600" b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adresa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Všechny bity hostitelské části jsou 1 –</a:t>
                </a:r>
                <a:r>
                  <a:rPr lang="cs-CZ" sz="1600" kern="100" dirty="0">
                    <a:effectLst/>
                    <a:latin typeface="Segoe UI Symbol" panose="020B0502040204020203" pitchFamily="34" charset="0"/>
                    <a:ea typeface="Calibri" panose="020F0502020204030204" pitchFamily="34" charset="0"/>
                    <a:cs typeface="Segoe UI Symbol" panose="020B0502040204020203" pitchFamily="34" charset="0"/>
                  </a:rPr>
                  <a:t>⁠⁠⁠⁠⁠⁠⁠⁠⁠⁠⁠⁠⁠⁠⁠⁠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 tomto p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ří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pad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ě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odpov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á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IP adrese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 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192.168.1.255.</a:t>
                </a:r>
              </a:p>
              <a:p>
                <a:pPr marL="742950" lvl="1" indent="-285750">
                  <a:lnSpc>
                    <a:spcPct val="107000"/>
                  </a:lnSpc>
                  <a:spcAft>
                    <a:spcPts val="800"/>
                  </a:spcAft>
                  <a:buSzPts val="1000"/>
                  <a:buFont typeface="Courier New" panose="02070309020205020404" pitchFamily="49" charset="0"/>
                  <a:buChar char="o"/>
                  <a:tabLst>
                    <a:tab pos="914400" algn="l"/>
                  </a:tabLst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11000000 10101000 00000001 11111111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Reálně máte tedy k dispozici 256−2=254 adres pro zařízení v síti. To znamená, že v síti s maskou 255.255.255.0 můžeme mít maximálně 254 zařízení.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Nebudeme zacházet příliš do detailů –</a:t>
                </a:r>
                <a:r>
                  <a:rPr lang="cs-CZ" sz="1600" i="1" kern="100" dirty="0">
                    <a:effectLst/>
                    <a:latin typeface="Segoe UI Symbol" panose="020B0502040204020203" pitchFamily="34" charset="0"/>
                    <a:ea typeface="Calibri" panose="020F0502020204030204" pitchFamily="34" charset="0"/>
                    <a:cs typeface="Segoe UI Symbol" panose="020B0502040204020203" pitchFamily="34" charset="0"/>
                  </a:rPr>
                  <a:t>⁠⁠⁠⁠⁠⁠⁠⁠⁠⁠⁠⁠⁠⁠⁠⁠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zat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 nemus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te v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ě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ě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t, co to </a:t>
                </a:r>
                <a:r>
                  <a:rPr lang="cs-CZ" sz="1600" i="1" kern="1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broadcastov</a:t>
                </a:r>
                <a:r>
                  <a:rPr lang="cs-CZ" sz="1600" i="1" kern="1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á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adresa je. Pokud ale je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š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ě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nem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á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te ze sam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ý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 jedni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č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ek a nul zamotanou hlavu a chcete v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ě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ě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 v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c, </a:t>
                </a:r>
                <a:r>
                  <a:rPr lang="cs-CZ" sz="1600" i="1" kern="1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broadcastov</a:t>
                </a:r>
                <a:r>
                  <a:rPr lang="cs-CZ" sz="1600" i="1" kern="1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á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adresa je speci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á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ln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adresa, kter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á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zajist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ž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 kdy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ž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na ni ode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š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lete paket, doraz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š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em za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ří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zen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 v dan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é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s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ti.</a:t>
                </a:r>
                <a:endParaRPr lang="cs-CZ" sz="16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B4DA05E7-398E-1EA9-8891-195BCE8717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273" y="957907"/>
                <a:ext cx="11266998" cy="5527219"/>
              </a:xfrm>
              <a:prstGeom prst="rect">
                <a:avLst/>
              </a:prstGeom>
              <a:blipFill>
                <a:blip r:embed="rId4"/>
                <a:stretch>
                  <a:fillRect l="-271" t="-221" r="-595" b="-4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379079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7A4AE545-C7DF-EA28-4F84-B4EDC0F70793}"/>
                  </a:ext>
                </a:extLst>
              </p:cNvPr>
              <p:cNvSpPr txBox="1"/>
              <p:nvPr/>
            </p:nvSpPr>
            <p:spPr>
              <a:xfrm>
                <a:off x="399553" y="286921"/>
                <a:ext cx="11455842" cy="280390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600" b="1" u="sng" kern="100" dirty="0">
                    <a:solidFill>
                      <a:srgbClr val="0563C1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  <a:hlinkClick r:id="rId2"/>
                  </a:rPr>
                  <a:t>Příklad s jinou maskou</a:t>
                </a:r>
                <a:endParaRPr lang="cs-CZ" sz="16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Pokud bychom použili masku 255.255.255.128, situace by byla jiná.</a:t>
                </a:r>
              </a:p>
              <a:p>
                <a:pPr marL="342900" lvl="0" indent="-342900">
                  <a:lnSpc>
                    <a:spcPct val="107000"/>
                  </a:lnSpc>
                  <a:spcAft>
                    <a:spcPts val="800"/>
                  </a:spcAft>
                  <a:buSzPts val="1000"/>
                  <a:buFont typeface="Symbol" panose="05050102010706020507" pitchFamily="18" charset="2"/>
                  <a:buChar char=""/>
                  <a:tabLst>
                    <a:tab pos="457200" algn="l"/>
                  </a:tabLst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Maska 255.255.255.128 má 25 bitů nastavených na 1 (síťová část) a 7 bitů nastavených na 0 (hostitelská část).</a:t>
                </a:r>
              </a:p>
              <a:p>
                <a:pPr marL="742950" lvl="1" indent="-285750">
                  <a:lnSpc>
                    <a:spcPct val="107000"/>
                  </a:lnSpc>
                  <a:spcAft>
                    <a:spcPts val="800"/>
                  </a:spcAft>
                  <a:buSzPts val="1000"/>
                  <a:buFont typeface="Courier New" panose="02070309020205020404" pitchFamily="49" charset="0"/>
                  <a:buChar char="o"/>
                  <a:tabLst>
                    <a:tab pos="914400" algn="l"/>
                  </a:tabLst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11111111 11111111 11111111 10000000</a:t>
                </a:r>
              </a:p>
              <a:p>
                <a:pPr marL="342900" lvl="0" indent="-342900">
                  <a:lnSpc>
                    <a:spcPct val="107000"/>
                  </a:lnSpc>
                  <a:spcAft>
                    <a:spcPts val="800"/>
                  </a:spcAft>
                  <a:buSzPts val="1000"/>
                  <a:buFont typeface="Symbol" panose="05050102010706020507" pitchFamily="18" charset="2"/>
                  <a:buChar char=""/>
                  <a:tabLst>
                    <a:tab pos="457200" algn="l"/>
                  </a:tabLst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7 bitů hostitelské části může mít 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16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cs-CZ" sz="16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cs-CZ" sz="16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7</m:t>
                        </m:r>
                      </m:sup>
                    </m:sSup>
                    <m:r>
                      <a:rPr lang="cs-CZ" sz="1600" i="1" kern="1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=128</m:t>
                    </m:r>
                  </m:oMath>
                </a14:m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různých kombinací.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Po odečtení adresy sítě a </a:t>
                </a:r>
                <a:r>
                  <a:rPr lang="cs-CZ" sz="1600" kern="1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broadcastové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adresy zbyde 128−2=126 adres pro zařízení.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Takto vidíte, jak maska podsítě přímo ovlivňuje, kolik zařízení může být do dané sítě připojeno. Čím více bitů je vyhrazeno pro síťovou část, tím méně zůstává volných pro tu hostitelskou - a tím méně zařízení může být v síti.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7A4AE545-C7DF-EA28-4F84-B4EDC0F7079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553" y="286921"/>
                <a:ext cx="11455842" cy="2803909"/>
              </a:xfrm>
              <a:prstGeom prst="rect">
                <a:avLst/>
              </a:prstGeom>
              <a:blipFill>
                <a:blip r:embed="rId3"/>
                <a:stretch>
                  <a:fillRect l="-319" t="-435" b="-19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22133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F8D12C13-5286-4231-43F8-70DE065467DA}"/>
              </a:ext>
            </a:extLst>
          </p:cNvPr>
          <p:cNvSpPr txBox="1"/>
          <p:nvPr/>
        </p:nvSpPr>
        <p:spPr>
          <a:xfrm>
            <a:off x="418769" y="441954"/>
            <a:ext cx="11354462" cy="53663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b="1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Zkrácený zápis masky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Nejčastěji se setkáte se zkráceným zápisem masky. Ten slouží pro rychlejší a jednodušší zápis a čtení síťových konfigurací.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Například /24. Tato část se zapisuje za síťovou IP adresu a značí počet bitů, které jsou </a:t>
            </a:r>
            <a:r>
              <a:rPr lang="cs-CZ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masce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1.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b="1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192.168.1.0/24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 adresa sítě: 192.168.1.0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Maska podsítě: 255.255.255.0</a:t>
            </a: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11111111 11111111 11111111 00000000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Zkrácený zápis: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192.168.1.0/24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b="1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138.100.0.0/16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 adresa sítě: 138.100.0.0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Maska podsítě: 255.255.0.0</a:t>
            </a: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11111111 11111111 00000000 00000000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Zkrácený zápis: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138.100.0.0/16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Prvních 16 bitů je 1 (11111111 11111111 00000000 00000000), což znamená, že zbývajících 16 bitů IP adresy je vyhrazeno pro hostitelskou část.</a:t>
            </a:r>
          </a:p>
        </p:txBody>
      </p:sp>
    </p:spTree>
    <p:extLst>
      <p:ext uri="{BB962C8B-B14F-4D97-AF65-F5344CB8AC3E}">
        <p14:creationId xmlns:p14="http://schemas.microsoft.com/office/powerpoint/2010/main" val="41861598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47CD55B8-A150-F92E-02BF-360DB0DC77F1}"/>
              </a:ext>
            </a:extLst>
          </p:cNvPr>
          <p:cNvSpPr txBox="1"/>
          <p:nvPr/>
        </p:nvSpPr>
        <p:spPr>
          <a:xfrm>
            <a:off x="190831" y="139061"/>
            <a:ext cx="11473732" cy="65798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b="1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Ping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závěr si něco povíme o nástroji </a:t>
            </a:r>
            <a:r>
              <a:rPr lang="cs-CZ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ping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díky kterému můžete zjistit, zda je dané zařízení dostupné. Navíc ještě umí měřit rychlost odezvy. Je to jako když zavoláte na kamaráda v lavici a čekáte, jestli vám odpoví a jak rychle to udělá.</a:t>
            </a: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Když „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pingnete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 jiný počítač nebo zařízení, pošlete mu malý paket a čekáte na jeho odpověď. Pokud odpověď přijde zpět, víte, že je zařízení dostupné a že síťové spojení funguje.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b="1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Ping 1.1.1.1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Teď si zkuste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pingnout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IP adresu 1.1.1.1: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Otevřete příkazový řádek</a:t>
            </a:r>
          </a:p>
          <a:p>
            <a:pPr marL="742950" lvl="1" indent="-285750">
              <a:lnSpc>
                <a:spcPct val="107000"/>
              </a:lnSpc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Klikněte na tlačítko Start a do vyhledávacího pole napište 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cmd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nebo příkazový řádek.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příkazového řádku napište ping 1.1.1.1 a potvrďte enterem.</a:t>
            </a: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Výstup by měl vypadat podobně:</a:t>
            </a:r>
          </a:p>
          <a:p>
            <a:pPr>
              <a:lnSpc>
                <a:spcPct val="107000"/>
              </a:lnSpc>
              <a:buNone/>
            </a:pPr>
            <a:endParaRPr lang="cs-CZ" sz="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PING 1.1.1.1 (1.1.1.1) 56(84)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bytes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data.</a:t>
            </a: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64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bytes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1.1.1.1: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icmp_seq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=1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ttl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=58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time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=10.5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ms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64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bytes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1.1.1.1: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icmp_seq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=2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ttl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=58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time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=9.88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ms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64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bytes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1.1.1.1: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icmp_seq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=3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ttl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=58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time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=10.2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ms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64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bytes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1.1.1.1: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icmp_seq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=4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ttl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=58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time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=9.83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ms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--- 1.1.1.1 ping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statistics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---</a:t>
            </a: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packets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transmitted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4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received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0% packet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loss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time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3006ms</a:t>
            </a:r>
          </a:p>
          <a:p>
            <a:pPr>
              <a:lnSpc>
                <a:spcPct val="107000"/>
              </a:lnSpc>
              <a:buNone/>
            </a:pP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rtt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min/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avg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/max/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mdev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9.825/10.101/10.521/0.277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ms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endParaRPr lang="cs-CZ" sz="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Zde vidíte, že se odeslaly 4 pakety a za jakou dobu se vrátila odpověď. Ta byla v tomto případě okolo 10 milisekund, ale může se měnit v závislosti kvality spojení s internetem. Ve spodní části si můžete přečíst podrobnější statistiky o testu jako např. celkový počet paketů, kolik se jich vrátilo, kolik ztratilo a jaká byla odezva.</a:t>
            </a:r>
          </a:p>
        </p:txBody>
      </p:sp>
    </p:spTree>
    <p:extLst>
      <p:ext uri="{BB962C8B-B14F-4D97-AF65-F5344CB8AC3E}">
        <p14:creationId xmlns:p14="http://schemas.microsoft.com/office/powerpoint/2010/main" val="15595193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74E19E5B-AD9A-D03F-6D1D-C9803210A322}"/>
              </a:ext>
            </a:extLst>
          </p:cNvPr>
          <p:cNvSpPr txBox="1"/>
          <p:nvPr/>
        </p:nvSpPr>
        <p:spPr>
          <a:xfrm>
            <a:off x="365759" y="0"/>
            <a:ext cx="11282901" cy="55272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b="1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Ping spolužáka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Teď si vyzkoušíme „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pingnout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 vašeho spolužáka nebo spolužačku vedle vás. K tomu ale potřebujete nejprve znát IP adresu jejich počítače.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Každý si teď zkuste zjistit IP adresu vašeho zařízení.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Pokud používáte operační systém Windows, do příkazového řádku napište příkaz 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ipconfig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Jeho výstup by měl vypadat podobně: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Windows IP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Configuration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Ethernet adapter Ethernet: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  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Connection-specific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DNS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Suffix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. : 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IPv4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Address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. . . . . . . . . . : 192.168.1.100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Subnet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Mask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. . . . . . . . . . . : 255.255.255.0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Default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Gateway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. . . . . . . . . : 192.168.1.1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Tímto příkazem se vypíše veškerá konfigurace všech síťových rozhraních vašeho počítače. Vy se však soustřeďte na výstup s názvem Ethernet. Jakmile ho najdete a budete u něj mít vyplněné údaje jako IPv4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Address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Subnet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Mask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a Default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Gateway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tak jste narazili na to správné.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Svou IP adresu vyčtete z řádku IPv4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Address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. . . . . . . . . . :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Prohoďte si se spolužákem či spolužačkou vaše IP adresy a pokuste se navzájem „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pingnout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“.</a:t>
            </a:r>
          </a:p>
        </p:txBody>
      </p:sp>
    </p:spTree>
    <p:extLst>
      <p:ext uri="{BB962C8B-B14F-4D97-AF65-F5344CB8AC3E}">
        <p14:creationId xmlns:p14="http://schemas.microsoft.com/office/powerpoint/2010/main" val="3637603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0D61060E-3008-6CA1-F702-D549E5519C2F}"/>
              </a:ext>
            </a:extLst>
          </p:cNvPr>
          <p:cNvSpPr txBox="1"/>
          <p:nvPr/>
        </p:nvSpPr>
        <p:spPr>
          <a:xfrm>
            <a:off x="347207" y="376912"/>
            <a:ext cx="11497586" cy="2682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Pokud se vše povedlo, tak byste měli vidět čas odezvy a 100%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success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ve statistikách. Pokud se však něco nepovedlo, například jste zadali špatnou IP adresu, tak se vypíše zpráva o nedostupnosti koncového zařízení: 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Destination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Host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Unreachable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a odpověď bude vypadat podobně:</a:t>
            </a:r>
          </a:p>
          <a:p>
            <a:pPr>
              <a:lnSpc>
                <a:spcPct val="107000"/>
              </a:lnSpc>
              <a:buNone/>
            </a:pP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PING 168.146.80.8 (168.146.80.8) 56(84)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bytes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data.</a:t>
            </a:r>
          </a:p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 159.182.79.1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icmp_seq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=1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Destination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Host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Unreachable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 159.182.79.1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icmp_seq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=2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Destination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Host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Unreachable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 159.182.79.1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icmp_seq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=3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Destination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Host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Unreachable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 159.182.79.1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icmp_seq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=4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Destination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Host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Unreachable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55006E81-821B-EDDB-9F10-E854963230E0}"/>
              </a:ext>
            </a:extLst>
          </p:cNvPr>
          <p:cNvSpPr txBox="1"/>
          <p:nvPr/>
        </p:nvSpPr>
        <p:spPr>
          <a:xfrm>
            <a:off x="347207" y="3351087"/>
            <a:ext cx="11497586" cy="223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b="1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Závěr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Při výměně IP adres se spolužáky můžete názorně vidět, jak první část IP adresy je síťová a u nikoho z vás se nemění, zatímco hostitelská část je u každého počítače jiná.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Ukázali jsme si tak význam a strukturu IP adres i to, jak fungují masky podsítě a jaký mají vliv na maximální počet zařízení v síti.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Jednalo se tedy o lehce odbornější úlohu, ve které jste potřebovali znalosti binární soustavy a logické operace AND z předchozích lekcí. Příští hodinu se podíváme na další důležité části síťování, jak funguje v praxi a jak paket putuje skrz sítě a routery až do své cílové destinace</a:t>
            </a:r>
          </a:p>
        </p:txBody>
      </p:sp>
    </p:spTree>
    <p:extLst>
      <p:ext uri="{BB962C8B-B14F-4D97-AF65-F5344CB8AC3E}">
        <p14:creationId xmlns:p14="http://schemas.microsoft.com/office/powerpoint/2010/main" val="27253457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21AD2A4A-D87A-9A88-69AA-2D43073F4119}"/>
              </a:ext>
            </a:extLst>
          </p:cNvPr>
          <p:cNvSpPr txBox="1"/>
          <p:nvPr/>
        </p:nvSpPr>
        <p:spPr>
          <a:xfrm>
            <a:off x="190831" y="162428"/>
            <a:ext cx="11569148" cy="17235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Co je protokol IP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sz="1600" b="1" dirty="0"/>
              <a:t>IP (Internet </a:t>
            </a:r>
            <a:r>
              <a:rPr lang="cs-CZ" sz="1600" b="1" dirty="0" err="1"/>
              <a:t>Protocol</a:t>
            </a:r>
            <a:r>
              <a:rPr lang="cs-CZ" sz="1600" b="1" dirty="0"/>
              <a:t>)</a:t>
            </a:r>
            <a:r>
              <a:rPr lang="cs-CZ" sz="1600" dirty="0"/>
              <a:t> je základní komunikační protokol používaný v počítačových sítích a na internetu. Zajišťuje: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adresování zařízení,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rozdělení přenášených dat do paketů,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směrování paketů od odesílatele k příjemci. </a:t>
            </a:r>
          </a:p>
          <a:p>
            <a:pPr>
              <a:buNone/>
            </a:pPr>
            <a:r>
              <a:rPr lang="cs-CZ" sz="1600" dirty="0"/>
              <a:t>Každý paket obsahuje mimo jiné </a:t>
            </a:r>
            <a:r>
              <a:rPr lang="cs-CZ" sz="1600" b="1" dirty="0"/>
              <a:t>IP adresu odesílatele a příjemce</a:t>
            </a:r>
            <a:r>
              <a:rPr lang="cs-CZ" sz="1600" dirty="0"/>
              <a:t>. Směrovače podle cílové adresy rozhodují, kudy jej dále poslat.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8E54A652-9E71-F19A-A8B2-67BB15E3D9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31" y="2048146"/>
            <a:ext cx="11569147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adresa jednoznačně označuje síťové rozhraní zařízení v dané síti.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 adresy IPv4:                                                  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192.168.1.25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Adresa IPv4 má délku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32 bitů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 zapisuje se jako čtyři čísla od 0 do 255 oddělená tečkami.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adresa se skládá ze: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síťové části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určuje síť,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části zařízení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určuje konkrétní zařízení v této síti.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Rozdělení určuje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maska sítě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například:               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255.255.255.0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5" name="Tabulka 4">
            <a:extLst>
              <a:ext uri="{FF2B5EF4-FFF2-40B4-BE49-F238E27FC236}">
                <a16:creationId xmlns:a16="http://schemas.microsoft.com/office/drawing/2014/main" id="{784524D3-FF8B-F7E5-3A58-95AD34F679B4}"/>
              </a:ext>
            </a:extLst>
          </p:cNvPr>
          <p:cNvGraphicFramePr>
            <a:graphicFrameLocks noGrp="1"/>
          </p:cNvGraphicFramePr>
          <p:nvPr/>
        </p:nvGraphicFramePr>
        <p:xfrm>
          <a:off x="1420826" y="5165513"/>
          <a:ext cx="10515600" cy="1524000"/>
        </p:xfrm>
        <a:graphic>
          <a:graphicData uri="http://schemas.openxmlformats.org/drawingml/2006/table">
            <a:tbl>
              <a:tblPr/>
              <a:tblGrid>
                <a:gridCol w="3505200">
                  <a:extLst>
                    <a:ext uri="{9D8B030D-6E8A-4147-A177-3AD203B41FA5}">
                      <a16:colId xmlns:a16="http://schemas.microsoft.com/office/drawing/2014/main" val="2778945255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1627557102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61811824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Vlastnost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IPv4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IPv6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13528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Délka adresy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32 bitů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128 bitů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806430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Zápis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192.168.1.25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2001:db8::25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34070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Počet adres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asi 4,3 miliardy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mimořádně velký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287521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Současné použití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stále velmi rozšířené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postupně nahrazuje IPv4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9468885"/>
                  </a:ext>
                </a:extLst>
              </a:tr>
            </a:tbl>
          </a:graphicData>
        </a:graphic>
      </p:graphicFrame>
      <p:sp>
        <p:nvSpPr>
          <p:cNvPr id="6" name="Rectangle 2">
            <a:extLst>
              <a:ext uri="{FF2B5EF4-FFF2-40B4-BE49-F238E27FC236}">
                <a16:creationId xmlns:a16="http://schemas.microsoft.com/office/drawing/2014/main" id="{48029C1C-C278-D2EF-CA71-2AEB61671E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31" y="4756580"/>
            <a:ext cx="625852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IPv4 a IPv6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IPv6 vznikl zejména kvůli nedostatku adres IPv4.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21195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5E0D6D9-D7C3-D2E9-9AF8-7CDD96C2D0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393" y="157554"/>
            <a:ext cx="10221837" cy="2523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Veřejné a soukromé adresy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Veřejná IP adresa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je použitelná na internetu a musí být celosvětově jedinečná.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Soukromá IP adresa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se používá uvnitř domácí, školní nebo firemní sítě.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Typický rozsah soukromých adres je například:     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192.168.0.0     –     192.168.255.255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Zařízení se soukromými adresami obvykle přistupují k internetu prostřednictvím směrovače využívajícího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NAT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Statická a dynamická adresa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Statická IP adresa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je nastavena dlouhodobě a obvykle se nemění.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Dynamickou IP adresu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zařízení automaticky získá od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DHCP serveru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14CEEBCB-4B91-8269-ACD4-E1A7AF99D0D5}"/>
              </a:ext>
            </a:extLst>
          </p:cNvPr>
          <p:cNvSpPr txBox="1"/>
          <p:nvPr/>
        </p:nvSpPr>
        <p:spPr>
          <a:xfrm>
            <a:off x="210393" y="2683337"/>
            <a:ext cx="211404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b="1" dirty="0"/>
              <a:t>Jak probíhá přenos</a:t>
            </a:r>
          </a:p>
        </p:txBody>
      </p:sp>
      <p:grpSp>
        <p:nvGrpSpPr>
          <p:cNvPr id="12" name="Skupina 11">
            <a:extLst>
              <a:ext uri="{FF2B5EF4-FFF2-40B4-BE49-F238E27FC236}">
                <a16:creationId xmlns:a16="http://schemas.microsoft.com/office/drawing/2014/main" id="{A328B060-8B26-1C28-B3AF-EFA03CBFC6C0}"/>
              </a:ext>
            </a:extLst>
          </p:cNvPr>
          <p:cNvGrpSpPr/>
          <p:nvPr/>
        </p:nvGrpSpPr>
        <p:grpSpPr>
          <a:xfrm>
            <a:off x="766580" y="3099252"/>
            <a:ext cx="10658841" cy="315869"/>
            <a:chOff x="307497" y="3641416"/>
            <a:chExt cx="10658841" cy="315869"/>
          </a:xfrm>
        </p:grpSpPr>
        <p:sp>
          <p:nvSpPr>
            <p:cNvPr id="5" name="TextovéPole 4">
              <a:extLst>
                <a:ext uri="{FF2B5EF4-FFF2-40B4-BE49-F238E27FC236}">
                  <a16:creationId xmlns:a16="http://schemas.microsoft.com/office/drawing/2014/main" id="{5A4153DA-8E94-76FF-BA9C-485CF0D3CC88}"/>
                </a:ext>
              </a:extLst>
            </p:cNvPr>
            <p:cNvSpPr txBox="1"/>
            <p:nvPr/>
          </p:nvSpPr>
          <p:spPr>
            <a:xfrm>
              <a:off x="307497" y="3641416"/>
              <a:ext cx="2214000" cy="307777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400" dirty="0"/>
                <a:t>Počítač odesilatele</a:t>
              </a:r>
            </a:p>
          </p:txBody>
        </p:sp>
        <p:sp>
          <p:nvSpPr>
            <p:cNvPr id="6" name="TextovéPole 5">
              <a:extLst>
                <a:ext uri="{FF2B5EF4-FFF2-40B4-BE49-F238E27FC236}">
                  <a16:creationId xmlns:a16="http://schemas.microsoft.com/office/drawing/2014/main" id="{DF831F0C-2EF7-7249-C805-A422C56698A8}"/>
                </a:ext>
              </a:extLst>
            </p:cNvPr>
            <p:cNvSpPr txBox="1"/>
            <p:nvPr/>
          </p:nvSpPr>
          <p:spPr>
            <a:xfrm>
              <a:off x="3107311" y="3641416"/>
              <a:ext cx="2214000" cy="307777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400" dirty="0"/>
                <a:t>Směrovač</a:t>
              </a:r>
            </a:p>
          </p:txBody>
        </p:sp>
        <p:sp>
          <p:nvSpPr>
            <p:cNvPr id="7" name="TextovéPole 6">
              <a:extLst>
                <a:ext uri="{FF2B5EF4-FFF2-40B4-BE49-F238E27FC236}">
                  <a16:creationId xmlns:a16="http://schemas.microsoft.com/office/drawing/2014/main" id="{59A1BEB7-8924-4CDF-CE53-293ED505046D}"/>
                </a:ext>
              </a:extLst>
            </p:cNvPr>
            <p:cNvSpPr txBox="1"/>
            <p:nvPr/>
          </p:nvSpPr>
          <p:spPr>
            <a:xfrm>
              <a:off x="5934160" y="3649508"/>
              <a:ext cx="2212374" cy="307777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400" dirty="0"/>
                <a:t>Internet – další směrovače</a:t>
              </a:r>
            </a:p>
          </p:txBody>
        </p:sp>
        <p:sp>
          <p:nvSpPr>
            <p:cNvPr id="8" name="TextovéPole 7">
              <a:extLst>
                <a:ext uri="{FF2B5EF4-FFF2-40B4-BE49-F238E27FC236}">
                  <a16:creationId xmlns:a16="http://schemas.microsoft.com/office/drawing/2014/main" id="{0D20BF3B-EF6A-E114-E750-40478AB5DB3B}"/>
                </a:ext>
              </a:extLst>
            </p:cNvPr>
            <p:cNvSpPr txBox="1"/>
            <p:nvPr/>
          </p:nvSpPr>
          <p:spPr>
            <a:xfrm>
              <a:off x="8752338" y="3642042"/>
              <a:ext cx="2214000" cy="307777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400" dirty="0"/>
                <a:t>Počítač příjemce</a:t>
              </a:r>
            </a:p>
          </p:txBody>
        </p:sp>
        <p:sp>
          <p:nvSpPr>
            <p:cNvPr id="9" name="Šipka: doprava 8">
              <a:extLst>
                <a:ext uri="{FF2B5EF4-FFF2-40B4-BE49-F238E27FC236}">
                  <a16:creationId xmlns:a16="http://schemas.microsoft.com/office/drawing/2014/main" id="{E58EFBD4-03BD-1E55-7F0E-AB95F2192E05}"/>
                </a:ext>
              </a:extLst>
            </p:cNvPr>
            <p:cNvSpPr/>
            <p:nvPr/>
          </p:nvSpPr>
          <p:spPr>
            <a:xfrm>
              <a:off x="8167532" y="3754844"/>
              <a:ext cx="566442" cy="97104"/>
            </a:xfrm>
            <a:prstGeom prst="rightArrow">
              <a:avLst/>
            </a:prstGeom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Šipka: doprava 9">
              <a:extLst>
                <a:ext uri="{FF2B5EF4-FFF2-40B4-BE49-F238E27FC236}">
                  <a16:creationId xmlns:a16="http://schemas.microsoft.com/office/drawing/2014/main" id="{B6766514-5897-FE93-E557-947F62B1FFC3}"/>
                </a:ext>
              </a:extLst>
            </p:cNvPr>
            <p:cNvSpPr/>
            <p:nvPr/>
          </p:nvSpPr>
          <p:spPr>
            <a:xfrm>
              <a:off x="2521496" y="3754844"/>
              <a:ext cx="566442" cy="97104"/>
            </a:xfrm>
            <a:prstGeom prst="rightArrow">
              <a:avLst/>
            </a:prstGeom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Šipka: doprava 10">
              <a:extLst>
                <a:ext uri="{FF2B5EF4-FFF2-40B4-BE49-F238E27FC236}">
                  <a16:creationId xmlns:a16="http://schemas.microsoft.com/office/drawing/2014/main" id="{FEA627CD-787B-96EA-9C23-30537D13FA2C}"/>
                </a:ext>
              </a:extLst>
            </p:cNvPr>
            <p:cNvSpPr/>
            <p:nvPr/>
          </p:nvSpPr>
          <p:spPr>
            <a:xfrm>
              <a:off x="5340684" y="3754844"/>
              <a:ext cx="566442" cy="97104"/>
            </a:xfrm>
            <a:prstGeom prst="rightArrow">
              <a:avLst/>
            </a:prstGeom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383E6C96-83F3-1E1E-837B-1248273A74AC}"/>
              </a:ext>
            </a:extLst>
          </p:cNvPr>
          <p:cNvSpPr txBox="1"/>
          <p:nvPr/>
        </p:nvSpPr>
        <p:spPr>
          <a:xfrm>
            <a:off x="215126" y="3558808"/>
            <a:ext cx="1163970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dirty="0"/>
              <a:t>Data jsou rozdělena na </a:t>
            </a:r>
            <a:r>
              <a:rPr lang="cs-CZ" sz="1600" b="1" dirty="0"/>
              <a:t>pakety</a:t>
            </a:r>
            <a:r>
              <a:rPr lang="cs-CZ" sz="1600" dirty="0"/>
              <a:t>. Jednotlivé pakety mohou sítí putovat různými cestami a nemusí dorazit ve správném pořadí.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D412EF18-841E-C522-0B47-A064E6A59774}"/>
              </a:ext>
            </a:extLst>
          </p:cNvPr>
          <p:cNvSpPr txBox="1"/>
          <p:nvPr/>
        </p:nvSpPr>
        <p:spPr>
          <a:xfrm>
            <a:off x="276147" y="4016429"/>
            <a:ext cx="11517664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/>
              <a:t>Omezení protokolu IP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nezaručuje doručení paketů,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nezaručuje správné pořadí paketů,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neopravuje ztracené pakety,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nevytváří trvalé spojení mezi zařízeními. </a:t>
            </a:r>
          </a:p>
          <a:p>
            <a:endParaRPr lang="cs-CZ" sz="600" dirty="0"/>
          </a:p>
          <a:p>
            <a:pPr>
              <a:buNone/>
            </a:pPr>
            <a:r>
              <a:rPr lang="cs-CZ" sz="1600" dirty="0"/>
              <a:t>Proto se používá společně s dalšími protokoly: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TCP</a:t>
            </a:r>
            <a:r>
              <a:rPr lang="cs-CZ" sz="1600" dirty="0"/>
              <a:t> zajišťuje spolehlivé a uspořádané doručení,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UDP</a:t>
            </a:r>
            <a:r>
              <a:rPr lang="cs-CZ" sz="1600" dirty="0"/>
              <a:t> umožňuje rychlejší přenos bez kontroly doručení. </a:t>
            </a:r>
          </a:p>
          <a:p>
            <a:endParaRPr lang="cs-CZ" sz="600" dirty="0"/>
          </a:p>
          <a:p>
            <a:pPr>
              <a:buNone/>
            </a:pPr>
            <a:r>
              <a:rPr lang="cs-CZ" sz="1600" b="1" dirty="0"/>
              <a:t>Shrnutí:</a:t>
            </a:r>
            <a:r>
              <a:rPr lang="cs-CZ" sz="1600" dirty="0"/>
              <a:t> IP odpovídá především na otázky: </a:t>
            </a:r>
            <a:r>
              <a:rPr lang="cs-CZ" sz="1600" b="1" dirty="0"/>
              <a:t>Odkud paket přichází, kam má být doručen a kudy má putovat?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38091558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747</TotalTime>
  <Words>3815</Words>
  <Application>Microsoft Office PowerPoint</Application>
  <PresentationFormat>Širokoúhlá obrazovka</PresentationFormat>
  <Paragraphs>428</Paragraphs>
  <Slides>23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32" baseType="lpstr">
      <vt:lpstr>Arial</vt:lpstr>
      <vt:lpstr>Arial Unicode MS</vt:lpstr>
      <vt:lpstr>Calibri</vt:lpstr>
      <vt:lpstr>Calibri Light</vt:lpstr>
      <vt:lpstr>Cambria Math</vt:lpstr>
      <vt:lpstr>Courier New</vt:lpstr>
      <vt:lpstr>Segoe UI Symbol</vt:lpstr>
      <vt:lpstr>Symbol</vt:lpstr>
      <vt:lpstr>Motiv Office</vt:lpstr>
      <vt:lpstr>Síťové protokoly IKT 113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8</cp:revision>
  <dcterms:created xsi:type="dcterms:W3CDTF">2026-07-24T10:30:38Z</dcterms:created>
  <dcterms:modified xsi:type="dcterms:W3CDTF">2026-08-22T09:58:10Z</dcterms:modified>
</cp:coreProperties>
</file>