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4" r:id="rId9"/>
    <p:sldId id="262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6934" y="0"/>
            <a:ext cx="12231160" cy="6856214"/>
            <a:chOff x="-16934" y="0"/>
            <a:chExt cx="12231160" cy="6856214"/>
          </a:xfrm>
        </p:grpSpPr>
        <p:pic>
          <p:nvPicPr>
            <p:cNvPr id="16" name="Picture 15" descr="HD-PanelTitle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26" name="Rectangle 25"/>
            <p:cNvSpPr/>
            <p:nvPr/>
          </p:nvSpPr>
          <p:spPr>
            <a:xfrm>
              <a:off x="2328332" y="1540931"/>
              <a:ext cx="7543802" cy="3835401"/>
            </a:xfrm>
            <a:prstGeom prst="rect">
              <a:avLst/>
            </a:prstGeom>
            <a:noFill/>
            <a:ln w="15875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7" name="Picture 16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6934" y="3147609"/>
              <a:ext cx="2478024" cy="612648"/>
            </a:xfrm>
            <a:prstGeom prst="rect">
              <a:avLst/>
            </a:prstGeom>
          </p:spPr>
        </p:pic>
        <p:pic>
          <p:nvPicPr>
            <p:cNvPr id="20" name="Picture 19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9736202" y="3147609"/>
              <a:ext cx="2478024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692398" y="1871131"/>
            <a:ext cx="6815669" cy="1515533"/>
          </a:xfrm>
        </p:spPr>
        <p:txBody>
          <a:bodyPr anchor="b">
            <a:noAutofit/>
          </a:bodyPr>
          <a:lstStyle>
            <a:lvl1pPr algn="ctr">
              <a:defRPr sz="54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692398" y="3657597"/>
            <a:ext cx="6815669" cy="1320802"/>
          </a:xfrm>
        </p:spPr>
        <p:txBody>
          <a:bodyPr anchor="t">
            <a:normAutofit/>
          </a:bodyPr>
          <a:lstStyle>
            <a:lvl1pPr marL="0" indent="0" algn="ctr">
              <a:buNone/>
              <a:defRPr sz="21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983232" y="5037663"/>
            <a:ext cx="897467" cy="279400"/>
          </a:xfrm>
        </p:spPr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92397" y="5037663"/>
            <a:ext cx="5214635" cy="279400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956900" y="5037663"/>
            <a:ext cx="551167" cy="279400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2692399" y="3522131"/>
            <a:ext cx="6815668" cy="0"/>
          </a:xfrm>
          <a:prstGeom prst="lin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647F38-B617-4D2F-AE0A-013F0C4D2C57}" type="datetimeFigureOut">
              <a:rPr lang="en-US" dirty="0"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7799C9-84D9-46D2-A11E-BCF8A720529D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15069" y="1752606"/>
            <a:ext cx="8158688" cy="1822514"/>
          </a:xfrm>
        </p:spPr>
        <p:txBody>
          <a:bodyPr anchor="b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15067" y="3846051"/>
            <a:ext cx="8158690" cy="954547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2012723" y="3710585"/>
            <a:ext cx="8163380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98448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1344" y="2560320"/>
            <a:ext cx="4718304" cy="3310128"/>
          </a:xfrm>
        </p:spPr>
        <p:txBody>
          <a:bodyPr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BFA754-D5C3-4E66-96A6-867B257F58DC}" type="datetimeFigureOut">
              <a:rPr lang="en-US" dirty="0"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84065D-F351-4B03-BD91-D8A6B8D4B362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9540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0670" y="2658533"/>
            <a:ext cx="4718304" cy="576262"/>
          </a:xfrm>
        </p:spPr>
        <p:txBody>
          <a:bodyPr anchor="b">
            <a:noAutofit/>
          </a:bodyPr>
          <a:lstStyle>
            <a:lvl1pPr marL="0" indent="0">
              <a:spcBef>
                <a:spcPts val="672"/>
              </a:spcBef>
              <a:spcAft>
                <a:spcPts val="600"/>
              </a:spcAft>
              <a:buNone/>
              <a:defRPr sz="28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0670" y="3243262"/>
            <a:ext cx="4718304" cy="2632605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8" name="Straight Connector 17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3811" y="1388534"/>
            <a:ext cx="3718455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18668" y="982131"/>
            <a:ext cx="5469466" cy="4893735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3811" y="3031065"/>
            <a:ext cx="3718455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>
            <a:off x="1396169" y="2912533"/>
            <a:ext cx="35144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399" y="1883832"/>
            <a:ext cx="6241816" cy="1371600"/>
          </a:xfrm>
        </p:spPr>
        <p:txBody>
          <a:bodyPr anchor="b">
            <a:normAutofit/>
          </a:bodyPr>
          <a:lstStyle>
            <a:lvl1pPr algn="ctr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094831" y="1041400"/>
            <a:ext cx="3063347" cy="4775200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399" y="3255432"/>
            <a:ext cx="6241816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4815415"/>
            <a:ext cx="9609666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41427" y="1041399"/>
            <a:ext cx="10105972" cy="33358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  <a:miter lim="800000"/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95401" y="5382153"/>
            <a:ext cx="9609666" cy="493712"/>
          </a:xfrm>
        </p:spPr>
        <p:txBody>
          <a:bodyPr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03868" y="982132"/>
            <a:ext cx="9592732" cy="2954868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03868" y="4343399"/>
            <a:ext cx="9592732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74812" y="3352800"/>
            <a:ext cx="8839202" cy="584200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20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343399"/>
            <a:ext cx="9609666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600267" y="2827870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396169" y="4140199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2" y="3308581"/>
            <a:ext cx="960966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777381"/>
            <a:ext cx="9609668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3" y="982132"/>
            <a:ext cx="929639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3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9312"/>
            <a:ext cx="9609668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4529667"/>
            <a:ext cx="9609668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2" name="TextBox 11"/>
          <p:cNvSpPr txBox="1"/>
          <p:nvPr/>
        </p:nvSpPr>
        <p:spPr>
          <a:xfrm>
            <a:off x="862013" y="8799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600267" y="259926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982132"/>
            <a:ext cx="9609666" cy="2243668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20" name="Text Placeholder 2"/>
          <p:cNvSpPr>
            <a:spLocks noGrp="1"/>
          </p:cNvSpPr>
          <p:nvPr>
            <p:ph type="body" idx="13"/>
          </p:nvPr>
        </p:nvSpPr>
        <p:spPr>
          <a:xfrm>
            <a:off x="1295401" y="3630168"/>
            <a:ext cx="9609668" cy="84124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0" y="4470399"/>
            <a:ext cx="9609670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5" name="Straight Connector 14"/>
          <p:cNvCxnSpPr/>
          <p:nvPr/>
        </p:nvCxnSpPr>
        <p:spPr>
          <a:xfrm>
            <a:off x="1396169" y="3429000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1396169" y="2421466"/>
            <a:ext cx="9407298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9356" y="982131"/>
            <a:ext cx="1890895" cy="4893735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5398" y="982132"/>
            <a:ext cx="7433025" cy="4893734"/>
          </a:xfrm>
        </p:spPr>
        <p:txBody>
          <a:bodyPr vert="eaVert" anchor="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4" name="Straight Connector 13"/>
          <p:cNvCxnSpPr/>
          <p:nvPr/>
        </p:nvCxnSpPr>
        <p:spPr>
          <a:xfrm>
            <a:off x="8863890" y="990600"/>
            <a:ext cx="0" cy="487680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-15736" y="0"/>
            <a:ext cx="12229962" cy="6856214"/>
            <a:chOff x="-15736" y="0"/>
            <a:chExt cx="12229962" cy="6856214"/>
          </a:xfrm>
        </p:grpSpPr>
        <p:pic>
          <p:nvPicPr>
            <p:cNvPr id="8" name="Picture 7" descr="H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88825" cy="6856214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608012" y="609600"/>
              <a:ext cx="10972800" cy="5638800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-15736" y="3153832"/>
              <a:ext cx="77724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11436986" y="3153832"/>
              <a:ext cx="77724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95402" y="982132"/>
            <a:ext cx="9601196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2556932"/>
            <a:ext cx="9601196" cy="3318936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677501" y="5969000"/>
            <a:ext cx="16002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3/7/2023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95401" y="5969000"/>
            <a:ext cx="730590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53901" y="5969000"/>
            <a:ext cx="54269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8" r:id="rId2"/>
    <p:sldLayoutId id="2147483651" r:id="rId3"/>
    <p:sldLayoutId id="2147483669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57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Italsk%C3%BD_fa%C5%A1ismus#/media/Soubor:Flag_of_Italian_Fascism.svg" TargetMode="External"/><Relationship Id="rId2" Type="http://schemas.openxmlformats.org/officeDocument/2006/relationships/hyperlink" Target="https://cs.wikipedia.org/wiki/Benito_Mussolini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261B3EC-4D58-EB5E-940D-9719ADBFD47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u="sng" dirty="0"/>
              <a:t>FAŠISMUS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1CC8EA1B-CD67-07BE-3213-129188C5E8B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81917901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C19AA15-0A85-9EA0-967D-C5B0D4117D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FAŠISMUS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06DBF9F-9F85-A027-CD32-705DD3C0FD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Původně politická ideologie</a:t>
            </a:r>
          </a:p>
          <a:p>
            <a:r>
              <a:rPr lang="cs-CZ" dirty="0"/>
              <a:t>Vzniká po 1. světové válce</a:t>
            </a:r>
          </a:p>
          <a:p>
            <a:r>
              <a:rPr lang="cs-CZ" u="sng" dirty="0"/>
              <a:t>Znaky:</a:t>
            </a:r>
          </a:p>
          <a:p>
            <a:pPr lvl="1"/>
            <a:r>
              <a:rPr lang="cs-CZ" dirty="0"/>
              <a:t>Autoritářství</a:t>
            </a:r>
          </a:p>
          <a:p>
            <a:pPr lvl="1"/>
            <a:r>
              <a:rPr lang="cs-CZ" dirty="0"/>
              <a:t>Vůdcovský typ v čele</a:t>
            </a:r>
          </a:p>
          <a:p>
            <a:pPr lvl="1"/>
            <a:r>
              <a:rPr lang="cs-CZ" dirty="0"/>
              <a:t>Militarismus</a:t>
            </a:r>
          </a:p>
          <a:p>
            <a:pPr lvl="1"/>
            <a:r>
              <a:rPr lang="cs-CZ" dirty="0"/>
              <a:t>Extrémní nacionalismus</a:t>
            </a:r>
          </a:p>
          <a:p>
            <a:pPr lvl="1"/>
            <a:r>
              <a:rPr lang="cs-CZ" dirty="0"/>
              <a:t>Soukromé vlastnictví má sloužit ke kolektivnímu prospěchu</a:t>
            </a:r>
          </a:p>
        </p:txBody>
      </p:sp>
    </p:spTree>
    <p:extLst>
      <p:ext uri="{BB962C8B-B14F-4D97-AF65-F5344CB8AC3E}">
        <p14:creationId xmlns:p14="http://schemas.microsoft.com/office/powerpoint/2010/main" val="26457073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9B0A2A-95EA-1442-C34C-E8D3977D2A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HISTORIE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0764BDA-31E7-7C6B-3D7B-72D69FF278D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1919 – </a:t>
            </a:r>
            <a:r>
              <a:rPr lang="cs-CZ" b="1" i="1" dirty="0"/>
              <a:t>Fašistický manifest </a:t>
            </a:r>
            <a:r>
              <a:rPr lang="cs-CZ" dirty="0"/>
              <a:t>– </a:t>
            </a:r>
            <a:r>
              <a:rPr lang="cs-CZ" b="1" dirty="0" err="1"/>
              <a:t>Alceste</a:t>
            </a:r>
            <a:r>
              <a:rPr lang="cs-CZ" b="1" dirty="0"/>
              <a:t> De </a:t>
            </a:r>
            <a:r>
              <a:rPr lang="cs-CZ" b="1" dirty="0" err="1"/>
              <a:t>Ambris</a:t>
            </a:r>
            <a:r>
              <a:rPr lang="cs-CZ" b="1" dirty="0"/>
              <a:t> a Tommaso </a:t>
            </a:r>
            <a:r>
              <a:rPr lang="cs-CZ" b="1" dirty="0" err="1"/>
              <a:t>Marinetti</a:t>
            </a:r>
            <a:endParaRPr lang="cs-CZ" b="1" dirty="0"/>
          </a:p>
          <a:p>
            <a:r>
              <a:rPr lang="cs-CZ" dirty="0"/>
              <a:t>Benito Mussolini založil organizaci </a:t>
            </a:r>
            <a:r>
              <a:rPr lang="cs-CZ" dirty="0" err="1"/>
              <a:t>Fasci</a:t>
            </a:r>
            <a:r>
              <a:rPr lang="cs-CZ" dirty="0"/>
              <a:t> </a:t>
            </a:r>
            <a:r>
              <a:rPr lang="cs-CZ" dirty="0" err="1"/>
              <a:t>italiani</a:t>
            </a:r>
            <a:r>
              <a:rPr lang="cs-CZ" dirty="0"/>
              <a:t> di </a:t>
            </a:r>
            <a:r>
              <a:rPr lang="cs-CZ" dirty="0" err="1"/>
              <a:t>combattinento</a:t>
            </a:r>
            <a:r>
              <a:rPr lang="cs-CZ" dirty="0"/>
              <a:t>=&gt; </a:t>
            </a:r>
            <a:r>
              <a:rPr lang="cs-CZ" b="1" dirty="0"/>
              <a:t>Národní fašistická strana</a:t>
            </a:r>
          </a:p>
          <a:p>
            <a:r>
              <a:rPr lang="cs-CZ" dirty="0"/>
              <a:t>Původně levicový, později se přesunul k extrémní pravici</a:t>
            </a:r>
          </a:p>
          <a:p>
            <a:r>
              <a:rPr lang="cs-CZ" dirty="0"/>
              <a:t>Od slova </a:t>
            </a:r>
            <a:r>
              <a:rPr lang="cs-CZ" b="1" i="1" dirty="0" err="1"/>
              <a:t>fasces</a:t>
            </a:r>
            <a:r>
              <a:rPr lang="cs-CZ" dirty="0"/>
              <a:t> - svazek</a:t>
            </a:r>
          </a:p>
        </p:txBody>
      </p:sp>
    </p:spTree>
    <p:extLst>
      <p:ext uri="{BB962C8B-B14F-4D97-AF65-F5344CB8AC3E}">
        <p14:creationId xmlns:p14="http://schemas.microsoft.com/office/powerpoint/2010/main" val="163188555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9E48C7-1F39-B6ED-F534-867A67351C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ITALSKÝ FAŠISMUS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3A81BE9-322E-507F-55AA-8BDAC7BDBB2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Politické hnutí a státní forma v Itálii v letech 1922 – 1943</a:t>
            </a:r>
          </a:p>
          <a:p>
            <a:r>
              <a:rPr lang="cs-CZ" b="1" dirty="0"/>
              <a:t>Říjen 1922 – Pochod na Řím </a:t>
            </a:r>
            <a:r>
              <a:rPr lang="cs-CZ" dirty="0"/>
              <a:t>– BM se dostal k moci</a:t>
            </a:r>
          </a:p>
          <a:p>
            <a:r>
              <a:rPr lang="cs-CZ" dirty="0"/>
              <a:t>=&gt; BM jmenován ministerských předsedou králem Viktorem Emanuelem III.</a:t>
            </a:r>
          </a:p>
          <a:p>
            <a:r>
              <a:rPr lang="cs-CZ" dirty="0"/>
              <a:t>1926 – vyhlášení vlády jedné strany</a:t>
            </a:r>
          </a:p>
          <a:p>
            <a:r>
              <a:rPr lang="cs-CZ" dirty="0"/>
              <a:t>1935 – napadení Habeše</a:t>
            </a:r>
          </a:p>
          <a:p>
            <a:r>
              <a:rPr lang="cs-CZ" dirty="0"/>
              <a:t>1939 – napadení Albánie</a:t>
            </a:r>
          </a:p>
        </p:txBody>
      </p:sp>
    </p:spTree>
    <p:extLst>
      <p:ext uri="{BB962C8B-B14F-4D97-AF65-F5344CB8AC3E}">
        <p14:creationId xmlns:p14="http://schemas.microsoft.com/office/powerpoint/2010/main" val="143861755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D40EDA5-4702-FCAC-55EE-DDE7A7CC44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ITALSKÝ FAŠISMUS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0A1D754-49F9-2B5C-64D4-FC68354080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Ne tak radikální antisemitismus jako v Německu</a:t>
            </a:r>
          </a:p>
          <a:p>
            <a:r>
              <a:rPr lang="cs-CZ" dirty="0"/>
              <a:t>Nedochází k výstavbě koncentračních táborů</a:t>
            </a:r>
          </a:p>
          <a:p>
            <a:r>
              <a:rPr lang="cs-CZ" dirty="0"/>
              <a:t>Židovské obyvatelstvo se neodsouvá do Německa</a:t>
            </a:r>
          </a:p>
          <a:p>
            <a:r>
              <a:rPr lang="cs-CZ" dirty="0"/>
              <a:t>Přijaté rasové zákony po vzoru Německa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282372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2ADB43B-359D-7C26-6944-12C5B3F7E5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BENITO MUSSOLINI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BA95949-20D5-39B4-465B-330C2D6DFC52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4437" y="2854325"/>
            <a:ext cx="2143125" cy="27241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126312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2A77AD-79C9-A5A8-B2C5-74CC835A11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ITALSKÁ FAŠISTICKÁ VLAJKA</a:t>
            </a:r>
          </a:p>
        </p:txBody>
      </p:sp>
      <p:pic>
        <p:nvPicPr>
          <p:cNvPr id="2050" name="Picture 2" descr="undefined">
            <a:extLst>
              <a:ext uri="{FF2B5EF4-FFF2-40B4-BE49-F238E27FC236}">
                <a16:creationId xmlns:a16="http://schemas.microsoft.com/office/drawing/2014/main" id="{DA5461A9-6183-3143-310E-6458A0A0C0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6621" y="2557463"/>
            <a:ext cx="4978757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285947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96D506A-A628-5AB8-724B-5A5F66B418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/>
              <a:t>ZNAK – SVAZEK PRUTŮ A SEKYRA</a:t>
            </a:r>
          </a:p>
        </p:txBody>
      </p:sp>
      <p:pic>
        <p:nvPicPr>
          <p:cNvPr id="3074" name="Picture 2" descr="undefined">
            <a:extLst>
              <a:ext uri="{FF2B5EF4-FFF2-40B4-BE49-F238E27FC236}">
                <a16:creationId xmlns:a16="http://schemas.microsoft.com/office/drawing/2014/main" id="{DEEF295C-772B-0494-106E-B940CAE5C0D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5674" y="2557463"/>
            <a:ext cx="2340652" cy="3317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295047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62385BF-66C7-D8B5-320B-E88A4295C4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ODKAZY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B07AE84-051C-6300-204B-81D892C63A9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1) </a:t>
            </a:r>
            <a:r>
              <a:rPr lang="cs-CZ" dirty="0">
                <a:hlinkClick r:id="rId2"/>
              </a:rPr>
              <a:t>https://cs.wikipedia.org/wiki/Benito_Mussolini</a:t>
            </a:r>
            <a:endParaRPr lang="cs-CZ" dirty="0"/>
          </a:p>
          <a:p>
            <a:r>
              <a:rPr lang="cs-CZ" dirty="0"/>
              <a:t>2) </a:t>
            </a:r>
            <a:r>
              <a:rPr lang="cs-CZ" dirty="0">
                <a:hlinkClick r:id="rId3"/>
              </a:rPr>
              <a:t>https://cs.wikipedia.org/wiki/Italsk%C3%BD_fa%C5%A1ismus#/media/Soubor:Flag_of_Italian_Fascism.svg</a:t>
            </a:r>
            <a:endParaRPr lang="cs-CZ" dirty="0"/>
          </a:p>
          <a:p>
            <a:r>
              <a:rPr lang="cs-CZ" dirty="0"/>
              <a:t>3) https://cs.wikipedia.org/wiki/Italsk%C3%BD_fa%C5%A1ismus#/media/Soubor:National_Fascist_Party_logo.svg</a:t>
            </a:r>
          </a:p>
        </p:txBody>
      </p:sp>
    </p:spTree>
    <p:extLst>
      <p:ext uri="{BB962C8B-B14F-4D97-AF65-F5344CB8AC3E}">
        <p14:creationId xmlns:p14="http://schemas.microsoft.com/office/powerpoint/2010/main" val="23861347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ganika">
  <a:themeElements>
    <a:clrScheme name="Organic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Organic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Organic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29</TotalTime>
  <Words>173</Words>
  <Application>Microsoft Office PowerPoint</Application>
  <PresentationFormat>Širokoúhlá obrazovka</PresentationFormat>
  <Paragraphs>34</Paragraphs>
  <Slides>9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2" baseType="lpstr">
      <vt:lpstr>Arial</vt:lpstr>
      <vt:lpstr>Garamond</vt:lpstr>
      <vt:lpstr>Organika</vt:lpstr>
      <vt:lpstr>FAŠISMUS</vt:lpstr>
      <vt:lpstr>FAŠISMUS</vt:lpstr>
      <vt:lpstr>HISTORIE</vt:lpstr>
      <vt:lpstr>ITALSKÝ FAŠISMUS</vt:lpstr>
      <vt:lpstr>ITALSKÝ FAŠISMUS</vt:lpstr>
      <vt:lpstr>BENITO MUSSOLINI</vt:lpstr>
      <vt:lpstr>ITALSKÁ FAŠISTICKÁ VLAJKA</vt:lpstr>
      <vt:lpstr>ZNAK – SVAZEK PRUTŮ A SEKYRA</vt:lpstr>
      <vt:lpstr>ODKAZY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FAŠISMUS</dc:title>
  <dc:creator>Pc</dc:creator>
  <cp:lastModifiedBy>BLAŽKOVÁ</cp:lastModifiedBy>
  <cp:revision>1</cp:revision>
  <dcterms:created xsi:type="dcterms:W3CDTF">2023-03-06T18:45:18Z</dcterms:created>
  <dcterms:modified xsi:type="dcterms:W3CDTF">2023-03-07T06:29:51Z</dcterms:modified>
</cp:coreProperties>
</file>