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0" d="100"/>
          <a:sy n="120" d="100"/>
        </p:scale>
        <p:origin x="19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3CDD-2D2F-43F0-A03D-0580F0FD03B1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DC45-BDE1-4F25-BBBB-91BDAB2ED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4923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3CDD-2D2F-43F0-A03D-0580F0FD03B1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DC45-BDE1-4F25-BBBB-91BDAB2ED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1398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3CDD-2D2F-43F0-A03D-0580F0FD03B1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DC45-BDE1-4F25-BBBB-91BDAB2ED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595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3CDD-2D2F-43F0-A03D-0580F0FD03B1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DC45-BDE1-4F25-BBBB-91BDAB2ED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0186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3CDD-2D2F-43F0-A03D-0580F0FD03B1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DC45-BDE1-4F25-BBBB-91BDAB2ED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9452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3CDD-2D2F-43F0-A03D-0580F0FD03B1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DC45-BDE1-4F25-BBBB-91BDAB2ED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065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3CDD-2D2F-43F0-A03D-0580F0FD03B1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DC45-BDE1-4F25-BBBB-91BDAB2ED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1094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3CDD-2D2F-43F0-A03D-0580F0FD03B1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DC45-BDE1-4F25-BBBB-91BDAB2ED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112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3CDD-2D2F-43F0-A03D-0580F0FD03B1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DC45-BDE1-4F25-BBBB-91BDAB2ED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5982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3CDD-2D2F-43F0-A03D-0580F0FD03B1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DC45-BDE1-4F25-BBBB-91BDAB2ED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1803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3CDD-2D2F-43F0-A03D-0580F0FD03B1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DC45-BDE1-4F25-BBBB-91BDAB2ED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1583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A3CDD-2D2F-43F0-A03D-0580F0FD03B1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0DC45-BDE1-4F25-BBBB-91BDAB2ED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6247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../../Videa/Elekt&#345;ina%20a%20magnetismus/Elektricky%20proud%20v%20plynech%20(bou&#345;ka,%20pol&#225;rn&#237;%20z&#225;&#345;e,%20v&#253;bojov&#233;%20trubice)%20(1080p).mp4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user/gymjev2006/videos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vascak.cz/data/android/physicsatschool/template.php?s=elplyn_ionizace&amp;l=cz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vascak.cz/data/android/physicsatschool/template.php?s=elplyn_va_charakteristika&amp;l=cz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vascak.cz/data/android/physicsatschool/template.php?s=elplyn_oblouk&amp;l=cz" TargetMode="Externa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vascak.cz/data/android/physicsatschool/template.php?s=elplyn_ruhmkorff&amp;l=cz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vascak.cz/data/android/physicsatschool/template.php?s=elplyn_magnet_elektron&amp;l=cz" TargetMode="External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edu.ceskatelevize.cz/video/15703-jak-vznika-blesk" TargetMode="External"/><Relationship Id="rId2" Type="http://schemas.openxmlformats.org/officeDocument/2006/relationships/hyperlink" Target="https://www.bing.com/videos/search?q=elektrick%c3%bd+proud+v+plynech&amp;&amp;view=detail&amp;mid=8157406B83AEAA834DC88157406B83AEAA834DC8&amp;&amp;FORM=VDRVSR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edu.ceskatelevize.cz/video/5757-kulovy-bles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097133"/>
            <a:ext cx="10363200" cy="1470025"/>
          </a:xfrm>
        </p:spPr>
        <p:txBody>
          <a:bodyPr/>
          <a:lstStyle/>
          <a:p>
            <a:r>
              <a:rPr lang="cs-CZ" dirty="0"/>
              <a:t>Elektrický proud v plynech a ve vakuu</a:t>
            </a:r>
            <a:br>
              <a:rPr lang="cs-CZ" dirty="0"/>
            </a:br>
            <a:r>
              <a:rPr lang="cs-CZ" dirty="0" err="1"/>
              <a:t>Fyz</a:t>
            </a:r>
            <a:r>
              <a:rPr lang="cs-CZ" dirty="0"/>
              <a:t> 128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675620" y="4437112"/>
            <a:ext cx="6840760" cy="1752600"/>
          </a:xfrm>
        </p:spPr>
        <p:txBody>
          <a:bodyPr>
            <a:normAutofit/>
          </a:bodyPr>
          <a:lstStyle/>
          <a:p>
            <a:r>
              <a:rPr lang="cs-CZ" sz="1800" dirty="0">
                <a:solidFill>
                  <a:schemeClr val="tx1"/>
                </a:solidFill>
              </a:rPr>
              <a:t>Nesamostatný a samostatný výboj</a:t>
            </a:r>
          </a:p>
          <a:p>
            <a:r>
              <a:rPr lang="cs-CZ" sz="1800" dirty="0">
                <a:solidFill>
                  <a:schemeClr val="tx1"/>
                </a:solidFill>
              </a:rPr>
              <a:t>voltampérová charakteristika výboje, </a:t>
            </a:r>
          </a:p>
          <a:p>
            <a:r>
              <a:rPr lang="cs-CZ" sz="1800" dirty="0">
                <a:solidFill>
                  <a:schemeClr val="tx1"/>
                </a:solidFill>
              </a:rPr>
              <a:t>samostatný výboj v plynu za atmosférického tlaku a za sníženého tlaku</a:t>
            </a:r>
          </a:p>
          <a:p>
            <a:r>
              <a:rPr lang="cs-CZ" sz="1800" dirty="0">
                <a:solidFill>
                  <a:schemeClr val="tx1"/>
                </a:solidFill>
              </a:rPr>
              <a:t>katodové a kanálové záření</a:t>
            </a:r>
            <a:endParaRPr lang="cs-CZ" sz="1800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187643" y="3829469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 action="ppaction://hlinkfile"/>
              </a:rPr>
              <a:t>Úvodní video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23392" y="600504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14. 12. 2025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64F624DE-DD45-245D-433A-D7C378402E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891" y="656238"/>
            <a:ext cx="3602217" cy="900554"/>
          </a:xfrm>
          <a:prstGeom prst="rect">
            <a:avLst/>
          </a:prstGeom>
        </p:spPr>
      </p:pic>
      <p:sp>
        <p:nvSpPr>
          <p:cNvPr id="7" name="TextovéPole 4">
            <a:extLst>
              <a:ext uri="{FF2B5EF4-FFF2-40B4-BE49-F238E27FC236}">
                <a16:creationId xmlns:a16="http://schemas.microsoft.com/office/drawing/2014/main" id="{963FCFAC-D935-7D6D-9B27-6A1C766FFF13}"/>
              </a:ext>
            </a:extLst>
          </p:cNvPr>
          <p:cNvSpPr txBox="1"/>
          <p:nvPr/>
        </p:nvSpPr>
        <p:spPr>
          <a:xfrm>
            <a:off x="3179676" y="6243357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Videa k výuce matematiky a fyziky: </a:t>
            </a:r>
            <a:r>
              <a:rPr lang="cs-CZ" dirty="0">
                <a:hlinkClick r:id="rId4"/>
              </a:rPr>
              <a:t>Petr Němec - YouTube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9114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75520" y="260648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Samostatný a nesamostatný výboj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775520" y="764705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Vzduch je za normálních podmínek dobrým izolantem.</a:t>
            </a:r>
          </a:p>
          <a:p>
            <a:endParaRPr lang="cs-CZ" dirty="0"/>
          </a:p>
        </p:txBody>
      </p:sp>
      <p:pic>
        <p:nvPicPr>
          <p:cNvPr id="1026" name="Picture 2" descr="Elektrosko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625" y="1443401"/>
            <a:ext cx="2802323" cy="3725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Část elektronů z elektrometru přejde do skleněné tyče, která tím o část kladného náboje přijd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48" y="1428207"/>
            <a:ext cx="3312368" cy="3565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063552" y="5085185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 tom se můžeme přesvědčit při pokusech z elektrostatiky. Nabitý elektroskop udrží dlouhou dobu téměř </a:t>
            </a:r>
            <a:r>
              <a:rPr lang="cs-CZ"/>
              <a:t>stálou výchylku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112588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51919" y="260648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Samostatný a nesamostatný výboj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51384" y="2250813"/>
            <a:ext cx="1116124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Působením plamene nebo zářením se plyn </a:t>
            </a:r>
            <a:r>
              <a:rPr lang="cs-CZ" b="1" dirty="0"/>
              <a:t>ionizuje</a:t>
            </a:r>
            <a:r>
              <a:rPr lang="cs-CZ" dirty="0"/>
              <a:t>. Některé molekuly se rozštěpí na elektron a kladný ion. Plamen nebo záření jsou ionizátory, které dodávají elektronům energii potřebnou k jejich odtržení.</a:t>
            </a:r>
          </a:p>
          <a:p>
            <a:r>
              <a:rPr lang="cs-CZ" dirty="0"/>
              <a:t>Tato </a:t>
            </a:r>
            <a:r>
              <a:rPr lang="cs-CZ" b="1" dirty="0"/>
              <a:t>ionizační energie</a:t>
            </a:r>
            <a:r>
              <a:rPr lang="cs-CZ" dirty="0"/>
              <a:t> se obvykle udává v </a:t>
            </a:r>
            <a:r>
              <a:rPr lang="cs-CZ" b="1" dirty="0"/>
              <a:t>elektronvoltech se značkou  </a:t>
            </a:r>
            <a:r>
              <a:rPr lang="cs-CZ" b="1" dirty="0" err="1"/>
              <a:t>eV.</a:t>
            </a:r>
            <a:r>
              <a:rPr lang="cs-CZ" b="1" dirty="0"/>
              <a:t> </a:t>
            </a:r>
          </a:p>
          <a:p>
            <a:pPr algn="ctr"/>
            <a:r>
              <a:rPr lang="cs-CZ" dirty="0"/>
              <a:t>1 eV = 1,6.10</a:t>
            </a:r>
            <a:r>
              <a:rPr lang="cs-CZ" baseline="30000" dirty="0"/>
              <a:t>-19</a:t>
            </a:r>
            <a:r>
              <a:rPr lang="cs-CZ" dirty="0"/>
              <a:t> J.</a:t>
            </a:r>
          </a:p>
          <a:p>
            <a:endParaRPr lang="cs-CZ" sz="800" dirty="0"/>
          </a:p>
          <a:p>
            <a:r>
              <a:rPr lang="cs-CZ" dirty="0"/>
              <a:t>Ionizační energie pro vodík je 13,53 eV, pro kyslík 15,8 eV, pro rtuť  10,4 </a:t>
            </a:r>
            <a:r>
              <a:rPr lang="cs-CZ" dirty="0" err="1"/>
              <a:t>eV.</a:t>
            </a:r>
            <a:endParaRPr lang="cs-CZ" dirty="0"/>
          </a:p>
          <a:p>
            <a:endParaRPr lang="cs-CZ" sz="800" dirty="0"/>
          </a:p>
          <a:p>
            <a:r>
              <a:rPr lang="cs-CZ" dirty="0"/>
              <a:t>Vzduch je vždy alespoň částečně ionizován účinkem kosmického záření a radioaktivitou zemské kůry.</a:t>
            </a:r>
          </a:p>
          <a:p>
            <a:r>
              <a:rPr lang="cs-CZ" dirty="0"/>
              <a:t>Běžně vzniká v 1 cm</a:t>
            </a:r>
            <a:r>
              <a:rPr lang="cs-CZ" baseline="30000" dirty="0"/>
              <a:t>3</a:t>
            </a:r>
            <a:r>
              <a:rPr lang="cs-CZ" dirty="0"/>
              <a:t> vzduchu přibližně 10 kladných iontů a elektronů za sekundu.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51384" y="840232"/>
            <a:ext cx="11017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Ionizace plynu</a:t>
            </a:r>
          </a:p>
          <a:p>
            <a:endParaRPr lang="cs-CZ" dirty="0"/>
          </a:p>
          <a:p>
            <a:r>
              <a:rPr lang="cs-CZ" dirty="0"/>
              <a:t>Při ionizaci plynu se z elektricky neutrální molekuly uvolňují </a:t>
            </a:r>
            <a:r>
              <a:rPr lang="cs-CZ" b="1" dirty="0"/>
              <a:t>elektrony</a:t>
            </a:r>
            <a:r>
              <a:rPr lang="cs-CZ" dirty="0"/>
              <a:t> a zbytek molekuly tvoří </a:t>
            </a:r>
            <a:r>
              <a:rPr lang="cs-CZ" b="1" dirty="0"/>
              <a:t>kladný iont</a:t>
            </a:r>
            <a:r>
              <a:rPr lang="cs-CZ" dirty="0"/>
              <a:t>.</a:t>
            </a:r>
          </a:p>
          <a:p>
            <a:r>
              <a:rPr lang="cs-CZ" dirty="0"/>
              <a:t>Elektrony se mohou zachytit na neutrálních molekulách a vznikají </a:t>
            </a:r>
            <a:r>
              <a:rPr lang="cs-CZ" b="1" dirty="0"/>
              <a:t>záporné ionty</a:t>
            </a:r>
            <a:r>
              <a:rPr lang="cs-CZ" dirty="0"/>
              <a:t>.</a:t>
            </a:r>
          </a:p>
        </p:txBody>
      </p:sp>
      <p:sp>
        <p:nvSpPr>
          <p:cNvPr id="5" name="Obdélník 4"/>
          <p:cNvSpPr/>
          <p:nvPr/>
        </p:nvSpPr>
        <p:spPr>
          <a:xfrm>
            <a:off x="5107589" y="5597009"/>
            <a:ext cx="1976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Působení plamene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66782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9376" y="331982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Rekombinace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79376" y="3823880"/>
            <a:ext cx="113052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Současně s ionizací vzniká opačný děj, kdy se nesouhlasně nabité částice navzájem přitahují a vytvářejí opět neutrální molekuly.</a:t>
            </a:r>
          </a:p>
          <a:p>
            <a:r>
              <a:rPr lang="cs-CZ" dirty="0"/>
              <a:t>Tento proces se nazývá </a:t>
            </a:r>
            <a:r>
              <a:rPr lang="cs-CZ" b="1" dirty="0"/>
              <a:t>rekombinace.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9376" y="5120024"/>
            <a:ext cx="113052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Pokud se ionizovaný plyn nachází v elektrickém poli , například mezi dvěma elektrodami, vznikne elektrický proud jako uspořádaný pohyb kladných iontů k záporné katodě a pohyb elektronů ke kladné anodě.</a:t>
            </a:r>
          </a:p>
          <a:p>
            <a:r>
              <a:rPr lang="cs-CZ" dirty="0"/>
              <a:t>Ionty, které dorazí na elektrody (po cestě nerekombinují), ztrácejí svůj náboj a mění se na neutrální molekuly.</a:t>
            </a:r>
          </a:p>
          <a:p>
            <a:endParaRPr lang="cs-CZ" dirty="0"/>
          </a:p>
          <a:p>
            <a:r>
              <a:rPr lang="cs-CZ" dirty="0"/>
              <a:t>Pokud přestanou působit vlivy, které ionizaci způsobují, nosiče náboje zanikají a plyn se stává </a:t>
            </a:r>
            <a:r>
              <a:rPr lang="cs-CZ" b="1" dirty="0"/>
              <a:t>nevodivý</a:t>
            </a:r>
            <a:r>
              <a:rPr lang="cs-CZ" dirty="0"/>
              <a:t>.</a:t>
            </a:r>
          </a:p>
        </p:txBody>
      </p:sp>
      <p:sp>
        <p:nvSpPr>
          <p:cNvPr id="5" name="Obdélník 4"/>
          <p:cNvSpPr/>
          <p:nvPr/>
        </p:nvSpPr>
        <p:spPr>
          <a:xfrm>
            <a:off x="503040" y="570735"/>
            <a:ext cx="112815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Podle podmínek, za nichž plynem prochází proud, rozlišujeme:</a:t>
            </a:r>
          </a:p>
          <a:p>
            <a:endParaRPr lang="cs-CZ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Nesamostatný výboj plynu, kdy je ionizace plynu vyvolána vnějším působením. Jestliže toto působení zanikne, zanikne i výboj v plynu.</a:t>
            </a:r>
          </a:p>
          <a:p>
            <a:endParaRPr lang="cs-CZ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endParaRPr lang="cs-CZ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endParaRPr lang="cs-CZ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Samostatný výboj plynu, který je podmíněn ionizací nárazem. Tento výboj se udrží i bez vnějšího působení.</a:t>
            </a:r>
            <a:endParaRPr lang="cs-CZ" b="0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25813" y="1916832"/>
            <a:ext cx="10945216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Elektrický proud v plynu, který se udržuje jen po dobu působení ionizátoru, se nazývá </a:t>
            </a:r>
            <a:r>
              <a:rPr lang="cs-CZ" b="1" dirty="0"/>
              <a:t>nesamostatný výboj.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8083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55440" y="29196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Voltampérová charakteristika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55440" y="836712"/>
            <a:ext cx="1080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Elektrické vlastnosti ionizovaného plynu můžeme měřit pomocí </a:t>
            </a:r>
            <a:r>
              <a:rPr lang="cs-CZ" b="1" dirty="0"/>
              <a:t>ionizační komory</a:t>
            </a:r>
            <a:r>
              <a:rPr lang="cs-CZ" dirty="0"/>
              <a:t>. </a:t>
            </a:r>
          </a:p>
          <a:p>
            <a:r>
              <a:rPr lang="cs-CZ" dirty="0"/>
              <a:t>Je zhotovena jako deskový kondenzátor v kovovém krytu s okénkem, kterým do prostoru mezi deskami proniká ionizující záření - viz schéma.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676"/>
          <a:stretch/>
        </p:blipFill>
        <p:spPr>
          <a:xfrm>
            <a:off x="767408" y="1844824"/>
            <a:ext cx="4686537" cy="438352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655840" y="3717032"/>
            <a:ext cx="2880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/>
              <a:t>U</a:t>
            </a:r>
            <a:r>
              <a:rPr lang="cs-CZ" b="1" baseline="-25000" dirty="0" err="1"/>
              <a:t>n</a:t>
            </a:r>
            <a:r>
              <a:rPr lang="cs-CZ" dirty="0"/>
              <a:t> – napětí při kterém komorou prochází nasycený proud</a:t>
            </a:r>
          </a:p>
          <a:p>
            <a:endParaRPr lang="cs-CZ" dirty="0"/>
          </a:p>
          <a:p>
            <a:r>
              <a:rPr lang="cs-CZ" b="1" dirty="0" err="1"/>
              <a:t>U</a:t>
            </a:r>
            <a:r>
              <a:rPr lang="cs-CZ" b="1" baseline="-25000" dirty="0" err="1"/>
              <a:t>z</a:t>
            </a:r>
            <a:r>
              <a:rPr lang="cs-CZ" dirty="0"/>
              <a:t> – zápalné napětí při kterém začíná ionizace nárazem, počátek samostatného výboje.</a:t>
            </a:r>
          </a:p>
        </p:txBody>
      </p:sp>
      <p:pic>
        <p:nvPicPr>
          <p:cNvPr id="1026" name="Picture 2" descr="https://slideplayer.cz/slide/3663774/12/images/22/Vyu%C5%BE%C3%ADvaj%C3%AD+ioniza%C4%8Dn%C3%AD+%C3%BA%C4%8Dinky+v+plynech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1" t="32887" r="61022" b="30364"/>
          <a:stretch/>
        </p:blipFill>
        <p:spPr bwMode="auto">
          <a:xfrm>
            <a:off x="7536160" y="2120122"/>
            <a:ext cx="4490003" cy="3832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8879376" y="5859017"/>
            <a:ext cx="18035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Ionizační komora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86384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1335" y="188640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Voltampérová charakteristika – podrobný popis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51384" y="701988"/>
            <a:ext cx="648072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Voltampérová charakteristika má tři části. </a:t>
            </a:r>
          </a:p>
          <a:p>
            <a:endParaRPr lang="cs-CZ" sz="800" dirty="0"/>
          </a:p>
          <a:p>
            <a:r>
              <a:rPr lang="cs-CZ" b="1" dirty="0"/>
              <a:t>Část od napětí 0 po napětí </a:t>
            </a:r>
            <a:r>
              <a:rPr lang="cs-CZ" b="1" dirty="0" err="1"/>
              <a:t>U</a:t>
            </a:r>
            <a:r>
              <a:rPr lang="cs-CZ" b="1" baseline="-25000" dirty="0" err="1"/>
              <a:t>n</a:t>
            </a:r>
            <a:r>
              <a:rPr lang="cs-CZ" b="1" dirty="0"/>
              <a:t>:  (1)</a:t>
            </a:r>
          </a:p>
          <a:p>
            <a:r>
              <a:rPr lang="cs-CZ" dirty="0"/>
              <a:t>Pokud je napětí malé, zanikne většina iontů rekombinací dříve, než dorazí na elektrody. Za těchto podmínek je počet iontů, které předají náboj elektrodám přímo úměrný napětí a pro tuto část platí </a:t>
            </a:r>
            <a:r>
              <a:rPr lang="cs-CZ" b="1" dirty="0"/>
              <a:t>Ohmův zákon</a:t>
            </a:r>
            <a:r>
              <a:rPr lang="cs-CZ" dirty="0"/>
              <a:t>.</a:t>
            </a:r>
          </a:p>
          <a:p>
            <a:endParaRPr lang="cs-CZ" sz="800" dirty="0"/>
          </a:p>
          <a:p>
            <a:r>
              <a:rPr lang="cs-CZ" b="1" dirty="0"/>
              <a:t>Část od napětí </a:t>
            </a:r>
            <a:r>
              <a:rPr lang="cs-CZ" b="1" dirty="0" err="1"/>
              <a:t>U</a:t>
            </a:r>
            <a:r>
              <a:rPr lang="cs-CZ" b="1" baseline="-25000" dirty="0" err="1"/>
              <a:t>n</a:t>
            </a:r>
            <a:r>
              <a:rPr lang="cs-CZ" b="1" dirty="0"/>
              <a:t> do napětí </a:t>
            </a:r>
            <a:r>
              <a:rPr lang="cs-CZ" b="1" dirty="0" err="1"/>
              <a:t>U</a:t>
            </a:r>
            <a:r>
              <a:rPr lang="cs-CZ" b="1" baseline="-25000" dirty="0" err="1"/>
              <a:t>z</a:t>
            </a:r>
            <a:r>
              <a:rPr lang="cs-CZ" b="1" dirty="0"/>
              <a:t>:  (2) </a:t>
            </a:r>
            <a:endParaRPr lang="cs-CZ" dirty="0"/>
          </a:p>
          <a:p>
            <a:r>
              <a:rPr lang="cs-CZ" dirty="0"/>
              <a:t>S rostoucím napětím se uspořádaný pohyb iontů zrychlí, až při určitém napětí </a:t>
            </a:r>
            <a:r>
              <a:rPr lang="cs-CZ" dirty="0" err="1"/>
              <a:t>U</a:t>
            </a:r>
            <a:r>
              <a:rPr lang="cs-CZ" baseline="-25000" dirty="0" err="1"/>
              <a:t>n</a:t>
            </a:r>
            <a:r>
              <a:rPr lang="cs-CZ" dirty="0"/>
              <a:t> jich převážná většina nestačí rekombinovat a doletí k elektrodám. Komorou prochází </a:t>
            </a:r>
            <a:r>
              <a:rPr lang="cs-CZ" b="1" dirty="0"/>
              <a:t>nasycený proud</a:t>
            </a:r>
            <a:r>
              <a:rPr lang="cs-CZ" dirty="0"/>
              <a:t>, který se při dalším růstu napětí nemění. Pro nasycený proud už neplatí Ohmův zákon.</a:t>
            </a:r>
          </a:p>
          <a:p>
            <a:endParaRPr lang="cs-CZ" sz="800" dirty="0"/>
          </a:p>
          <a:p>
            <a:r>
              <a:rPr lang="cs-CZ" b="1" dirty="0"/>
              <a:t>Část od napětí </a:t>
            </a:r>
            <a:r>
              <a:rPr lang="cs-CZ" b="1" dirty="0" err="1"/>
              <a:t>U</a:t>
            </a:r>
            <a:r>
              <a:rPr lang="cs-CZ" b="1" baseline="-25000" dirty="0" err="1"/>
              <a:t>z</a:t>
            </a:r>
            <a:r>
              <a:rPr lang="cs-CZ" b="1" dirty="0"/>
              <a:t> výše :   (3)</a:t>
            </a:r>
            <a:endParaRPr lang="cs-CZ" dirty="0"/>
          </a:p>
          <a:p>
            <a:r>
              <a:rPr lang="cs-CZ" dirty="0"/>
              <a:t>K novému zvýšení proudu dochází po překročení </a:t>
            </a:r>
            <a:r>
              <a:rPr lang="cs-CZ" b="1" dirty="0"/>
              <a:t>zápalného napětí </a:t>
            </a:r>
            <a:r>
              <a:rPr lang="cs-CZ" b="1" dirty="0" err="1"/>
              <a:t>U</a:t>
            </a:r>
            <a:r>
              <a:rPr lang="cs-CZ" b="1" baseline="-25000" dirty="0" err="1"/>
              <a:t>z</a:t>
            </a:r>
            <a:r>
              <a:rPr lang="cs-CZ" b="1" dirty="0"/>
              <a:t>.</a:t>
            </a:r>
            <a:r>
              <a:rPr lang="cs-CZ" dirty="0"/>
              <a:t> Příčinou je tak zvaná </a:t>
            </a:r>
            <a:r>
              <a:rPr lang="cs-CZ" b="1" dirty="0"/>
              <a:t>ionizace nárazem</a:t>
            </a:r>
            <a:r>
              <a:rPr lang="cs-CZ" dirty="0"/>
              <a:t>, kdy elektrony a ionty vzniklé ionizací narážejí při své pohybu k elektrodám na neutrální molekuly a mají dostatečnou energii, že jsou schopny při nárazu vyvolat novou ionizaci. Počet iontů stoupá exponenciálně a nastává </a:t>
            </a:r>
            <a:r>
              <a:rPr lang="cs-CZ" b="1" dirty="0"/>
              <a:t>samostatný výboj</a:t>
            </a:r>
            <a:r>
              <a:rPr lang="cs-CZ" dirty="0"/>
              <a:t>.</a:t>
            </a:r>
            <a:endParaRPr lang="cs-CZ" b="1" baseline="-25000" dirty="0"/>
          </a:p>
        </p:txBody>
      </p:sp>
      <p:grpSp>
        <p:nvGrpSpPr>
          <p:cNvPr id="9" name="Skupina 8"/>
          <p:cNvGrpSpPr/>
          <p:nvPr/>
        </p:nvGrpSpPr>
        <p:grpSpPr>
          <a:xfrm>
            <a:off x="7248128" y="1844824"/>
            <a:ext cx="4459509" cy="3137977"/>
            <a:chOff x="7248128" y="1844824"/>
            <a:chExt cx="4459509" cy="3137977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23" t="42710" r="25452"/>
            <a:stretch/>
          </p:blipFill>
          <p:spPr>
            <a:xfrm>
              <a:off x="7248128" y="1844824"/>
              <a:ext cx="4446762" cy="3137977"/>
            </a:xfrm>
            <a:prstGeom prst="rect">
              <a:avLst/>
            </a:prstGeom>
          </p:spPr>
        </p:pic>
        <p:sp>
          <p:nvSpPr>
            <p:cNvPr id="5" name="TextovéPole 4"/>
            <p:cNvSpPr txBox="1"/>
            <p:nvPr/>
          </p:nvSpPr>
          <p:spPr>
            <a:xfrm>
              <a:off x="7870372" y="4149080"/>
              <a:ext cx="5040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(1)</a:t>
              </a:r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048328" y="4149080"/>
              <a:ext cx="5040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(2)</a:t>
              </a:r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10632504" y="4121441"/>
              <a:ext cx="5040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(3)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ovéPole 7"/>
                <p:cNvSpPr txBox="1"/>
                <p:nvPr/>
              </p:nvSpPr>
              <p:spPr>
                <a:xfrm>
                  <a:off x="11419605" y="4536064"/>
                  <a:ext cx="28803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dirty="0" smtClean="0">
                            <a:latin typeface="Cambria Math" panose="02040503050406030204" pitchFamily="18" charset="0"/>
                          </a:rPr>
                          <m:t>𝑈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8" name="TextovéPole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419605" y="4536064"/>
                  <a:ext cx="288032" cy="369332"/>
                </a:xfrm>
                <a:prstGeom prst="rect">
                  <a:avLst/>
                </a:prstGeom>
                <a:blipFill>
                  <a:blip r:embed="rId4"/>
                  <a:stretch>
                    <a:fillRect r="-1458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8282589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83432" y="423122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Lavinovitá ionizace nárazem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792454"/>
            <a:ext cx="7200800" cy="346293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983432" y="4581128"/>
            <a:ext cx="10945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Vysoce ionizovaný plyn v samostatném výboji se nazývá </a:t>
            </a:r>
            <a:r>
              <a:rPr lang="cs-CZ" b="1" dirty="0"/>
              <a:t>plazma</a:t>
            </a:r>
            <a:r>
              <a:rPr lang="cs-CZ" dirty="0"/>
              <a:t>.</a:t>
            </a:r>
          </a:p>
          <a:p>
            <a:r>
              <a:rPr lang="cs-CZ" dirty="0"/>
              <a:t>Při samostatném výboji se mohou uplatnit i elektrony uvolněné z elektrod dopadem urychlených iontů na katodu nebo urychlených elektronů na anodu. Tento děj se nazývá </a:t>
            </a:r>
            <a:r>
              <a:rPr lang="cs-CZ" b="1" dirty="0"/>
              <a:t>sekundární emise.</a:t>
            </a:r>
            <a:r>
              <a:rPr lang="cs-CZ" dirty="0"/>
              <a:t> K uvolnění elektronů z elektrody dochází také </a:t>
            </a:r>
            <a:r>
              <a:rPr lang="cs-CZ" b="1" dirty="0"/>
              <a:t>tepelnou emisí</a:t>
            </a:r>
            <a:r>
              <a:rPr lang="cs-CZ" dirty="0"/>
              <a:t> při jejím rozžhavení nebo </a:t>
            </a:r>
            <a:r>
              <a:rPr lang="cs-CZ" b="1" dirty="0"/>
              <a:t>fotoemisí</a:t>
            </a:r>
            <a:r>
              <a:rPr lang="cs-CZ" dirty="0"/>
              <a:t> při dopadu ultrafialového záření.</a:t>
            </a:r>
          </a:p>
        </p:txBody>
      </p:sp>
    </p:spTree>
    <p:extLst>
      <p:ext uri="{BB962C8B-B14F-4D97-AF65-F5344CB8AC3E}">
        <p14:creationId xmlns:p14="http://schemas.microsoft.com/office/powerpoint/2010/main" val="2967405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47428" y="252188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Samostatný výboj v plynu za atmosférického tlaku a za sníženého tlaku.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947428" y="672962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Za atmosférického tlaku může nastat obloukový výboj, jiskrový výboj nebo koróna.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947428" y="158912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/>
              </a:rPr>
              <a:t>Obloukový výboj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947428" y="2084505"/>
            <a:ext cx="568863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Obloukový výboj se dá realizovat jednoduchým způsobem – viz obrázek.</a:t>
            </a:r>
          </a:p>
          <a:p>
            <a:r>
              <a:rPr lang="cs-CZ" dirty="0"/>
              <a:t>V obvodu zdroje, jehož napětí je minimálně 60 V a která může dodávat proud alespoň 10 A, jsou zapojeny dvě uhlíkové elektrody a robustní předřadný rezistor.</a:t>
            </a:r>
          </a:p>
          <a:p>
            <a:r>
              <a:rPr lang="cs-CZ" dirty="0"/>
              <a:t>Obloukový výboj vznikne jestliže krátce přitiskneme elektrody k sobě a pak oddálíme ne několik milimetrů. Během dotyku se konce elektrod rozžhaví a po oddálení způsobí tepelnou ionizaci okolních molekul vzduchu. Obvodem prochází silný proud, kterým se teplota elektrod i plazmy mezi nimi zvýší na několik tisíc kelvinů.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645" y="2276872"/>
            <a:ext cx="4525154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0591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75520" y="260648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/>
              </a:rPr>
              <a:t>Jiskrový výboj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75520" y="692696"/>
            <a:ext cx="86409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Jiskrový výboj se liší od obloukového výboje především krátkou dobou trvání.</a:t>
            </a:r>
          </a:p>
          <a:p>
            <a:r>
              <a:rPr lang="cs-CZ" dirty="0"/>
              <a:t>Dochází k němu, když intenzita pole mezi elektrodami dosáhne hodnoty potřebné k lavinovité ionizaci, ale zdroj není schopen trvale dodávat elektrický proud. Například při vybíjení kondenzátoru.</a:t>
            </a:r>
          </a:p>
          <a:p>
            <a:r>
              <a:rPr lang="cs-CZ" dirty="0"/>
              <a:t>Přeskok jiskry je doprovázen zvukovým efektem.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775520" y="2492896"/>
            <a:ext cx="828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Blesk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775520" y="2924945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Mohutný jiskrový výboj atmosférické elektřiny je </a:t>
            </a:r>
            <a:r>
              <a:rPr lang="cs-CZ" b="1" dirty="0"/>
              <a:t>blesk</a:t>
            </a:r>
            <a:r>
              <a:rPr lang="cs-CZ" dirty="0"/>
              <a:t>, kterým se za bouřky vyrovnává napětí mezi dvěma mraky nebo mezi mrakem a zemí, dosahující až 10</a:t>
            </a:r>
            <a:r>
              <a:rPr lang="cs-CZ" baseline="30000" dirty="0"/>
              <a:t>9</a:t>
            </a:r>
            <a:r>
              <a:rPr lang="cs-CZ" dirty="0"/>
              <a:t> V. Během necelé tisíciny sekundy dosahuje proud až 10</a:t>
            </a:r>
            <a:r>
              <a:rPr lang="cs-CZ" baseline="30000" dirty="0"/>
              <a:t>5</a:t>
            </a:r>
            <a:r>
              <a:rPr lang="cs-CZ" dirty="0"/>
              <a:t> A </a:t>
            </a:r>
            <a:r>
              <a:rPr lang="cs-CZ" dirty="0" err="1"/>
              <a:t>a</a:t>
            </a:r>
            <a:r>
              <a:rPr lang="cs-CZ" dirty="0"/>
              <a:t> uvolňuje se energie až 100 kWh</a:t>
            </a:r>
          </a:p>
          <a:p>
            <a:r>
              <a:rPr lang="cs-CZ" dirty="0"/>
              <a:t>(1 KWh= 1000W.3600 sec = 3,6 MJ).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775520" y="42930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Koróna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775520" y="4797152"/>
            <a:ext cx="8568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Koróna je trsovitý výboj, který vzniká v nehomogenním elektrickém poli okolo drátů, hran a hrotů s vysokým potenciálem, jestliže intenzita elektrického pole je dostatečná pro vyvolání lavinové ionizace jen v nejbližším okolí.</a:t>
            </a:r>
          </a:p>
        </p:txBody>
      </p:sp>
    </p:spTree>
    <p:extLst>
      <p:ext uri="{BB962C8B-B14F-4D97-AF65-F5344CB8AC3E}">
        <p14:creationId xmlns:p14="http://schemas.microsoft.com/office/powerpoint/2010/main" val="4660239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5360" y="260649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Výboje za sníženého tlaku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35360" y="629981"/>
            <a:ext cx="114492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Charakter samostatného výboje se podstatně změní, umístíme-li elektrody do uzavřeného prostoru </a:t>
            </a:r>
            <a:r>
              <a:rPr lang="cs-CZ" b="1" dirty="0"/>
              <a:t>výbojové trubice</a:t>
            </a:r>
            <a:r>
              <a:rPr lang="cs-CZ" dirty="0"/>
              <a:t>, ve které vývěvou snížíme tlak plynu na zlomek atmosférického tlaku. Tím se zvýší střední volna dráha elektronů a iontů a tedy i práci vykonanou elektrickou silou mezi dvěma nárazy nabité částice na neutrální molekuly. Za těchto podmínek dochází k samostatnému výboji už při mnohem menším napětí mezi elektrodami.</a:t>
            </a:r>
          </a:p>
          <a:p>
            <a:r>
              <a:rPr lang="cs-CZ" dirty="0"/>
              <a:t>K pozorování výboje za sníženého tlaku se používá výbojová trubice dlouhá 50 cm, ze které postupně čerpáme vzduch. Elektrody jsou připojeny ke zdroji vysokého napětí (10 </a:t>
            </a:r>
            <a:r>
              <a:rPr lang="cs-CZ" dirty="0" err="1"/>
              <a:t>kV</a:t>
            </a:r>
            <a:r>
              <a:rPr lang="cs-CZ" dirty="0"/>
              <a:t>) s velkým vnitřním odporem (10M</a:t>
            </a:r>
            <a:r>
              <a:rPr lang="el-GR" dirty="0">
                <a:latin typeface="Times New Roman"/>
                <a:cs typeface="Times New Roman"/>
              </a:rPr>
              <a:t>Ω</a:t>
            </a:r>
            <a:r>
              <a:rPr lang="cs-CZ" dirty="0">
                <a:latin typeface="Times New Roman"/>
                <a:cs typeface="Times New Roman"/>
              </a:rPr>
              <a:t>).</a:t>
            </a:r>
          </a:p>
          <a:p>
            <a:r>
              <a:rPr lang="cs-CZ" dirty="0">
                <a:latin typeface="Times New Roman"/>
                <a:cs typeface="Times New Roman"/>
              </a:rPr>
              <a:t>Při poklesu tlaku plynu asi na 104 Pa se v trubici náhle objeví úzký, vlnící se pruh výboje, který se postupně rozšiřuje a při tlaku 100 Pa již vyplňuje celou trubici.</a:t>
            </a:r>
          </a:p>
          <a:p>
            <a:r>
              <a:rPr lang="cs-CZ" dirty="0">
                <a:latin typeface="Times New Roman"/>
                <a:cs typeface="Times New Roman"/>
              </a:rPr>
              <a:t>Probíhá tzv. doutnavý výboj, který se od výboje obloukového liší malým proudem, řádově asi 10</a:t>
            </a:r>
            <a:r>
              <a:rPr lang="cs-CZ" baseline="30000" dirty="0">
                <a:latin typeface="Times New Roman"/>
                <a:cs typeface="Times New Roman"/>
              </a:rPr>
              <a:t>-3</a:t>
            </a:r>
            <a:r>
              <a:rPr lang="cs-CZ" dirty="0">
                <a:latin typeface="Times New Roman"/>
                <a:cs typeface="Times New Roman"/>
              </a:rPr>
              <a:t> A, a nízkou teplotou elektrod i výbojové trubice.</a:t>
            </a:r>
          </a:p>
          <a:p>
            <a:r>
              <a:rPr lang="cs-CZ" dirty="0">
                <a:latin typeface="Times New Roman"/>
                <a:cs typeface="Times New Roman"/>
              </a:rPr>
              <a:t>V blízkosti katody pozorujeme </a:t>
            </a:r>
            <a:r>
              <a:rPr lang="cs-CZ" b="1" dirty="0">
                <a:latin typeface="Times New Roman"/>
                <a:cs typeface="Times New Roman"/>
              </a:rPr>
              <a:t>katodové doutnavé světlo</a:t>
            </a:r>
            <a:r>
              <a:rPr lang="cs-CZ" dirty="0">
                <a:latin typeface="Times New Roman"/>
                <a:cs typeface="Times New Roman"/>
              </a:rPr>
              <a:t> modravé barvy a téměř celý zbytek trubice vyplňuje růžový </a:t>
            </a:r>
            <a:r>
              <a:rPr lang="cs-CZ" b="1" dirty="0">
                <a:latin typeface="Times New Roman"/>
                <a:cs typeface="Times New Roman"/>
              </a:rPr>
              <a:t>anodový sloupec</a:t>
            </a:r>
            <a:r>
              <a:rPr lang="cs-CZ" dirty="0">
                <a:latin typeface="Times New Roman"/>
                <a:cs typeface="Times New Roman"/>
              </a:rPr>
              <a:t>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3933056"/>
            <a:ext cx="5040560" cy="278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3640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60539" y="47667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/>
              </a:rPr>
              <a:t>Katodové záření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31404" y="980728"/>
            <a:ext cx="107291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Uvnitř trubice, ve které probíhá doutnavý výboj, se proti sobě pohybují dva druhy částic – kladné ionty a záporné elektrony. Opatříme-li katodu otvorem (kanálem), pronikají kladné ionty za katodu jako tzv. </a:t>
            </a:r>
            <a:r>
              <a:rPr lang="cs-CZ" b="1" dirty="0"/>
              <a:t>kanálové záření</a:t>
            </a:r>
            <a:r>
              <a:rPr lang="cs-CZ" dirty="0"/>
              <a:t> a projevují se světélkováním plynné náplně.</a:t>
            </a:r>
          </a:p>
          <a:p>
            <a:r>
              <a:rPr lang="cs-CZ" dirty="0"/>
              <a:t>Podobně prolétají otvorem v anodě elektrony jako tzv. </a:t>
            </a:r>
            <a:r>
              <a:rPr lang="cs-CZ" b="1" dirty="0"/>
              <a:t>katodové záření</a:t>
            </a:r>
            <a:r>
              <a:rPr lang="cs-CZ" dirty="0"/>
              <a:t>, které způsobuje světélkování skleněné stěny výbojové trubice.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934" y="2852936"/>
            <a:ext cx="9486132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8152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871864" y="2420888"/>
            <a:ext cx="24482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/>
              <a:t>Konec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320403" y="6156012"/>
            <a:ext cx="1551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Výboj v plynu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15880" y="501317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Jak vzniká blesk - ČT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411924" y="558924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4"/>
              </a:rPr>
              <a:t>Kulový blesk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815357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</TotalTime>
  <Words>1231</Words>
  <Application>Microsoft Office PowerPoint</Application>
  <PresentationFormat>Širokoúhlá obrazovka</PresentationFormat>
  <Paragraphs>93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7" baseType="lpstr">
      <vt:lpstr>Arial</vt:lpstr>
      <vt:lpstr>Calibri</vt:lpstr>
      <vt:lpstr>Cambria Math</vt:lpstr>
      <vt:lpstr>Times New Roman</vt:lpstr>
      <vt:lpstr>Motiv systému Office</vt:lpstr>
      <vt:lpstr>Elektrický proud v plynech a ve vakuu Fyz 128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Karel Sixl</dc:creator>
  <cp:lastModifiedBy>Karel Sixl</cp:lastModifiedBy>
  <cp:revision>47</cp:revision>
  <dcterms:created xsi:type="dcterms:W3CDTF">2021-04-27T14:49:31Z</dcterms:created>
  <dcterms:modified xsi:type="dcterms:W3CDTF">2026-05-02T09:26:35Z</dcterms:modified>
</cp:coreProperties>
</file>