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9121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387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5126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390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6826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545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9361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7990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5596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975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870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7D006-7648-476D-ADDF-474A22FE0375}" type="datetimeFigureOut">
              <a:rPr lang="cs-CZ" smtClean="0"/>
              <a:t>07.09.2026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866D06-250E-473A-88A7-0ED36D7C8C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567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lujemecestinu.cz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2441049"/>
            <a:ext cx="9144000" cy="1068913"/>
          </a:xfrm>
          <a:solidFill>
            <a:srgbClr val="FF99FF"/>
          </a:solidFill>
        </p:spPr>
        <p:txBody>
          <a:bodyPr/>
          <a:lstStyle/>
          <a:p>
            <a:r>
              <a:rPr lang="cs-CZ" dirty="0" smtClean="0"/>
              <a:t>Maturitní četba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4261898"/>
            <a:ext cx="9144000" cy="995901"/>
          </a:xfrm>
        </p:spPr>
        <p:txBody>
          <a:bodyPr>
            <a:normAutofit/>
          </a:bodyPr>
          <a:lstStyle/>
          <a:p>
            <a:r>
              <a:rPr lang="cs-CZ" sz="4000" dirty="0"/>
              <a:t>p</a:t>
            </a:r>
            <a:r>
              <a:rPr lang="cs-CZ" sz="4000" dirty="0" smtClean="0"/>
              <a:t>rezentace knihy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79367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4204"/>
          </a:xfrm>
          <a:solidFill>
            <a:srgbClr val="CCECFF"/>
          </a:solidFill>
        </p:spPr>
        <p:txBody>
          <a:bodyPr/>
          <a:lstStyle/>
          <a:p>
            <a:r>
              <a:rPr lang="cs-CZ" dirty="0" smtClean="0"/>
              <a:t>Instrukce pro prezentaci v Power</a:t>
            </a:r>
            <a:r>
              <a:rPr lang="cs-CZ" dirty="0"/>
              <a:t>P</a:t>
            </a:r>
            <a:r>
              <a:rPr lang="cs-CZ" dirty="0" smtClean="0"/>
              <a:t>ointu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43770"/>
            <a:ext cx="10515600" cy="4833193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Vytvořte 1. snímek – jméno a příjmení žáka/žákyně, třída, prezentace knihy</a:t>
            </a:r>
          </a:p>
          <a:p>
            <a:pPr marL="514350" indent="-514350">
              <a:buAutoNum type="arabicParenR"/>
            </a:pPr>
            <a:r>
              <a:rPr lang="cs-CZ" dirty="0" smtClean="0"/>
              <a:t>Vytvořte 2. snímek – jméno autora a název knihy, vložte obrázek obálky knihy </a:t>
            </a:r>
            <a:r>
              <a:rPr lang="cs-CZ" sz="2600" i="1" dirty="0" smtClean="0"/>
              <a:t>(spolužákům sdělte tyto informace v souvislé větě: Připravil(a) jsem si prezentaci knihy s názvem …………………..…………..od významného autora ……………………………..)</a:t>
            </a:r>
          </a:p>
          <a:p>
            <a:pPr marL="514350" indent="-514350">
              <a:buAutoNum type="arabicParenR"/>
            </a:pPr>
            <a:r>
              <a:rPr lang="cs-CZ" dirty="0" smtClean="0"/>
              <a:t>Vytvořte 3. snímek – opět jméno autora, datum jeho narození a úmrtí + vložte fotografii autora </a:t>
            </a:r>
            <a:r>
              <a:rPr lang="cs-CZ" sz="2600" i="1" dirty="0" smtClean="0"/>
              <a:t>(v souvislých větách zpaměti řekněte 5 podstatných informací o autorovi – nezapisujte do snímku!!) </a:t>
            </a:r>
            <a:r>
              <a:rPr lang="cs-CZ" sz="2600" i="1" dirty="0" smtClean="0">
                <a:solidFill>
                  <a:srgbClr val="FF0000"/>
                </a:solidFill>
              </a:rPr>
              <a:t>viz snímek 5 zde v prezentaci</a:t>
            </a:r>
          </a:p>
          <a:p>
            <a:pPr marL="0" indent="0">
              <a:buNone/>
            </a:pPr>
            <a:r>
              <a:rPr lang="cs-CZ" sz="2600" i="1" dirty="0" smtClean="0"/>
              <a:t>4</a:t>
            </a:r>
            <a:r>
              <a:rPr lang="cs-CZ" sz="2900" i="1" dirty="0" smtClean="0"/>
              <a:t>)      Do snímku 4 napište zařazení autora do literárního období/směru či proudu – např. renesance a humanismus; česká meziválečná literatura (</a:t>
            </a:r>
            <a:r>
              <a:rPr lang="cs-CZ" sz="2900" i="1" dirty="0" err="1" smtClean="0"/>
              <a:t>info</a:t>
            </a:r>
            <a:r>
              <a:rPr lang="cs-CZ" sz="2900" i="1" dirty="0" smtClean="0"/>
              <a:t> </a:t>
            </a:r>
            <a:r>
              <a:rPr lang="cs-CZ" sz="2900" i="1" dirty="0" smtClean="0">
                <a:solidFill>
                  <a:srgbClr val="FF0000"/>
                </a:solidFill>
              </a:rPr>
              <a:t>viz snímek 5 </a:t>
            </a:r>
            <a:r>
              <a:rPr lang="cs-CZ" sz="2900" i="1" dirty="0" smtClean="0"/>
              <a:t>zde v prezentaci)</a:t>
            </a:r>
          </a:p>
          <a:p>
            <a:pPr marL="514350" indent="-514350">
              <a:buAutoNum type="arabicParenR" startAt="5"/>
            </a:pPr>
            <a:r>
              <a:rPr lang="cs-CZ" dirty="0" smtClean="0"/>
              <a:t>Do snímku 5 přepište či zkopírujte  </a:t>
            </a:r>
            <a:r>
              <a:rPr lang="cs-CZ" u="sng" dirty="0" smtClean="0"/>
              <a:t>úryvek</a:t>
            </a:r>
            <a:r>
              <a:rPr lang="cs-CZ" dirty="0" smtClean="0"/>
              <a:t> z knihy (cca 10 – 15 řádků)</a:t>
            </a:r>
          </a:p>
          <a:p>
            <a:pPr marL="0" indent="0">
              <a:buNone/>
            </a:pPr>
            <a:r>
              <a:rPr lang="cs-CZ" dirty="0" smtClean="0"/>
              <a:t> – návod, kde najít úryvek viz snímek 3</a:t>
            </a:r>
          </a:p>
          <a:p>
            <a:pPr marL="0" indent="0">
              <a:buNone/>
            </a:pPr>
            <a:r>
              <a:rPr lang="cs-CZ" sz="2900" i="1" dirty="0" smtClean="0"/>
              <a:t>6)      </a:t>
            </a:r>
            <a:r>
              <a:rPr lang="cs-CZ" sz="2900" dirty="0" smtClean="0"/>
              <a:t> </a:t>
            </a:r>
            <a:r>
              <a:rPr lang="cs-CZ" dirty="0" smtClean="0"/>
              <a:t>Přečtěte ve třídě úryvek nahlas  a poté proveďte rozbor tohoto úryvku – </a:t>
            </a:r>
            <a:r>
              <a:rPr lang="cs-CZ" i="1" u="sng" dirty="0" smtClean="0"/>
              <a:t>pouze ústně, nezapisujte do snímku!! </a:t>
            </a:r>
          </a:p>
          <a:p>
            <a:pPr marL="0" indent="0">
              <a:buNone/>
            </a:pPr>
            <a:r>
              <a:rPr lang="cs-CZ" dirty="0" smtClean="0"/>
              <a:t>(jak na to </a:t>
            </a:r>
            <a:r>
              <a:rPr lang="cs-CZ" dirty="0" smtClean="0">
                <a:solidFill>
                  <a:srgbClr val="FF0000"/>
                </a:solidFill>
              </a:rPr>
              <a:t>viz snímky  </a:t>
            </a:r>
            <a:r>
              <a:rPr lang="cs-CZ" dirty="0">
                <a:solidFill>
                  <a:srgbClr val="FF0000"/>
                </a:solidFill>
              </a:rPr>
              <a:t>6</a:t>
            </a:r>
            <a:r>
              <a:rPr lang="cs-CZ" dirty="0" smtClean="0">
                <a:solidFill>
                  <a:srgbClr val="FF0000"/>
                </a:solidFill>
              </a:rPr>
              <a:t>, </a:t>
            </a:r>
            <a:r>
              <a:rPr lang="cs-CZ" dirty="0">
                <a:solidFill>
                  <a:srgbClr val="FF0000"/>
                </a:solidFill>
              </a:rPr>
              <a:t>7</a:t>
            </a:r>
            <a:r>
              <a:rPr lang="cs-CZ" dirty="0" smtClean="0">
                <a:solidFill>
                  <a:srgbClr val="FF0000"/>
                </a:solidFill>
              </a:rPr>
              <a:t> v této prezentaci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/>
              <a:t>7</a:t>
            </a:r>
            <a:r>
              <a:rPr lang="cs-CZ" dirty="0" smtClean="0"/>
              <a:t>) Uveďte 2 příklady jazykových prostředků a 2 příklady uměleckých prostředků (tropů a figur), které jste si vyhledali a vyznačili v úryvku barevným písmem (nápověda </a:t>
            </a:r>
            <a:r>
              <a:rPr lang="cs-CZ" dirty="0" smtClean="0">
                <a:solidFill>
                  <a:srgbClr val="FF0000"/>
                </a:solidFill>
              </a:rPr>
              <a:t>viz snímek 8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/>
              <a:t>8</a:t>
            </a:r>
            <a:r>
              <a:rPr lang="cs-CZ" dirty="0" smtClean="0"/>
              <a:t>) Sdělte svůj názor na knihu, odpovězte na případné dotazy, poděkujte za pozornost</a:t>
            </a:r>
            <a:r>
              <a:rPr lang="cs-CZ" dirty="0"/>
              <a:t> 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	</a:t>
            </a:r>
            <a:endParaRPr lang="cs-CZ" i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395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Kde najdu úryvek?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 opsat přímo z knihy do PowerPointu (část, která vás oslovila, zaujala)</a:t>
            </a:r>
          </a:p>
          <a:p>
            <a:endParaRPr lang="cs-CZ" dirty="0"/>
          </a:p>
          <a:p>
            <a:r>
              <a:rPr lang="cs-CZ" dirty="0" smtClean="0"/>
              <a:t>nebo</a:t>
            </a:r>
          </a:p>
          <a:p>
            <a:r>
              <a:rPr lang="cs-CZ" dirty="0" smtClean="0"/>
              <a:t>- vyhledej úryvek na internetu a zkopíruj text do PowerPointu: </a:t>
            </a:r>
          </a:p>
          <a:p>
            <a:r>
              <a:rPr lang="cs-CZ" dirty="0" smtClean="0">
                <a:hlinkClick r:id="rId2"/>
              </a:rPr>
              <a:t>www.milujemecestinu.cz</a:t>
            </a:r>
            <a:r>
              <a:rPr lang="cs-CZ" dirty="0" smtClean="0"/>
              <a:t> &gt; rozklikni: </a:t>
            </a:r>
            <a:r>
              <a:rPr lang="cs-CZ" dirty="0" smtClean="0">
                <a:solidFill>
                  <a:srgbClr val="FF0000"/>
                </a:solidFill>
              </a:rPr>
              <a:t>maturita z češtiny </a:t>
            </a:r>
            <a:r>
              <a:rPr lang="cs-CZ" dirty="0" smtClean="0"/>
              <a:t>&gt; rozklikni: </a:t>
            </a:r>
            <a:r>
              <a:rPr lang="cs-CZ" dirty="0" smtClean="0">
                <a:solidFill>
                  <a:srgbClr val="FF0000"/>
                </a:solidFill>
              </a:rPr>
              <a:t>rozbory literárních děl  </a:t>
            </a:r>
            <a:r>
              <a:rPr lang="cs-CZ" dirty="0" smtClean="0"/>
              <a:t>&gt; vyhledej podle abecedy autora a poté rozklikni </a:t>
            </a:r>
            <a:r>
              <a:rPr lang="cs-CZ" u="sng" dirty="0" smtClean="0"/>
              <a:t>název díla </a:t>
            </a:r>
            <a:r>
              <a:rPr lang="cs-CZ" dirty="0" smtClean="0"/>
              <a:t>a poté přílohu – </a:t>
            </a:r>
            <a:r>
              <a:rPr lang="cs-CZ" u="sng" dirty="0" smtClean="0"/>
              <a:t>rozbor díla – </a:t>
            </a:r>
            <a:r>
              <a:rPr lang="cs-CZ" dirty="0" smtClean="0"/>
              <a:t>označ text a zkopíruj a vlož do snímku v prezentaci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3390896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Vysvětlivky k rozboru naleznete v následujících snímcích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587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1) Literárněhistorický kontext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Kontext autorovy tvorby </a:t>
            </a:r>
            <a:r>
              <a:rPr lang="cs-CZ" dirty="0" smtClean="0"/>
              <a:t>= autorův životopis (pouze zásadní informace ze života, které měly vliv na tvorbu – cca 5 informací, kdy žil (léta, století); přehled tvorby – stěžejní díla + stručně, o čem díla jsou (1-2)</a:t>
            </a:r>
          </a:p>
          <a:p>
            <a:endParaRPr lang="cs-CZ" dirty="0"/>
          </a:p>
          <a:p>
            <a:r>
              <a:rPr lang="cs-CZ" dirty="0" smtClean="0">
                <a:solidFill>
                  <a:srgbClr val="0070C0"/>
                </a:solidFill>
              </a:rPr>
              <a:t>Charakteristika doby, uměleckého směru </a:t>
            </a:r>
            <a:r>
              <a:rPr lang="cs-CZ" dirty="0" smtClean="0"/>
              <a:t>= zařadit autora do století/půlstoletí, uměleckého slohu, literárního proudu </a:t>
            </a:r>
          </a:p>
          <a:p>
            <a:r>
              <a:rPr lang="cs-CZ" dirty="0" smtClean="0"/>
              <a:t>(např. 1. pol. 19. stol., ROMANTISMUS)</a:t>
            </a:r>
          </a:p>
          <a:p>
            <a:r>
              <a:rPr lang="cs-CZ" dirty="0" smtClean="0"/>
              <a:t>- uvést základní </a:t>
            </a:r>
            <a:r>
              <a:rPr lang="cs-CZ" b="1" dirty="0" smtClean="0"/>
              <a:t>rysy a znaky směru a období </a:t>
            </a:r>
            <a:r>
              <a:rPr lang="cs-CZ" dirty="0" smtClean="0"/>
              <a:t>+ další autory stejného období/směru a jejich stěžejní dílo + téma knihy (stručně, o čem je)</a:t>
            </a:r>
          </a:p>
        </p:txBody>
      </p:sp>
    </p:spTree>
    <p:extLst>
      <p:ext uri="{BB962C8B-B14F-4D97-AF65-F5344CB8AC3E}">
        <p14:creationId xmlns:p14="http://schemas.microsoft.com/office/powerpoint/2010/main" val="424194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I. </a:t>
            </a:r>
            <a:r>
              <a:rPr lang="cs-CZ" dirty="0"/>
              <a:t>č</a:t>
            </a:r>
            <a:r>
              <a:rPr lang="cs-CZ" dirty="0" smtClean="0"/>
              <a:t>ást – rozbor úryvku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- </a:t>
            </a:r>
            <a:r>
              <a:rPr lang="cs-CZ" b="1" dirty="0" smtClean="0">
                <a:solidFill>
                  <a:srgbClr val="0070C0"/>
                </a:solidFill>
              </a:rPr>
              <a:t>literární druh, forma a žánr </a:t>
            </a:r>
            <a:r>
              <a:rPr lang="cs-CZ" dirty="0" smtClean="0"/>
              <a:t>(zdůvodnit tvrzení + doložit charakteristické rysy žánru); např. epika (dílo, které má děj), próza (souvislý, neveršovaný text), novela (příběh s pointou, méně postav, 1 dějová linie)</a:t>
            </a:r>
          </a:p>
          <a:p>
            <a:r>
              <a:rPr lang="cs-CZ" dirty="0" smtClean="0"/>
              <a:t>- </a:t>
            </a:r>
            <a:r>
              <a:rPr lang="cs-CZ" b="1" dirty="0" smtClean="0">
                <a:solidFill>
                  <a:srgbClr val="0070C0"/>
                </a:solidFill>
              </a:rPr>
              <a:t>zasazení výňatku do kontextu díla </a:t>
            </a:r>
            <a:r>
              <a:rPr lang="cs-CZ" dirty="0" smtClean="0"/>
              <a:t>(sdělit, z jaké části knihy úryvek pochází)</a:t>
            </a:r>
            <a:endParaRPr lang="cs-CZ" b="1" dirty="0" smtClean="0"/>
          </a:p>
          <a:p>
            <a:r>
              <a:rPr lang="cs-CZ" dirty="0" smtClean="0"/>
              <a:t>- </a:t>
            </a:r>
            <a:r>
              <a:rPr lang="cs-CZ" b="1" dirty="0" smtClean="0">
                <a:solidFill>
                  <a:srgbClr val="0070C0"/>
                </a:solidFill>
              </a:rPr>
              <a:t>téma, motivy </a:t>
            </a:r>
            <a:r>
              <a:rPr lang="cs-CZ" dirty="0" smtClean="0"/>
              <a:t>(v básnické sbírce i tematika sbírky jako celku)</a:t>
            </a:r>
          </a:p>
          <a:p>
            <a:r>
              <a:rPr lang="cs-CZ" dirty="0" smtClean="0"/>
              <a:t>- </a:t>
            </a:r>
            <a:r>
              <a:rPr lang="cs-CZ" b="1" dirty="0" smtClean="0">
                <a:solidFill>
                  <a:srgbClr val="0070C0"/>
                </a:solidFill>
              </a:rPr>
              <a:t>časoprostor</a:t>
            </a:r>
            <a:r>
              <a:rPr lang="cs-CZ" dirty="0" smtClean="0"/>
              <a:t> (čas = doba, do níž je zasazen úryvek, ale i celá kniha/sbírka; prostor = prostředí, ve kterém se odehrává úryvek, ale i celá kniha)</a:t>
            </a:r>
          </a:p>
          <a:p>
            <a:r>
              <a:rPr lang="cs-CZ" dirty="0" smtClean="0"/>
              <a:t>- </a:t>
            </a:r>
            <a:r>
              <a:rPr lang="cs-CZ" b="1" dirty="0" smtClean="0">
                <a:solidFill>
                  <a:srgbClr val="0070C0"/>
                </a:solidFill>
              </a:rPr>
              <a:t>kompoziční výstavba </a:t>
            </a:r>
            <a:r>
              <a:rPr lang="cs-CZ" dirty="0" smtClean="0"/>
              <a:t>= postup chronologický/retrospektivní nebo rámcové/paralelní uspořádání; dále z jakých částí se skládá úryvek (díly-kapitoly-odstavce; zpěvy-básně-strofy-verše; jednání-výstupy-repliky)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478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II.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- </a:t>
            </a:r>
            <a:r>
              <a:rPr lang="cs-CZ" b="1" dirty="0" smtClean="0">
                <a:solidFill>
                  <a:srgbClr val="0070C0"/>
                </a:solidFill>
              </a:rPr>
              <a:t>vypravěč </a:t>
            </a:r>
            <a:r>
              <a:rPr lang="cs-CZ" dirty="0" smtClean="0"/>
              <a:t>vševědoucí/personální/neosobní (v lyrice není vypravěč, ale </a:t>
            </a:r>
            <a:r>
              <a:rPr lang="cs-CZ" u="sng" dirty="0" smtClean="0"/>
              <a:t>lyrický subjekt</a:t>
            </a:r>
            <a:r>
              <a:rPr lang="cs-CZ" dirty="0" smtClean="0"/>
              <a:t>, v dramatu též není vypravěč); </a:t>
            </a:r>
          </a:p>
          <a:p>
            <a:r>
              <a:rPr lang="cs-CZ" dirty="0" smtClean="0"/>
              <a:t>- </a:t>
            </a:r>
            <a:r>
              <a:rPr lang="cs-CZ" b="1" dirty="0" smtClean="0">
                <a:solidFill>
                  <a:srgbClr val="0070C0"/>
                </a:solidFill>
              </a:rPr>
              <a:t>postavy</a:t>
            </a:r>
            <a:r>
              <a:rPr lang="cs-CZ" dirty="0" smtClean="0"/>
              <a:t> (vztahy mezi nimi, jejich vývoj), rozlišujeme: hlavní/vedlejší/epizodická/fiktivní (v ději nevystupuje přímo, např. Godot); dále: kladná/neutrální/záporná</a:t>
            </a:r>
          </a:p>
          <a:p>
            <a:r>
              <a:rPr lang="cs-CZ" dirty="0" smtClean="0"/>
              <a:t>- </a:t>
            </a:r>
            <a:r>
              <a:rPr lang="cs-CZ" b="1" dirty="0" smtClean="0">
                <a:solidFill>
                  <a:srgbClr val="0070C0"/>
                </a:solidFill>
              </a:rPr>
              <a:t>vyprávěcí způsoby</a:t>
            </a:r>
            <a:r>
              <a:rPr lang="cs-CZ" dirty="0" smtClean="0"/>
              <a:t>: (přímá řeč, nevlastní přímá řeč, polopřímá řeč, nepřímá řeč)</a:t>
            </a:r>
          </a:p>
          <a:p>
            <a:r>
              <a:rPr lang="cs-CZ" dirty="0" smtClean="0"/>
              <a:t>- </a:t>
            </a:r>
            <a:r>
              <a:rPr lang="cs-CZ" b="1" dirty="0" smtClean="0">
                <a:solidFill>
                  <a:srgbClr val="0070C0"/>
                </a:solidFill>
              </a:rPr>
              <a:t>typy promluv = </a:t>
            </a:r>
            <a:r>
              <a:rPr lang="cs-CZ" dirty="0" smtClean="0"/>
              <a:t>pásmo vypravěče &gt;  </a:t>
            </a:r>
            <a:r>
              <a:rPr lang="cs-CZ" dirty="0" err="1" smtClean="0"/>
              <a:t>ich</a:t>
            </a:r>
            <a:r>
              <a:rPr lang="cs-CZ" dirty="0" smtClean="0"/>
              <a:t>-forma, </a:t>
            </a:r>
            <a:r>
              <a:rPr lang="cs-CZ" dirty="0" err="1" smtClean="0"/>
              <a:t>er</a:t>
            </a:r>
            <a:r>
              <a:rPr lang="cs-CZ" dirty="0" smtClean="0"/>
              <a:t>-forma;  (v lyrice veršová výstavba &gt; sloky/strofy, rým; v dramatu &gt; dialogy, monology, scénické poznámky)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5990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III.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Jazykové prostředky a jejich funkce v úryvku </a:t>
            </a:r>
            <a:r>
              <a:rPr lang="cs-CZ" dirty="0" smtClean="0"/>
              <a:t>(ve výňatku)</a:t>
            </a:r>
          </a:p>
          <a:p>
            <a:pPr marL="0" indent="0">
              <a:buNone/>
            </a:pPr>
            <a:r>
              <a:rPr lang="cs-CZ" dirty="0" smtClean="0"/>
              <a:t>- jednotlivá slova v úryvku vyhledat (zvýraznit), pojmenovat – min. 2 příklady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b="1" dirty="0" smtClean="0">
                <a:solidFill>
                  <a:srgbClr val="00B050"/>
                </a:solidFill>
              </a:rPr>
              <a:t>slova spisovná </a:t>
            </a:r>
            <a:r>
              <a:rPr lang="cs-CZ" dirty="0" smtClean="0"/>
              <a:t>(neutrální, hovorová, knižní, básnická, archaismy, historismy, neologismy, přechodníky = archaické tvary sloves, citoslovce, termíny = odborné názvy)</a:t>
            </a:r>
          </a:p>
          <a:p>
            <a:pPr marL="0" indent="0">
              <a:buNone/>
            </a:pPr>
            <a:r>
              <a:rPr lang="cs-CZ" dirty="0" smtClean="0"/>
              <a:t>= </a:t>
            </a:r>
            <a:r>
              <a:rPr lang="cs-CZ" b="1" dirty="0" smtClean="0">
                <a:solidFill>
                  <a:srgbClr val="00B050"/>
                </a:solidFill>
              </a:rPr>
              <a:t>slova nespisovná </a:t>
            </a:r>
            <a:r>
              <a:rPr lang="cs-CZ" dirty="0" smtClean="0"/>
              <a:t>(obecná čeština, expresivní výrazy = citově zabarvená/hanlivá/lichotná, nářeční výrazy (dialektismy), slang, argot, vulgarismy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Tropy a figury a jejich funkce v úryvku </a:t>
            </a:r>
            <a:r>
              <a:rPr lang="cs-CZ" dirty="0" smtClean="0"/>
              <a:t>(ve výňatku) – min. 2 příklady</a:t>
            </a:r>
          </a:p>
          <a:p>
            <a:r>
              <a:rPr lang="cs-CZ" u="sng" dirty="0"/>
              <a:t>t</a:t>
            </a:r>
            <a:r>
              <a:rPr lang="cs-CZ" u="sng" dirty="0" smtClean="0"/>
              <a:t>ropy</a:t>
            </a:r>
            <a:r>
              <a:rPr lang="cs-CZ" dirty="0" smtClean="0"/>
              <a:t> = metafora, metonymie, personifikace, přirovnání, epiteton, hyperbola, eufemismus, dysfemismus, oxymóron, synekdocha, ironie atd.</a:t>
            </a:r>
          </a:p>
          <a:p>
            <a:r>
              <a:rPr lang="cs-CZ" u="sng" dirty="0"/>
              <a:t>f</a:t>
            </a:r>
            <a:r>
              <a:rPr lang="cs-CZ" u="sng" dirty="0" smtClean="0"/>
              <a:t>igury</a:t>
            </a:r>
            <a:r>
              <a:rPr lang="cs-CZ" dirty="0" smtClean="0"/>
              <a:t> = elipsa, anafora, epifora, epizeuxis, apostrofa, zvukomalba, eufonie, kakofonie, inverze, gradace, řečnická otázka atd.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421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814</Words>
  <Application>Microsoft Office PowerPoint</Application>
  <PresentationFormat>Širokoúhlá obrazovka</PresentationFormat>
  <Paragraphs>46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Wingdings</vt:lpstr>
      <vt:lpstr>Motiv Office</vt:lpstr>
      <vt:lpstr>Maturitní četba</vt:lpstr>
      <vt:lpstr>Instrukce pro prezentaci v PowerPointu</vt:lpstr>
      <vt:lpstr>Kde najdu úryvek?</vt:lpstr>
      <vt:lpstr>Vysvětlivky k rozboru naleznete v následujících snímcích</vt:lpstr>
      <vt:lpstr>1) Literárněhistorický kontext</vt:lpstr>
      <vt:lpstr>I. část – rozbor úryvku </vt:lpstr>
      <vt:lpstr>II. část</vt:lpstr>
      <vt:lpstr>III. část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Maturitní četba</dc:title>
  <dc:creator>MARTINA SRCHOVA</dc:creator>
  <cp:lastModifiedBy>MARTINA SRCHOVA</cp:lastModifiedBy>
  <cp:revision>19</cp:revision>
  <dcterms:created xsi:type="dcterms:W3CDTF">2026-04-10T06:38:47Z</dcterms:created>
  <dcterms:modified xsi:type="dcterms:W3CDTF">2026-09-07T06:52:49Z</dcterms:modified>
</cp:coreProperties>
</file>