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5" r:id="rId7"/>
    <p:sldId id="266" r:id="rId8"/>
    <p:sldId id="260" r:id="rId9"/>
    <p:sldId id="261" r:id="rId10"/>
    <p:sldId id="262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Enver_Pa%C5%A1a" TargetMode="External"/><Relationship Id="rId2" Type="http://schemas.openxmlformats.org/officeDocument/2006/relationships/hyperlink" Target="https://cs.wikipedia.org/wiki/Paul_von_Hindenbu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DDE25C-2299-8DFD-FDFF-69A0A58754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PRVNÍ SVĚTOVÁ VÁLKA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FC6C4B-100B-5CF8-49DD-5F8B04ACB8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939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3B7804-7017-06FB-6A91-7D259C620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ZÁKLADNÍ FAKTA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870009-D452-67F1-BF18-35EC0359B5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- tzv. Velká válka</a:t>
            </a:r>
          </a:p>
          <a:p>
            <a:r>
              <a:rPr lang="cs-CZ" b="1" dirty="0"/>
              <a:t>28. 7. 1914 – 11. 11. 1918</a:t>
            </a:r>
          </a:p>
          <a:p>
            <a:r>
              <a:rPr lang="cs-CZ" dirty="0"/>
              <a:t>Evropa, Asie, Afrika, boje probíhaly i na všech oceánech</a:t>
            </a:r>
          </a:p>
          <a:p>
            <a:r>
              <a:rPr lang="cs-CZ" dirty="0"/>
              <a:t>Formální příčina: atentát na Ferdinanda d´Este (28. června 1914)=&gt; </a:t>
            </a:r>
            <a:r>
              <a:rPr lang="cs-CZ" dirty="0" err="1"/>
              <a:t>Rak.U</a:t>
            </a:r>
            <a:r>
              <a:rPr lang="cs-CZ" dirty="0"/>
              <a:t>. vyhlásilo válku Srbsku</a:t>
            </a:r>
          </a:p>
          <a:p>
            <a:r>
              <a:rPr lang="cs-CZ" dirty="0"/>
              <a:t>Trojdohoda x Trojspolek</a:t>
            </a:r>
          </a:p>
        </p:txBody>
      </p:sp>
    </p:spTree>
    <p:extLst>
      <p:ext uri="{BB962C8B-B14F-4D97-AF65-F5344CB8AC3E}">
        <p14:creationId xmlns:p14="http://schemas.microsoft.com/office/powerpoint/2010/main" val="407219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9C05E3-CD9D-890E-BB10-13214C420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FRANTIŠEK FERDINAND D´ESTE</a:t>
            </a:r>
          </a:p>
        </p:txBody>
      </p:sp>
      <p:pic>
        <p:nvPicPr>
          <p:cNvPr id="1026" name="Picture 2" descr="Portrét">
            <a:extLst>
              <a:ext uri="{FF2B5EF4-FFF2-40B4-BE49-F238E27FC236}">
                <a16:creationId xmlns:a16="http://schemas.microsoft.com/office/drawing/2014/main" id="{C29901AC-EA4F-A70F-53FF-85A256DB4F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2735263"/>
            <a:ext cx="2095500" cy="296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0583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241B45-A1D3-4FDD-2EDF-026B637A4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1914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7E5D435-5A63-2A3A-92C3-D9FF8B0F45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Balkánská fronta:</a:t>
            </a:r>
          </a:p>
          <a:p>
            <a:pPr lvl="1"/>
            <a:r>
              <a:rPr lang="cs-CZ" dirty="0"/>
              <a:t>R-U podcenilo Srbsko, které dokázalo vzdorovat </a:t>
            </a:r>
          </a:p>
          <a:p>
            <a:pPr lvl="1"/>
            <a:r>
              <a:rPr lang="cs-CZ" dirty="0"/>
              <a:t>Úspěchy byly střídavé, nakonec se vše vrátilo k původním hranicím před válkou</a:t>
            </a:r>
          </a:p>
          <a:p>
            <a:r>
              <a:rPr lang="cs-CZ" b="1" u="sng" dirty="0"/>
              <a:t>Německý útok na západ</a:t>
            </a:r>
          </a:p>
          <a:p>
            <a:pPr lvl="1"/>
            <a:r>
              <a:rPr lang="cs-CZ" dirty="0"/>
              <a:t>Němci porušili neutralitu Belgie a Lucemburska a přes jejich území přesouvali vojsko k útoku na Francii – tzv. </a:t>
            </a:r>
            <a:r>
              <a:rPr lang="cs-CZ" i="1" u="sng" dirty="0"/>
              <a:t>znásilnění Belgie</a:t>
            </a:r>
          </a:p>
          <a:p>
            <a:pPr lvl="1"/>
            <a:r>
              <a:rPr lang="cs-CZ" b="1" dirty="0"/>
              <a:t>Bitva na řece Marně – září 1914 </a:t>
            </a:r>
            <a:r>
              <a:rPr lang="cs-CZ" dirty="0"/>
              <a:t>– Britové a Francouzi porazili Němce</a:t>
            </a:r>
          </a:p>
        </p:txBody>
      </p:sp>
    </p:spTree>
    <p:extLst>
      <p:ext uri="{BB962C8B-B14F-4D97-AF65-F5344CB8AC3E}">
        <p14:creationId xmlns:p14="http://schemas.microsoft.com/office/powerpoint/2010/main" val="2506585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389E4B-1E0B-0DC2-8209-E1E5FE5A4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1914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9EAD80-F86A-275F-ACA7-2DA0A2E34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/>
              <a:t>Rusko na východní frontě:</a:t>
            </a:r>
          </a:p>
          <a:p>
            <a:pPr lvl="1"/>
            <a:r>
              <a:rPr lang="cs-CZ" dirty="0"/>
              <a:t>Rusové rychle postupovali a zaútočili na Východní Prusko=&gt; v čele německé armády nově generálové </a:t>
            </a:r>
            <a:r>
              <a:rPr lang="cs-CZ" b="1" dirty="0"/>
              <a:t>Paul von Hindenburg a Erich </a:t>
            </a:r>
            <a:r>
              <a:rPr lang="cs-CZ" b="1" dirty="0" err="1"/>
              <a:t>Ludendorff</a:t>
            </a:r>
            <a:r>
              <a:rPr lang="cs-CZ" dirty="0"/>
              <a:t>=&gt;porážka Ruska u Mazurských jezer</a:t>
            </a:r>
          </a:p>
          <a:p>
            <a:r>
              <a:rPr lang="cs-CZ" b="1" u="sng" dirty="0"/>
              <a:t>Haličská fronta:</a:t>
            </a:r>
          </a:p>
          <a:p>
            <a:pPr lvl="1"/>
            <a:r>
              <a:rPr lang="cs-CZ" b="1" dirty="0"/>
              <a:t>1914 – bitva o Halič </a:t>
            </a:r>
            <a:r>
              <a:rPr lang="cs-CZ" dirty="0"/>
              <a:t>– Rusko vyhrálo</a:t>
            </a:r>
          </a:p>
          <a:p>
            <a:r>
              <a:rPr lang="cs-CZ" b="1" u="sng" dirty="0"/>
              <a:t>Osmanská říše </a:t>
            </a:r>
            <a:r>
              <a:rPr lang="cs-CZ" dirty="0"/>
              <a:t>se zapojuje do války – říjen 1914 – ministr války </a:t>
            </a:r>
            <a:r>
              <a:rPr lang="cs-CZ" b="1" dirty="0"/>
              <a:t>Enver Paša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594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1628C1-8D05-C47F-F614-8EB79A6CF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PAUL VON HINDENBURG</a:t>
            </a:r>
          </a:p>
        </p:txBody>
      </p:sp>
      <p:pic>
        <p:nvPicPr>
          <p:cNvPr id="2050" name="Picture 2" descr="Paul von Hindenburg ještě jako generál pěchoty">
            <a:extLst>
              <a:ext uri="{FF2B5EF4-FFF2-40B4-BE49-F238E27FC236}">
                <a16:creationId xmlns:a16="http://schemas.microsoft.com/office/drawing/2014/main" id="{955B65FE-37A9-A4D1-3382-92C9CB217C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2716992"/>
            <a:ext cx="2438400" cy="328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970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F16AD6-BE67-B221-24E3-D3A3BC39A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ENVER PAŠA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59BA258-5313-FE84-AB42-0F22A4A8BD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697163"/>
            <a:ext cx="2143125" cy="30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087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346D70-85C6-3E82-2B56-C0662216D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1914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9067815-6B31-64CB-BFD2-44248A3A0A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Válka v koloniích</a:t>
            </a:r>
          </a:p>
          <a:p>
            <a:pPr lvl="1"/>
            <a:r>
              <a:rPr lang="cs-CZ" dirty="0"/>
              <a:t>Všechny německé kolonie v Africe čelily útokům</a:t>
            </a:r>
          </a:p>
          <a:p>
            <a:pPr lvl="1"/>
            <a:r>
              <a:rPr lang="cs-CZ" dirty="0"/>
              <a:t>Obléhání a dobytí přístavu </a:t>
            </a:r>
            <a:r>
              <a:rPr lang="cs-CZ" dirty="0" err="1"/>
              <a:t>Čching</a:t>
            </a:r>
            <a:r>
              <a:rPr lang="cs-CZ" dirty="0"/>
              <a:t>-tao=&gt; německá flotila musela vyplout do Tichého oceánu, aby se zachránila=&gt; postupně byla zlikvidována spojenci</a:t>
            </a:r>
          </a:p>
          <a:p>
            <a:pPr lvl="1"/>
            <a:r>
              <a:rPr lang="cs-CZ" dirty="0"/>
              <a:t>Spojenci dobyli další německé kolonie – např. </a:t>
            </a:r>
            <a:r>
              <a:rPr lang="cs-CZ" dirty="0" err="1"/>
              <a:t>Bismarcovo</a:t>
            </a:r>
            <a:r>
              <a:rPr lang="cs-CZ" dirty="0"/>
              <a:t> souostroví, Nauru, Zemi císaře Viléma, Šalamounovy ostrovy atd. 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3415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A9756B-8F00-0086-BA79-7A8CD43FD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1915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44CE983-B02D-30D7-7E5C-853E388CD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Vytvoření zákopových linií na západní frontě</a:t>
            </a:r>
          </a:p>
          <a:p>
            <a:pPr lvl="1"/>
            <a:r>
              <a:rPr lang="cs-CZ" dirty="0"/>
              <a:t>Nové zbraně – minomety, ruční granáty, plamenomety, bojové plyny, bojové vzducholodě</a:t>
            </a:r>
          </a:p>
          <a:p>
            <a:pPr lvl="1"/>
            <a:r>
              <a:rPr lang="cs-CZ" b="1" dirty="0"/>
              <a:t>Bitva u </a:t>
            </a:r>
            <a:r>
              <a:rPr lang="cs-CZ" b="1" dirty="0" err="1"/>
              <a:t>Yper</a:t>
            </a:r>
            <a:r>
              <a:rPr lang="cs-CZ" b="1" dirty="0"/>
              <a:t> </a:t>
            </a:r>
            <a:r>
              <a:rPr lang="cs-CZ" dirty="0"/>
              <a:t>– nasazení bojového plynu – úspěšné</a:t>
            </a:r>
          </a:p>
          <a:p>
            <a:r>
              <a:rPr lang="cs-CZ" b="1" u="sng" dirty="0"/>
              <a:t>Východní fronta:</a:t>
            </a:r>
          </a:p>
          <a:p>
            <a:pPr lvl="1"/>
            <a:r>
              <a:rPr lang="cs-CZ" dirty="0"/>
              <a:t>Nejdříve byli úspěšní Rusové a dobyli velkou část Slovenska=&gt;vznik prvního československého odboje = </a:t>
            </a:r>
            <a:r>
              <a:rPr lang="cs-CZ" b="1" i="1" u="sng" dirty="0"/>
              <a:t>Český komitét zahraniční</a:t>
            </a:r>
            <a:r>
              <a:rPr lang="cs-CZ" dirty="0"/>
              <a:t>=&gt;protiútok </a:t>
            </a:r>
            <a:r>
              <a:rPr lang="cs-CZ" b="1" dirty="0"/>
              <a:t>– bitva u </a:t>
            </a:r>
            <a:r>
              <a:rPr lang="cs-CZ" b="1" dirty="0" err="1"/>
              <a:t>Gorlice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03315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EB3A2F-9EE6-9C6D-CD4E-03AD028D9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1915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BC36599-4FA6-ED54-10B5-A4253DFEED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u="sng" dirty="0"/>
              <a:t>Blízký východ:</a:t>
            </a:r>
          </a:p>
          <a:p>
            <a:pPr lvl="1"/>
            <a:r>
              <a:rPr lang="cs-CZ" dirty="0"/>
              <a:t>Osmané likvidují obyvatelstvo na BV=&gt; genocida Arménů, Řeků a Asyřanů</a:t>
            </a:r>
          </a:p>
          <a:p>
            <a:pPr lvl="1"/>
            <a:r>
              <a:rPr lang="cs-CZ" b="1" dirty="0"/>
              <a:t>1915 – dobytí Dardanel </a:t>
            </a:r>
            <a:r>
              <a:rPr lang="cs-CZ" dirty="0"/>
              <a:t>(spojenci)=&gt; obsazení Konstantinopole Brity=&gt; </a:t>
            </a:r>
            <a:r>
              <a:rPr lang="cs-CZ" b="1" dirty="0"/>
              <a:t>bitva u </a:t>
            </a:r>
            <a:r>
              <a:rPr lang="cs-CZ" b="1" dirty="0" err="1"/>
              <a:t>Galipole</a:t>
            </a:r>
            <a:r>
              <a:rPr lang="cs-CZ" dirty="0"/>
              <a:t> – Britové prohráli (W. Churchill)</a:t>
            </a:r>
          </a:p>
          <a:p>
            <a:r>
              <a:rPr lang="cs-CZ" b="1" u="sng" dirty="0"/>
              <a:t>Itálie</a:t>
            </a:r>
          </a:p>
          <a:p>
            <a:pPr lvl="1"/>
            <a:r>
              <a:rPr lang="cs-CZ" dirty="0"/>
              <a:t>1915 – Itálie začíná bojovat proti ústředním mocnostem=&gt; ty obsadí celé Srbsko</a:t>
            </a:r>
          </a:p>
          <a:p>
            <a:r>
              <a:rPr lang="cs-CZ" b="1" u="sng" dirty="0"/>
              <a:t>Kolonie a oceány:</a:t>
            </a:r>
          </a:p>
          <a:p>
            <a:pPr lvl="1"/>
            <a:r>
              <a:rPr lang="cs-CZ" dirty="0"/>
              <a:t>Německo přišlo o kolonie a ztratilo převahu na moři</a:t>
            </a:r>
          </a:p>
          <a:p>
            <a:pPr lvl="1"/>
            <a:r>
              <a:rPr lang="cs-CZ" b="1" dirty="0"/>
              <a:t>1916 – potopení parníku </a:t>
            </a:r>
            <a:r>
              <a:rPr lang="cs-CZ" b="1" dirty="0" err="1"/>
              <a:t>Lusitánia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0945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741D17-2040-DFDD-1246-34FD44082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C1EB20-7D3B-0B63-1D00-38E80AEB3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-https://cs.wikipedia.org/wiki/Franti%C5%A1ek_Ferdinand_d%27Este</a:t>
            </a:r>
          </a:p>
          <a:p>
            <a:r>
              <a:rPr lang="cs-CZ" dirty="0"/>
              <a:t>2) </a:t>
            </a:r>
            <a:r>
              <a:rPr lang="cs-CZ" dirty="0">
                <a:hlinkClick r:id="rId2"/>
              </a:rPr>
              <a:t>https://cs.wikipedia.org/wiki/Paul_von_Hindenburg</a:t>
            </a:r>
            <a:endParaRPr lang="cs-CZ" dirty="0"/>
          </a:p>
          <a:p>
            <a:r>
              <a:rPr lang="cs-CZ" dirty="0"/>
              <a:t>3) </a:t>
            </a:r>
            <a:r>
              <a:rPr lang="cs-CZ" dirty="0">
                <a:hlinkClick r:id="rId3"/>
              </a:rPr>
              <a:t>https://cs.wikipedia.org/wiki/Enver_Pa%C5%A1a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95854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68</TotalTime>
  <Words>381</Words>
  <Application>Microsoft Office PowerPoint</Application>
  <PresentationFormat>Širokoúhlá obrazovka</PresentationFormat>
  <Paragraphs>47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PRVNÍ SVĚTOVÁ VÁLKA</vt:lpstr>
      <vt:lpstr>ZÁKLADNÍ FAKTA</vt:lpstr>
      <vt:lpstr>FRANTIŠEK FERDINAND D´ESTE</vt:lpstr>
      <vt:lpstr>1914</vt:lpstr>
      <vt:lpstr>1914</vt:lpstr>
      <vt:lpstr>PAUL VON HINDENBURG</vt:lpstr>
      <vt:lpstr>ENVER PAŠA</vt:lpstr>
      <vt:lpstr>1914</vt:lpstr>
      <vt:lpstr>1915</vt:lpstr>
      <vt:lpstr>1915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SVĚTOVÁ VÁLKA</dc:title>
  <dc:creator>Pc</dc:creator>
  <cp:lastModifiedBy>BLAŽKOVÁ</cp:lastModifiedBy>
  <cp:revision>1</cp:revision>
  <dcterms:created xsi:type="dcterms:W3CDTF">2023-01-01T18:53:36Z</dcterms:created>
  <dcterms:modified xsi:type="dcterms:W3CDTF">2023-01-03T06:28:42Z</dcterms:modified>
</cp:coreProperties>
</file>