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6" r:id="rId3"/>
    <p:sldId id="319" r:id="rId4"/>
    <p:sldId id="292" r:id="rId5"/>
    <p:sldId id="309" r:id="rId6"/>
    <p:sldId id="305" r:id="rId7"/>
    <p:sldId id="311" r:id="rId8"/>
    <p:sldId id="312" r:id="rId9"/>
    <p:sldId id="313" r:id="rId10"/>
    <p:sldId id="284" r:id="rId11"/>
    <p:sldId id="260" r:id="rId12"/>
    <p:sldId id="259" r:id="rId13"/>
    <p:sldId id="257" r:id="rId14"/>
    <p:sldId id="258" r:id="rId15"/>
    <p:sldId id="285" r:id="rId16"/>
    <p:sldId id="310" r:id="rId17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69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174" y="9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2A8470F-2490-73DD-F6F0-A74A7CC9A0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9D308C65-3D36-83D6-DD4D-0A1969E28F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2462DE2-D7B5-6F14-5E58-7F439E4723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CCEB9-DB62-4BD5-9E62-5BD7AFA78641}" type="datetimeFigureOut">
              <a:rPr lang="cs-CZ" smtClean="0"/>
              <a:t>01.03.2026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802F411-54B2-211B-8E3C-1BBF9BBAC7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03A7BF4-7F19-D7BF-BC01-91387D0F56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66060-24A7-4786-84B9-9D4843BA135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2328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AA5E3BD-BAA1-EAE0-DD7C-B211FFE7AA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AA001B4-BA7E-39E1-A2A8-921F57C58F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A755009-FF7F-E885-B3A4-14A9C9DDD0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CCEB9-DB62-4BD5-9E62-5BD7AFA78641}" type="datetimeFigureOut">
              <a:rPr lang="cs-CZ" smtClean="0"/>
              <a:t>01.03.2026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E08031B-4A81-0632-31E5-92720576D8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8FC2A7C-92F7-8FBB-3CCE-B401DC7C8A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66060-24A7-4786-84B9-9D4843BA135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7825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DC2CF43-8F23-7DE9-7A21-12A5165943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BBF275A-B119-7656-EC7D-1FF784A1E0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46809AE-A510-0FEF-222C-FE6FD31BA3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CCEB9-DB62-4BD5-9E62-5BD7AFA78641}" type="datetimeFigureOut">
              <a:rPr lang="cs-CZ" smtClean="0"/>
              <a:t>01.03.2026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3CC3E75-F5EC-B1BE-3087-0F8B3A7BA6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C770C29-9F27-7BB1-DCEB-5693D6AA9B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66060-24A7-4786-84B9-9D4843BA135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46346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C44E27C-029E-E675-9545-7651BAA98E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3462719-F3AE-B58D-1D9F-5A358BBFD6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D36909CD-1BB3-2F01-4ED5-5762177AA6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F0B37447-A180-66C7-45B9-4EF81B26C1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CCEB9-DB62-4BD5-9E62-5BD7AFA78641}" type="datetimeFigureOut">
              <a:rPr lang="cs-CZ" smtClean="0"/>
              <a:t>01.03.2026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E4D01EE-9EA9-1735-BFBC-2E79812CB5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E38B5515-B1A5-615B-AB83-69523B7D6F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66060-24A7-4786-84B9-9D4843BA135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66499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588958B-45F0-3858-7503-CDD9578FA2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2BF01AA6-7C20-31F8-B7F2-1F8A2A5477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2CFB1373-6AB6-05D5-4397-515BC8D693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29491638-3BE8-62FD-EBC7-01A29FE095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59BD44BA-1A87-5107-6437-BDD74F0F60A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98A7EB5F-98C4-941A-96DC-D09A286137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CCEB9-DB62-4BD5-9E62-5BD7AFA78641}" type="datetimeFigureOut">
              <a:rPr lang="cs-CZ" smtClean="0"/>
              <a:t>01.03.2026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F8AF71DC-968F-0596-B4DD-7074A3E3CB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1FE173B5-822F-5EC1-B675-2359341C0E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66060-24A7-4786-84B9-9D4843BA135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98232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012B33A-72AC-0249-6618-39FE880B47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0346BAD9-6520-F25C-BA20-B02D9F6EAF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CCEB9-DB62-4BD5-9E62-5BD7AFA78641}" type="datetimeFigureOut">
              <a:rPr lang="cs-CZ" smtClean="0"/>
              <a:t>01.03.2026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E30FC101-D611-F243-E4D3-273203A424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F2ED679A-1A58-B532-0F11-76AA87B231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66060-24A7-4786-84B9-9D4843BA135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26310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CF6544D8-40D5-ECF3-560F-F8F6C92ED0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CCEB9-DB62-4BD5-9E62-5BD7AFA78641}" type="datetimeFigureOut">
              <a:rPr lang="cs-CZ" smtClean="0"/>
              <a:t>01.03.2026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DDF65216-FBF4-7D1B-A710-70B428FE77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5B5C946D-2F1E-3C3F-68E2-1D1B203C46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66060-24A7-4786-84B9-9D4843BA135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37410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7317C7B-349D-F507-9989-1A2F17ED38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DC893CF-73BA-A6F3-4A37-3AD015AECD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DA97532E-4656-294D-787F-6E29EB4061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F638617E-F179-A8D3-9774-87DB01CB86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CCEB9-DB62-4BD5-9E62-5BD7AFA78641}" type="datetimeFigureOut">
              <a:rPr lang="cs-CZ" smtClean="0"/>
              <a:t>01.03.2026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5B653154-1051-83EC-D4BF-7B0A7D0767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983F1E29-79DE-90D2-779C-F2E65829DB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66060-24A7-4786-84B9-9D4843BA135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44597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F5FF680-B5F3-0519-9A1E-898BA3103E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4CD73F6D-C0FA-1C46-A2C2-E630B38640F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5C90E612-9A93-DAFE-0409-4A7B3A079A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3D79648E-A611-3E85-49B5-076EDEEF7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CCEB9-DB62-4BD5-9E62-5BD7AFA78641}" type="datetimeFigureOut">
              <a:rPr lang="cs-CZ" smtClean="0"/>
              <a:t>01.03.2026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81E9F1A5-6EDE-AEB3-DFFF-70439E98E5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F0892340-2473-A0A3-0AEF-E0C6AA1DBC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66060-24A7-4786-84B9-9D4843BA135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60753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1672FBC-B57F-21E9-FF88-198605F194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BF1CA94A-2F66-F628-B471-A01F73392D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21C3B4E-5DFB-99B6-F628-FFB80024CB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CCEB9-DB62-4BD5-9E62-5BD7AFA78641}" type="datetimeFigureOut">
              <a:rPr lang="cs-CZ" smtClean="0"/>
              <a:t>01.03.2026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F8D39B9-FA4B-4C71-6C0F-92A9138326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0C7412F-AAE0-BD59-3F93-D9F246B85C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66060-24A7-4786-84B9-9D4843BA135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40361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8CB6865F-AAF9-1379-5F5A-BDD31D1F48A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8C8D578D-CFDE-05D8-CD2A-C67CD76271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55478CE-5818-7891-1D0C-1008F681BD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CCEB9-DB62-4BD5-9E62-5BD7AFA78641}" type="datetimeFigureOut">
              <a:rPr lang="cs-CZ" smtClean="0"/>
              <a:t>01.03.2026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5838079-478A-956E-049D-E0165A5621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B46D22D-6880-BFAF-7371-25AB2EDDF8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66060-24A7-4786-84B9-9D4843BA135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33449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84454CA7-1636-8211-A59A-B9C04E5B67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06636916-C47F-4D3D-A243-71F1E3933D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1A71DC1-778E-D708-3BEA-9123844894E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DCCEB9-DB62-4BD5-9E62-5BD7AFA78641}" type="datetimeFigureOut">
              <a:rPr lang="cs-CZ" smtClean="0"/>
              <a:t>01.03.2026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65A322A-BDFB-65FB-7335-1C01023A62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462F40C-B833-BA89-3FF4-F1C27022A1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966060-24A7-4786-84B9-9D4843BA135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71314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1.png"/><Relationship Id="rId2" Type="http://schemas.openxmlformats.org/officeDocument/2006/relationships/slide" Target="slide15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ceskatelevize.cz/porady/10121359557-port/211563241900017/cast/157521/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hyperlink" Target="https://edu.ceskatelevize.cz/video/3538-celsiova-stupnice" TargetMode="External"/><Relationship Id="rId1" Type="http://schemas.openxmlformats.org/officeDocument/2006/relationships/slideLayout" Target="../slideLayouts/slideLayout7.xml"/><Relationship Id="rId6" Type="http://schemas.openxmlformats.org/officeDocument/2006/relationships/slide" Target="slide15.xml"/><Relationship Id="rId5" Type="http://schemas.openxmlformats.org/officeDocument/2006/relationships/image" Target="../media/image5.png"/><Relationship Id="rId4" Type="http://schemas.openxmlformats.org/officeDocument/2006/relationships/image" Target="../media/image4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3" Type="http://schemas.openxmlformats.org/officeDocument/2006/relationships/image" Target="../media/image50.png"/><Relationship Id="rId7" Type="http://schemas.openxmlformats.org/officeDocument/2006/relationships/image" Target="../media/image9.png"/><Relationship Id="rId2" Type="http://schemas.openxmlformats.org/officeDocument/2006/relationships/slide" Target="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hyperlink" Target="https://www.vascak.cz/data/android/physicsatschool/template.php?f=mf_teplotni_stupnice&amp;l=cz" TargetMode="External"/><Relationship Id="rId5" Type="http://schemas.openxmlformats.org/officeDocument/2006/relationships/image" Target="../media/image7.png"/><Relationship Id="rId10" Type="http://schemas.openxmlformats.org/officeDocument/2006/relationships/image" Target="../media/image11.png"/><Relationship Id="rId4" Type="http://schemas.openxmlformats.org/officeDocument/2006/relationships/image" Target="../media/image6.png"/><Relationship Id="rId9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png"/><Relationship Id="rId3" Type="http://schemas.openxmlformats.org/officeDocument/2006/relationships/image" Target="../media/image4.png"/><Relationship Id="rId7" Type="http://schemas.openxmlformats.org/officeDocument/2006/relationships/image" Target="../media/image8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2.png"/><Relationship Id="rId5" Type="http://schemas.openxmlformats.org/officeDocument/2006/relationships/image" Target="../media/image63.png"/><Relationship Id="rId10" Type="http://schemas.openxmlformats.org/officeDocument/2006/relationships/image" Target="../media/image111.png"/><Relationship Id="rId4" Type="http://schemas.openxmlformats.org/officeDocument/2006/relationships/image" Target="../media/image51.png"/><Relationship Id="rId9" Type="http://schemas.openxmlformats.org/officeDocument/2006/relationships/image" Target="../media/image10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13" Type="http://schemas.openxmlformats.org/officeDocument/2006/relationships/image" Target="../media/image16.png"/><Relationship Id="rId7" Type="http://schemas.openxmlformats.org/officeDocument/2006/relationships/image" Target="../../clipboard/media/image6.png"/><Relationship Id="rId12" Type="http://schemas.openxmlformats.org/officeDocument/2006/relationships/image" Target="../media/image71.png"/><Relationship Id="rId1" Type="http://schemas.openxmlformats.org/officeDocument/2006/relationships/slideLayout" Target="../slideLayouts/slideLayout7.xml"/><Relationship Id="rId6" Type="http://schemas.openxmlformats.org/officeDocument/2006/relationships/image" Target="../../clipboard/media/image5.png"/><Relationship Id="rId11" Type="http://schemas.openxmlformats.org/officeDocument/2006/relationships/image" Target="../../clipboard/media/image10.png"/><Relationship Id="rId5" Type="http://schemas.openxmlformats.org/officeDocument/2006/relationships/image" Target="../../clipboard/media/image4.png"/><Relationship Id="rId10" Type="http://schemas.openxmlformats.org/officeDocument/2006/relationships/image" Target="../../clipboard/media/image9.png"/><Relationship Id="rId9" Type="http://schemas.openxmlformats.org/officeDocument/2006/relationships/image" Target="../../clipboard/media/image8.png"/><Relationship Id="rId14" Type="http://schemas.openxmlformats.org/officeDocument/2006/relationships/image" Target="../media/image9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100.png"/><Relationship Id="rId3" Type="http://schemas.openxmlformats.org/officeDocument/2006/relationships/image" Target="../media/image61.png"/><Relationship Id="rId7" Type="http://schemas.openxmlformats.org/officeDocument/2006/relationships/image" Target="../media/image19.png"/><Relationship Id="rId12" Type="http://schemas.openxmlformats.org/officeDocument/2006/relationships/image" Target="../media/image90.png"/><Relationship Id="rId17" Type="http://schemas.openxmlformats.org/officeDocument/2006/relationships/image" Target="../media/image17.png"/><Relationship Id="rId2" Type="http://schemas.openxmlformats.org/officeDocument/2006/relationships/slide" Target="slide14.xml"/><Relationship Id="rId16" Type="http://schemas.openxmlformats.org/officeDocument/2006/relationships/slide" Target="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11" Type="http://schemas.openxmlformats.org/officeDocument/2006/relationships/image" Target="../media/image80.png"/><Relationship Id="rId15" Type="http://schemas.openxmlformats.org/officeDocument/2006/relationships/image" Target="../media/image120.png"/><Relationship Id="rId10" Type="http://schemas.openxmlformats.org/officeDocument/2006/relationships/image" Target="../media/image70.png"/><Relationship Id="rId9" Type="http://schemas.openxmlformats.org/officeDocument/2006/relationships/image" Target="../media/image60.png"/><Relationship Id="rId14" Type="http://schemas.openxmlformats.org/officeDocument/2006/relationships/image" Target="../media/image110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30.png"/><Relationship Id="rId7" Type="http://schemas.openxmlformats.org/officeDocument/2006/relationships/image" Target="../media/image170.png"/><Relationship Id="rId12" Type="http://schemas.openxmlformats.org/officeDocument/2006/relationships/image" Target="../media/image24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0.png"/><Relationship Id="rId11" Type="http://schemas.openxmlformats.org/officeDocument/2006/relationships/image" Target="../media/image23.png"/><Relationship Id="rId5" Type="http://schemas.openxmlformats.org/officeDocument/2006/relationships/image" Target="../media/image150.png"/><Relationship Id="rId10" Type="http://schemas.openxmlformats.org/officeDocument/2006/relationships/image" Target="../media/image22.png"/><Relationship Id="rId4" Type="http://schemas.openxmlformats.org/officeDocument/2006/relationships/image" Target="../media/image140.png"/><Relationship Id="rId9" Type="http://schemas.openxmlformats.org/officeDocument/2006/relationships/slide" Target="slide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cs.wikipedia.org/wiki/1701" TargetMode="External"/><Relationship Id="rId7" Type="http://schemas.openxmlformats.org/officeDocument/2006/relationships/image" Target="../media/image17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5.xml"/><Relationship Id="rId5" Type="http://schemas.openxmlformats.org/officeDocument/2006/relationships/hyperlink" Target="https://cs.wikipedia.org/wiki/Pa%C5%99%C3%AD%C5%BE" TargetMode="External"/><Relationship Id="rId4" Type="http://schemas.openxmlformats.org/officeDocument/2006/relationships/hyperlink" Target="https://cs.wikipedia.org/wiki/1744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B827486-1967-E527-F527-07BA08D1FA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940599"/>
            <a:ext cx="9144000" cy="1786671"/>
          </a:xfrm>
        </p:spPr>
        <p:txBody>
          <a:bodyPr/>
          <a:lstStyle/>
          <a:p>
            <a:r>
              <a:rPr lang="cs-CZ" dirty="0"/>
              <a:t>Měření teploty</a:t>
            </a:r>
            <a:br>
              <a:rPr lang="cs-CZ" dirty="0"/>
            </a:br>
            <a:r>
              <a:rPr lang="cs-CZ" dirty="0" err="1"/>
              <a:t>Fyz</a:t>
            </a:r>
            <a:r>
              <a:rPr lang="cs-CZ" dirty="0"/>
              <a:t> 81 - 2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A8C18137-36D1-FA5B-E4D9-035D04C0B7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024065"/>
            <a:ext cx="9144000" cy="2529131"/>
          </a:xfrm>
        </p:spPr>
        <p:txBody>
          <a:bodyPr>
            <a:normAutofit fontScale="92500" lnSpcReduction="10000"/>
          </a:bodyPr>
          <a:lstStyle/>
          <a:p>
            <a:r>
              <a:rPr lang="cs-CZ" dirty="0"/>
              <a:t>Adiabaticky izolovaná soustava</a:t>
            </a:r>
          </a:p>
          <a:p>
            <a:r>
              <a:rPr lang="cs-CZ" dirty="0"/>
              <a:t>Rovnovážný stav</a:t>
            </a:r>
          </a:p>
          <a:p>
            <a:r>
              <a:rPr lang="cs-CZ" dirty="0"/>
              <a:t>Teplota a teplo</a:t>
            </a:r>
          </a:p>
          <a:p>
            <a:r>
              <a:rPr lang="cs-CZ" dirty="0"/>
              <a:t>Celsiova stupnice</a:t>
            </a:r>
          </a:p>
          <a:p>
            <a:r>
              <a:rPr lang="cs-CZ" dirty="0"/>
              <a:t>Termodynamická Kelvinova stupnice</a:t>
            </a:r>
          </a:p>
          <a:p>
            <a:r>
              <a:rPr lang="cs-CZ" dirty="0"/>
              <a:t>Proč absolutní nula má hodnotu -273,15 </a:t>
            </a:r>
            <a:r>
              <a:rPr lang="cs-CZ" baseline="30000" dirty="0"/>
              <a:t>0</a:t>
            </a:r>
            <a:r>
              <a:rPr lang="cs-CZ" dirty="0"/>
              <a:t>C</a:t>
            </a:r>
          </a:p>
          <a:p>
            <a:endParaRPr lang="cs-CZ" dirty="0"/>
          </a:p>
        </p:txBody>
      </p:sp>
      <p:grpSp>
        <p:nvGrpSpPr>
          <p:cNvPr id="4" name="Skupina 3">
            <a:extLst>
              <a:ext uri="{FF2B5EF4-FFF2-40B4-BE49-F238E27FC236}">
                <a16:creationId xmlns:a16="http://schemas.microsoft.com/office/drawing/2014/main" id="{19EA98E4-A3B6-FC86-D02E-3595D7BBDE9E}"/>
              </a:ext>
            </a:extLst>
          </p:cNvPr>
          <p:cNvGrpSpPr/>
          <p:nvPr/>
        </p:nvGrpSpPr>
        <p:grpSpPr>
          <a:xfrm>
            <a:off x="3158597" y="183872"/>
            <a:ext cx="5358990" cy="1576297"/>
            <a:chOff x="3158597" y="54919"/>
            <a:chExt cx="5358990" cy="1576297"/>
          </a:xfrm>
        </p:grpSpPr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62B9A7F2-857B-AECC-F23B-164512C9E1A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07507" y="767216"/>
              <a:ext cx="2776985" cy="864000"/>
            </a:xfrm>
            <a:prstGeom prst="rect">
              <a:avLst/>
            </a:prstGeom>
          </p:spPr>
        </p:pic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AE42C3ED-546E-7832-56AC-2FEAAF5F7F8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58597" y="54919"/>
              <a:ext cx="5358990" cy="850677"/>
            </a:xfrm>
            <a:prstGeom prst="rect">
              <a:avLst/>
            </a:prstGeom>
          </p:spPr>
        </p:pic>
      </p:grpSp>
      <p:sp>
        <p:nvSpPr>
          <p:cNvPr id="8" name="TextovéPole 7">
            <a:extLst>
              <a:ext uri="{FF2B5EF4-FFF2-40B4-BE49-F238E27FC236}">
                <a16:creationId xmlns:a16="http://schemas.microsoft.com/office/drawing/2014/main" id="{1A8BF847-1CFD-CD95-D117-D8B1448258A8}"/>
              </a:ext>
            </a:extLst>
          </p:cNvPr>
          <p:cNvSpPr txBox="1"/>
          <p:nvPr/>
        </p:nvSpPr>
        <p:spPr>
          <a:xfrm>
            <a:off x="691662" y="6242475"/>
            <a:ext cx="12895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1. 3. 2026</a:t>
            </a:r>
          </a:p>
        </p:txBody>
      </p:sp>
    </p:spTree>
    <p:extLst>
      <p:ext uri="{BB962C8B-B14F-4D97-AF65-F5344CB8AC3E}">
        <p14:creationId xmlns:p14="http://schemas.microsoft.com/office/powerpoint/2010/main" val="8287263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7712EC8D-9106-E194-D008-3A24181324C8}"/>
              </a:ext>
            </a:extLst>
          </p:cNvPr>
          <p:cNvSpPr txBox="1"/>
          <p:nvPr/>
        </p:nvSpPr>
        <p:spPr>
          <a:xfrm>
            <a:off x="357810" y="429370"/>
            <a:ext cx="3649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Izolovaná soustava, rovnovážný stav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0EB7454D-B1E6-54D9-B6CB-CAE20945E71D}"/>
              </a:ext>
            </a:extLst>
          </p:cNvPr>
          <p:cNvSpPr txBox="1"/>
          <p:nvPr/>
        </p:nvSpPr>
        <p:spPr>
          <a:xfrm>
            <a:off x="357810" y="822556"/>
            <a:ext cx="11402169" cy="147732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>
            <a:defPPr>
              <a:defRPr lang="cs-CZ"/>
            </a:defPPr>
          </a:lstStyle>
          <a:p>
            <a:r>
              <a:rPr lang="cs-CZ" b="1" dirty="0"/>
              <a:t>Izolovaná soustava </a:t>
            </a:r>
            <a:r>
              <a:rPr lang="cs-CZ" dirty="0"/>
              <a:t>je taková soustava, u niž nemůže docházet k výměně energie ani výměně částic s okolím soustavy.</a:t>
            </a:r>
          </a:p>
          <a:p>
            <a:r>
              <a:rPr lang="cs-CZ" dirty="0"/>
              <a:t>V izolované soustavě mohou probíhat děje jen mezi částicemi (tělesy) , které tuto soustavu tvoří. Taková soustava se též nazývá</a:t>
            </a:r>
          </a:p>
          <a:p>
            <a:pPr algn="ctr"/>
            <a:r>
              <a:rPr lang="cs-CZ" dirty="0"/>
              <a:t> </a:t>
            </a:r>
            <a:r>
              <a:rPr lang="cs-CZ" b="1" dirty="0"/>
              <a:t>ADIABATICKÁ SOUSTAVA </a:t>
            </a:r>
          </a:p>
          <a:p>
            <a:pPr algn="ctr"/>
            <a:r>
              <a:rPr lang="cs-CZ" dirty="0"/>
              <a:t>(z řečtiny a = ne, </a:t>
            </a:r>
            <a:r>
              <a:rPr lang="cs-CZ" dirty="0" err="1"/>
              <a:t>diabaino</a:t>
            </a:r>
            <a:r>
              <a:rPr lang="cs-CZ" dirty="0"/>
              <a:t> = procházím).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DECE4697-6006-44CD-5ED7-EBEB46136AFF}"/>
              </a:ext>
            </a:extLst>
          </p:cNvPr>
          <p:cNvSpPr txBox="1"/>
          <p:nvPr/>
        </p:nvSpPr>
        <p:spPr>
          <a:xfrm>
            <a:off x="357809" y="2511763"/>
            <a:ext cx="11314706" cy="144655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Zkušenost ukazuje, že každá soustava, která je od určitého okamžiku v neměnných vnějších podmínkách (je izolována), přejde samovolně po určité době do stavu, v němž zůstávají stavové veličiny konstantní. Tento stav se nazývá</a:t>
            </a:r>
          </a:p>
          <a:p>
            <a:endParaRPr lang="cs-CZ" sz="800" dirty="0"/>
          </a:p>
          <a:p>
            <a:pPr algn="ctr"/>
            <a:r>
              <a:rPr lang="cs-CZ" b="1" dirty="0">
                <a:hlinkClick r:id="rId2" action="ppaction://hlinksldjump"/>
              </a:rPr>
              <a:t>ROVNOVÁŽNÝ STAV</a:t>
            </a:r>
            <a:r>
              <a:rPr lang="cs-CZ" dirty="0">
                <a:hlinkClick r:id="rId2" action="ppaction://hlinksldjump"/>
              </a:rPr>
              <a:t>.</a:t>
            </a:r>
            <a:endParaRPr lang="cs-CZ" dirty="0"/>
          </a:p>
          <a:p>
            <a:pPr algn="ctr"/>
            <a:endParaRPr lang="cs-CZ" sz="800" dirty="0"/>
          </a:p>
          <a:p>
            <a:r>
              <a:rPr lang="cs-CZ" dirty="0"/>
              <a:t>V rovnovážném stavu soustava setrvá, dokud nedojde ke změně podmínek ve kterých se soustava nachází.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D4A5D3D2-8F6A-9EDE-A7B7-93F4D3BD8A26}"/>
              </a:ext>
            </a:extLst>
          </p:cNvPr>
          <p:cNvSpPr txBox="1"/>
          <p:nvPr/>
        </p:nvSpPr>
        <p:spPr>
          <a:xfrm>
            <a:off x="314078" y="4096452"/>
            <a:ext cx="114021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 rovnovážném stavu soustava například nemění svůj objem, tlak ani teplotu, neprobíhají v ní změny skupenství, chemické reakce ani jaderné přeměny. Soustava je také v mechanické rovnováze, protože musí nastat rovnováha sil a jejich momentů působících mezi soustavou a okolím i mezi jednotlivými částmi soustavy.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2FBE9B2D-AD30-0E8B-E4D4-26B4E88D5CB7}"/>
                  </a:ext>
                </a:extLst>
              </p:cNvPr>
              <p:cNvSpPr txBox="1"/>
              <p:nvPr/>
            </p:nvSpPr>
            <p:spPr>
              <a:xfrm>
                <a:off x="357810" y="5164372"/>
                <a:ext cx="11489632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Pokus:</a:t>
                </a:r>
              </a:p>
              <a:p>
                <a:r>
                  <a:rPr lang="cs-CZ" dirty="0"/>
                  <a:t>Do termosky s vlažnou vodou nasypeme kostky ledu o teplotě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𝑜</m:t>
                        </m:r>
                      </m:sup>
                    </m:sSup>
                  </m:oMath>
                </a14:m>
                <a:r>
                  <a:rPr lang="cs-CZ" dirty="0"/>
                  <a:t> C. Pozorujeme, že část ledu roztaje, teplota soustavy led – voda se ustálí na hodnotě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0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</a:rPr>
                          <m:t>𝑜</m:t>
                        </m:r>
                      </m:sup>
                    </m:sSup>
                  </m:oMath>
                </a14:m>
                <a:r>
                  <a:rPr lang="cs-CZ" dirty="0"/>
                  <a:t> C, led již netaje. Soustava byla na počátku děje v nerovnovážném stavu a přešla do stavu rovnovážného. Je-li termoska dokonale izolována od okolí, nepozorujeme na soustavě již žádné makroskopické změny.</a:t>
                </a:r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2FBE9B2D-AD30-0E8B-E4D4-26B4E88D5C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7810" y="5164372"/>
                <a:ext cx="11489632" cy="1200329"/>
              </a:xfrm>
              <a:prstGeom prst="rect">
                <a:avLst/>
              </a:prstGeom>
              <a:blipFill>
                <a:blip r:embed="rId3"/>
                <a:stretch>
                  <a:fillRect l="-478" t="-2538" r="-372" b="-710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Přímá spojnice 8">
            <a:extLst>
              <a:ext uri="{FF2B5EF4-FFF2-40B4-BE49-F238E27FC236}">
                <a16:creationId xmlns:a16="http://schemas.microsoft.com/office/drawing/2014/main" id="{2CD2BC95-B5DB-1BDF-7E3F-7A56E2496BD9}"/>
              </a:ext>
            </a:extLst>
          </p:cNvPr>
          <p:cNvCxnSpPr/>
          <p:nvPr/>
        </p:nvCxnSpPr>
        <p:spPr>
          <a:xfrm>
            <a:off x="357810" y="5188226"/>
            <a:ext cx="11314706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584611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7672B791-C298-F5F7-308D-441BDB34B9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9938" y="2176507"/>
            <a:ext cx="3223389" cy="3231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F63ABA39-997F-8354-4A9B-42EA0D508F11}"/>
              </a:ext>
            </a:extLst>
          </p:cNvPr>
          <p:cNvSpPr txBox="1"/>
          <p:nvPr/>
        </p:nvSpPr>
        <p:spPr>
          <a:xfrm>
            <a:off x="316523" y="197678"/>
            <a:ext cx="16412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Teplota a teplo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273B59E6-ED99-C630-0950-23B0B8BBB3DB}"/>
              </a:ext>
            </a:extLst>
          </p:cNvPr>
          <p:cNvSpPr txBox="1"/>
          <p:nvPr/>
        </p:nvSpPr>
        <p:spPr>
          <a:xfrm>
            <a:off x="308673" y="1674674"/>
            <a:ext cx="850932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Teplota je fyzikální veličina, která určuje tepelný stav tělesa a vyjadřuje míru jeho zahřátí.</a:t>
            </a:r>
          </a:p>
          <a:p>
            <a:r>
              <a:rPr lang="cs-CZ" dirty="0"/>
              <a:t>Z mikroskopického hlediska je teplota </a:t>
            </a:r>
            <a:r>
              <a:rPr lang="cs-CZ" b="1" dirty="0"/>
              <a:t>měřítkem střední kinetické energie neuspořádaného (tepelně-pohybového) pohybu částic</a:t>
            </a:r>
            <a:r>
              <a:rPr lang="cs-CZ" dirty="0"/>
              <a:t> (atomů, molekul, iontů) v látce:</a:t>
            </a:r>
          </a:p>
          <a:p>
            <a:r>
              <a:rPr lang="cs-CZ" dirty="0"/>
              <a:t>čím </a:t>
            </a:r>
            <a:r>
              <a:rPr lang="cs-CZ" b="1" dirty="0"/>
              <a:t>rychleji se částice pohybují</a:t>
            </a:r>
            <a:r>
              <a:rPr lang="cs-CZ" dirty="0"/>
              <a:t>, tím je </a:t>
            </a:r>
            <a:r>
              <a:rPr lang="cs-CZ" b="1" dirty="0"/>
              <a:t>teplota vyšší</a:t>
            </a:r>
            <a:r>
              <a:rPr lang="cs-CZ" dirty="0"/>
              <a:t>,</a:t>
            </a:r>
          </a:p>
          <a:p>
            <a:r>
              <a:rPr lang="cs-CZ" dirty="0"/>
              <a:t>pomalejší pohyb částic znamená </a:t>
            </a:r>
            <a:r>
              <a:rPr lang="cs-CZ" b="1" dirty="0"/>
              <a:t>nižší teplotu</a:t>
            </a:r>
            <a:r>
              <a:rPr lang="cs-CZ" dirty="0"/>
              <a:t>.</a:t>
            </a:r>
          </a:p>
          <a:p>
            <a:r>
              <a:rPr lang="cs-CZ" dirty="0"/>
              <a:t>Teplota je veličinou stavovou.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9C89909D-B42B-2365-394E-1EFE30DBB05D}"/>
              </a:ext>
            </a:extLst>
          </p:cNvPr>
          <p:cNvSpPr txBox="1"/>
          <p:nvPr/>
        </p:nvSpPr>
        <p:spPr>
          <a:xfrm>
            <a:off x="316523" y="1108974"/>
            <a:ext cx="2743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Teplota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7B57F321-4473-8A43-0826-86214D774FA6}"/>
              </a:ext>
            </a:extLst>
          </p:cNvPr>
          <p:cNvSpPr txBox="1"/>
          <p:nvPr/>
        </p:nvSpPr>
        <p:spPr>
          <a:xfrm>
            <a:off x="316523" y="3607649"/>
            <a:ext cx="2743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Teplo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B0F2B3BA-A55A-17DD-57C4-30C5FE9E189E}"/>
              </a:ext>
            </a:extLst>
          </p:cNvPr>
          <p:cNvSpPr txBox="1"/>
          <p:nvPr/>
        </p:nvSpPr>
        <p:spPr>
          <a:xfrm>
            <a:off x="316523" y="4155630"/>
            <a:ext cx="7748955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None/>
            </a:pPr>
            <a:r>
              <a:rPr lang="cs-CZ" dirty="0"/>
              <a:t>Teplo je forma </a:t>
            </a:r>
            <a:r>
              <a:rPr lang="cs-CZ" b="1" dirty="0"/>
              <a:t>energie</a:t>
            </a:r>
            <a:r>
              <a:rPr lang="cs-CZ" dirty="0"/>
              <a:t>, které si mezi sebou vyměňují tělesa o různých teplotách. Teplo je svým způsobem forma práce - rychlejší částice teplejší látky narážejí do částic pomalejší látky a předávají jí tak svou kinetickou energii. </a:t>
            </a:r>
          </a:p>
          <a:p>
            <a:pPr algn="l">
              <a:buNone/>
            </a:pPr>
            <a:r>
              <a:rPr lang="cs-CZ" b="1" dirty="0"/>
              <a:t>Teplo je veličinou dějovou</a:t>
            </a:r>
            <a:r>
              <a:rPr lang="cs-CZ" dirty="0"/>
              <a:t>, nikoliv stavovou, protože teplo popisuje určitý děj, nikoliv stav. </a:t>
            </a:r>
          </a:p>
          <a:p>
            <a:pPr algn="l">
              <a:buNone/>
            </a:pPr>
            <a:r>
              <a:rPr lang="cs-CZ" dirty="0"/>
              <a:t>Jednotkou tepla je Joule a značíme jej Q.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BC0635CA-809C-1EC9-D072-56D1B910DA1A}"/>
              </a:ext>
            </a:extLst>
          </p:cNvPr>
          <p:cNvSpPr txBox="1"/>
          <p:nvPr/>
        </p:nvSpPr>
        <p:spPr>
          <a:xfrm>
            <a:off x="308673" y="547242"/>
            <a:ext cx="1097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Teplota a teplo jsou dvě různé základní veličiny termiky a nelze je zaměňovat.</a:t>
            </a:r>
          </a:p>
        </p:txBody>
      </p:sp>
    </p:spTree>
    <p:extLst>
      <p:ext uri="{BB962C8B-B14F-4D97-AF65-F5344CB8AC3E}">
        <p14:creationId xmlns:p14="http://schemas.microsoft.com/office/powerpoint/2010/main" val="18783841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EAABC63-685B-EDB8-CE8B-4C8EBFBE2E5F}"/>
              </a:ext>
            </a:extLst>
          </p:cNvPr>
          <p:cNvSpPr txBox="1"/>
          <p:nvPr/>
        </p:nvSpPr>
        <p:spPr>
          <a:xfrm>
            <a:off x="310101" y="294198"/>
            <a:ext cx="22422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Teplota a její měření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3C0B837E-4864-DA4B-EDA0-6BBBF98C40BF}"/>
              </a:ext>
            </a:extLst>
          </p:cNvPr>
          <p:cNvSpPr txBox="1"/>
          <p:nvPr/>
        </p:nvSpPr>
        <p:spPr>
          <a:xfrm>
            <a:off x="323353" y="663530"/>
            <a:ext cx="115452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Dotykem ruky dokážeme určit, zda dané těleso je studené, vlažné, teplé nebo horké. Porovnání teplot na základě našich pocitů je však málo spolehlivé. Proto je potřeba nalézt spolehlivý prostředek k objektivnímu měření teploty. 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D058B8EA-ADBC-0B34-8CC1-B7917E23E400}"/>
              </a:ext>
            </a:extLst>
          </p:cNvPr>
          <p:cNvSpPr txBox="1"/>
          <p:nvPr/>
        </p:nvSpPr>
        <p:spPr>
          <a:xfrm>
            <a:off x="1667123" y="1692529"/>
            <a:ext cx="8857754" cy="36933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Tělesům, která jsou při vzájemném dotyku v rovnovážném stavu, přiřazujeme stejnou teplotu.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B1E7373A-20DC-EADE-6EF1-82553EF88973}"/>
              </a:ext>
            </a:extLst>
          </p:cNvPr>
          <p:cNvSpPr txBox="1"/>
          <p:nvPr/>
        </p:nvSpPr>
        <p:spPr>
          <a:xfrm>
            <a:off x="323353" y="2418735"/>
            <a:ext cx="11545294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Jestliže tělesa různých teplot (různých rovnovážných stavů) uvedeme do vzájemného styku mění své původní teploty (rovnovážné stavy) a po určité době obě tělesa dospějí do nového rovnovážného stavu a jejich teploty se vyrovnají.</a:t>
            </a:r>
          </a:p>
          <a:p>
            <a:endParaRPr lang="cs-CZ" sz="800" dirty="0"/>
          </a:p>
          <a:p>
            <a:r>
              <a:rPr lang="cs-CZ" dirty="0"/>
              <a:t>K určení jejich teploty musíme jedno z těles zvolit za srovnávací – </a:t>
            </a:r>
            <a:r>
              <a:rPr lang="cs-CZ" b="1" dirty="0"/>
              <a:t>teploměr</a:t>
            </a:r>
            <a:r>
              <a:rPr lang="cs-CZ" dirty="0"/>
              <a:t> (přesněji </a:t>
            </a:r>
            <a:r>
              <a:rPr lang="cs-CZ" dirty="0" err="1"/>
              <a:t>teplotoměr</a:t>
            </a:r>
            <a:r>
              <a:rPr lang="cs-CZ" dirty="0"/>
              <a:t>, protože měříme teplotu, nikoliv teplo) a stanovit </a:t>
            </a:r>
            <a:r>
              <a:rPr lang="cs-CZ" b="1" dirty="0"/>
              <a:t>fyzikální veličinu, </a:t>
            </a:r>
            <a:r>
              <a:rPr lang="cs-CZ" dirty="0"/>
              <a:t>pomocí které budeme teplotu měřit, například </a:t>
            </a:r>
          </a:p>
          <a:p>
            <a:pPr algn="ctr"/>
            <a:r>
              <a:rPr lang="cs-CZ" b="1" dirty="0"/>
              <a:t>objem teploměrné tekutiny – kapaliny nebo plynu.</a:t>
            </a:r>
            <a:r>
              <a:rPr lang="cs-CZ" dirty="0"/>
              <a:t> 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E0996254-9177-49A2-6FCF-40495DBD239C}"/>
              </a:ext>
            </a:extLst>
          </p:cNvPr>
          <p:cNvSpPr txBox="1"/>
          <p:nvPr/>
        </p:nvSpPr>
        <p:spPr>
          <a:xfrm>
            <a:off x="383651" y="4376047"/>
            <a:ext cx="11411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 tělesu, které vybereme za teploměr, musíme sestrojit </a:t>
            </a:r>
            <a:r>
              <a:rPr lang="cs-CZ" b="1" dirty="0"/>
              <a:t>teplotní stupnici</a:t>
            </a:r>
            <a:r>
              <a:rPr lang="cs-CZ" dirty="0"/>
              <a:t> a stanovit </a:t>
            </a:r>
            <a:r>
              <a:rPr lang="cs-CZ" b="1" dirty="0"/>
              <a:t>jednotku teploty</a:t>
            </a:r>
            <a:r>
              <a:rPr lang="cs-CZ" dirty="0"/>
              <a:t>.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8BB741DE-6663-FD0F-329B-6AF03376A3B3}"/>
              </a:ext>
            </a:extLst>
          </p:cNvPr>
          <p:cNvSpPr txBox="1"/>
          <p:nvPr/>
        </p:nvSpPr>
        <p:spPr>
          <a:xfrm>
            <a:off x="4818184" y="5122985"/>
            <a:ext cx="25556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hlinkClick r:id="rId2"/>
              </a:rPr>
              <a:t>Teplotní stupnice - video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899521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0E44F7A-6308-F01A-F504-1FB651F10EBD}"/>
              </a:ext>
            </a:extLst>
          </p:cNvPr>
          <p:cNvSpPr txBox="1"/>
          <p:nvPr/>
        </p:nvSpPr>
        <p:spPr>
          <a:xfrm>
            <a:off x="259645" y="330663"/>
            <a:ext cx="46284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hlinkClick r:id="rId2"/>
              </a:rPr>
              <a:t>Celsiova stupnice měření teploty</a:t>
            </a:r>
            <a:endParaRPr lang="cs-CZ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9C29CAFE-CB7E-3F7C-8737-68DD74CB43EA}"/>
                  </a:ext>
                </a:extLst>
              </p:cNvPr>
              <p:cNvSpPr txBox="1"/>
              <p:nvPr/>
            </p:nvSpPr>
            <p:spPr>
              <a:xfrm>
                <a:off x="259641" y="1653307"/>
                <a:ext cx="4798786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Jednotkou teploty je </a:t>
                </a:r>
                <a:r>
                  <a:rPr lang="cs-CZ" b="1" dirty="0"/>
                  <a:t>Celsiův stupeň</a:t>
                </a:r>
                <a:r>
                  <a:rPr lang="cs-CZ" dirty="0"/>
                  <a:t>, značka </a:t>
                </a:r>
                <a:r>
                  <a:rPr lang="cs-CZ" b="1" baseline="30000" dirty="0" err="1"/>
                  <a:t>o</a:t>
                </a:r>
                <a:r>
                  <a:rPr lang="cs-CZ" b="1" dirty="0" err="1"/>
                  <a:t>C</a:t>
                </a:r>
                <a:r>
                  <a:rPr lang="cs-CZ" dirty="0"/>
                  <a:t>. </a:t>
                </a:r>
              </a:p>
              <a:p>
                <a:r>
                  <a:rPr lang="cs-CZ" dirty="0"/>
                  <a:t>Teplota vyjádřená ve </a:t>
                </a:r>
                <a:r>
                  <a:rPr lang="cs-CZ" baseline="30000" dirty="0"/>
                  <a:t>0</a:t>
                </a:r>
                <a:r>
                  <a:rPr lang="cs-CZ" dirty="0"/>
                  <a:t>C má značku t ,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baseline="30000" smtClean="0">
                        <a:latin typeface="Cambria Math" panose="02040503050406030204" pitchFamily="18" charset="0"/>
                      </a:rPr>
                      <m:t>0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𝐶</m:t>
                    </m:r>
                  </m:oMath>
                </a14:m>
                <a:r>
                  <a:rPr lang="cs-CZ" dirty="0"/>
                  <a:t>.</a:t>
                </a:r>
              </a:p>
              <a:p>
                <a:r>
                  <a:rPr lang="cs-CZ" dirty="0"/>
                  <a:t>Tato teplotní stupnice je založena na dvou </a:t>
                </a:r>
              </a:p>
              <a:p>
                <a:r>
                  <a:rPr lang="cs-CZ" b="1" dirty="0"/>
                  <a:t>základních bodech (teplotách)</a:t>
                </a:r>
                <a:r>
                  <a:rPr lang="cs-CZ" dirty="0"/>
                  <a:t>.</a:t>
                </a:r>
                <a:endParaRPr lang="cs-CZ" b="1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9C29CAFE-CB7E-3F7C-8737-68DD74CB43E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9641" y="1653307"/>
                <a:ext cx="4798786" cy="1200329"/>
              </a:xfrm>
              <a:prstGeom prst="rect">
                <a:avLst/>
              </a:prstGeom>
              <a:blipFill>
                <a:blip r:embed="rId3"/>
                <a:stretch>
                  <a:fillRect l="-1144" t="-2538" b="-710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ovéPole 3">
            <a:extLst>
              <a:ext uri="{FF2B5EF4-FFF2-40B4-BE49-F238E27FC236}">
                <a16:creationId xmlns:a16="http://schemas.microsoft.com/office/drawing/2014/main" id="{7F4CCA98-FDC9-77D7-9572-BECB41319E43}"/>
              </a:ext>
            </a:extLst>
          </p:cNvPr>
          <p:cNvSpPr txBox="1"/>
          <p:nvPr/>
        </p:nvSpPr>
        <p:spPr>
          <a:xfrm>
            <a:off x="259640" y="2957215"/>
            <a:ext cx="5191587" cy="1057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dirty="0"/>
              <a:t>Teplota </a:t>
            </a:r>
            <a:r>
              <a:rPr lang="cs-CZ" b="1" dirty="0"/>
              <a:t>0 </a:t>
            </a:r>
            <a:r>
              <a:rPr lang="cs-CZ" b="1" baseline="30000" dirty="0" err="1"/>
              <a:t>o</a:t>
            </a:r>
            <a:r>
              <a:rPr lang="cs-CZ" b="1" dirty="0" err="1"/>
              <a:t>C</a:t>
            </a:r>
            <a:r>
              <a:rPr lang="cs-CZ" b="1" dirty="0"/>
              <a:t> </a:t>
            </a:r>
            <a:r>
              <a:rPr lang="cs-CZ" dirty="0"/>
              <a:t>je teplota tání ledu a odpovídá </a:t>
            </a:r>
            <a:r>
              <a:rPr lang="cs-CZ" b="1" dirty="0"/>
              <a:t>rovnovážnému stavu směsi vody a ledu</a:t>
            </a:r>
            <a:r>
              <a:rPr lang="cs-CZ" dirty="0"/>
              <a:t> při normálním tlaku </a:t>
            </a:r>
          </a:p>
          <a:p>
            <a:r>
              <a:rPr lang="cs-CZ" dirty="0"/>
              <a:t>      1,01325 . 10</a:t>
            </a:r>
            <a:r>
              <a:rPr lang="cs-CZ" baseline="30000" dirty="0"/>
              <a:t>5</a:t>
            </a:r>
            <a:r>
              <a:rPr lang="cs-CZ" dirty="0"/>
              <a:t> Pa (pascalu)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901563DC-FF9E-332D-2C32-63427BC2ED68}"/>
              </a:ext>
            </a:extLst>
          </p:cNvPr>
          <p:cNvSpPr txBox="1"/>
          <p:nvPr/>
        </p:nvSpPr>
        <p:spPr>
          <a:xfrm>
            <a:off x="300458" y="4290116"/>
            <a:ext cx="5191587" cy="1057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dirty="0"/>
              <a:t>Teplota </a:t>
            </a:r>
            <a:r>
              <a:rPr lang="cs-CZ" b="1" dirty="0"/>
              <a:t>100 </a:t>
            </a:r>
            <a:r>
              <a:rPr lang="cs-CZ" b="1" baseline="30000" dirty="0" err="1"/>
              <a:t>o</a:t>
            </a:r>
            <a:r>
              <a:rPr lang="cs-CZ" b="1" dirty="0" err="1"/>
              <a:t>C</a:t>
            </a:r>
            <a:r>
              <a:rPr lang="cs-CZ" b="1" dirty="0"/>
              <a:t> </a:t>
            </a:r>
            <a:r>
              <a:rPr lang="cs-CZ" dirty="0"/>
              <a:t>je teplota varu vody, neboli </a:t>
            </a:r>
            <a:r>
              <a:rPr lang="cs-CZ" b="1" dirty="0"/>
              <a:t>teplota rovnovážného stavu vody s její syté páry</a:t>
            </a:r>
            <a:r>
              <a:rPr lang="cs-CZ" dirty="0"/>
              <a:t> při  normálním tlaku 1,01325 . 10</a:t>
            </a:r>
            <a:r>
              <a:rPr lang="cs-CZ" baseline="30000" dirty="0"/>
              <a:t>5</a:t>
            </a:r>
            <a:r>
              <a:rPr lang="cs-CZ" dirty="0"/>
              <a:t> Pa (pascalu)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525A9DFB-7053-32B0-7F5D-E1BC41333F9F}"/>
              </a:ext>
            </a:extLst>
          </p:cNvPr>
          <p:cNvSpPr txBox="1"/>
          <p:nvPr/>
        </p:nvSpPr>
        <p:spPr>
          <a:xfrm>
            <a:off x="259640" y="5403437"/>
            <a:ext cx="519158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Stupnice mezi těmito teplotami je rozdělena na </a:t>
            </a:r>
          </a:p>
          <a:p>
            <a:r>
              <a:rPr lang="cs-CZ" b="1" dirty="0"/>
              <a:t>sto stejných dílků </a:t>
            </a:r>
            <a:r>
              <a:rPr lang="cs-CZ" dirty="0"/>
              <a:t>a jeden dílek odpovídá </a:t>
            </a:r>
          </a:p>
          <a:p>
            <a:r>
              <a:rPr lang="cs-CZ" b="1" dirty="0"/>
              <a:t>jednomu Celsiovu stupni</a:t>
            </a:r>
            <a:r>
              <a:rPr lang="cs-CZ" dirty="0"/>
              <a:t>.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1C6CA1F5-E971-9762-6941-DFC47A87270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20793"/>
            <a:ext cx="5027985" cy="4986774"/>
          </a:xfrm>
          <a:prstGeom prst="rect">
            <a:avLst/>
          </a:prstGeom>
        </p:spPr>
      </p:pic>
      <p:sp>
        <p:nvSpPr>
          <p:cNvPr id="9" name="TextovéPole 8">
            <a:extLst>
              <a:ext uri="{FF2B5EF4-FFF2-40B4-BE49-F238E27FC236}">
                <a16:creationId xmlns:a16="http://schemas.microsoft.com/office/drawing/2014/main" id="{10101178-29AF-3CE4-C12D-49E25A3614DB}"/>
              </a:ext>
            </a:extLst>
          </p:cNvPr>
          <p:cNvSpPr txBox="1"/>
          <p:nvPr/>
        </p:nvSpPr>
        <p:spPr>
          <a:xfrm>
            <a:off x="6908628" y="5309852"/>
            <a:ext cx="42153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Stupnice mezi těmito teplotami je rozdělena na 100 stejných dílků a jeden dílek odpovídá 1 </a:t>
            </a:r>
            <a:r>
              <a:rPr lang="cs-CZ" baseline="30000" dirty="0"/>
              <a:t>0</a:t>
            </a:r>
            <a:r>
              <a:rPr lang="cs-CZ" dirty="0"/>
              <a:t>C.</a:t>
            </a:r>
          </a:p>
        </p:txBody>
      </p:sp>
      <p:pic>
        <p:nvPicPr>
          <p:cNvPr id="1026" name="Picture 2" descr="undefined">
            <a:extLst>
              <a:ext uri="{FF2B5EF4-FFF2-40B4-BE49-F238E27FC236}">
                <a16:creationId xmlns:a16="http://schemas.microsoft.com/office/drawing/2014/main" id="{4744A0EA-D13B-0823-423B-19B7F142BD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4094" y="533281"/>
            <a:ext cx="899037" cy="5107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788342EB-806A-AADE-C702-F420EB09293F}"/>
              </a:ext>
            </a:extLst>
          </p:cNvPr>
          <p:cNvSpPr txBox="1"/>
          <p:nvPr/>
        </p:nvSpPr>
        <p:spPr>
          <a:xfrm>
            <a:off x="307307" y="906239"/>
            <a:ext cx="47987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Stupnici pro měření teploty definoval v roce 1742 švédský astronom </a:t>
            </a:r>
            <a:r>
              <a:rPr lang="cs-CZ" dirty="0">
                <a:hlinkClick r:id="rId6" action="ppaction://hlinksldjump"/>
              </a:rPr>
              <a:t>Anders Celsius</a:t>
            </a:r>
            <a:r>
              <a:rPr lang="cs-CZ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895663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4B6EB1B5-A8AC-8561-3DE0-EE6789044273}"/>
                  </a:ext>
                </a:extLst>
              </p:cNvPr>
              <p:cNvSpPr txBox="1"/>
              <p:nvPr/>
            </p:nvSpPr>
            <p:spPr>
              <a:xfrm>
                <a:off x="376990" y="553452"/>
                <a:ext cx="11123348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Na základě zákonů termodynamiky byla zavedena tzv. </a:t>
                </a:r>
                <a:r>
                  <a:rPr lang="cs-CZ" b="1" dirty="0"/>
                  <a:t>termodynamická teplota </a:t>
                </a:r>
                <a:r>
                  <a:rPr lang="cs-CZ" dirty="0"/>
                  <a:t>se značkou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i="0" dirty="0" smtClean="0">
                        <a:latin typeface="Cambria Math" panose="02040503050406030204" pitchFamily="18" charset="0"/>
                      </a:rPr>
                      <m:t>T</m:t>
                    </m:r>
                  </m:oMath>
                </a14:m>
                <a:r>
                  <a:rPr lang="cs-CZ" b="1" dirty="0"/>
                  <a:t>. </a:t>
                </a:r>
                <a:r>
                  <a:rPr lang="cs-CZ" dirty="0"/>
                  <a:t>Její jednotkou je </a:t>
                </a:r>
                <a:r>
                  <a:rPr lang="cs-CZ" b="1" dirty="0">
                    <a:hlinkClick r:id="rId2" action="ppaction://hlinksldjump"/>
                  </a:rPr>
                  <a:t>Kelvin</a:t>
                </a:r>
                <a:r>
                  <a:rPr lang="cs-CZ" dirty="0"/>
                  <a:t> se značkou </a:t>
                </a:r>
                <a:r>
                  <a:rPr lang="cs-CZ" b="1" dirty="0"/>
                  <a:t>K</a:t>
                </a:r>
                <a:r>
                  <a:rPr lang="cs-CZ" dirty="0"/>
                  <a:t>, 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4B6EB1B5-A8AC-8561-3DE0-EE678904427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6990" y="553452"/>
                <a:ext cx="11123348" cy="646331"/>
              </a:xfrm>
              <a:prstGeom prst="rect">
                <a:avLst/>
              </a:prstGeom>
              <a:blipFill>
                <a:blip r:embed="rId3"/>
                <a:stretch>
                  <a:fillRect l="-493" t="-5660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ovéPole 2">
            <a:extLst>
              <a:ext uri="{FF2B5EF4-FFF2-40B4-BE49-F238E27FC236}">
                <a16:creationId xmlns:a16="http://schemas.microsoft.com/office/drawing/2014/main" id="{DE11D811-1646-D662-53B0-AA2FF1AFEFF6}"/>
              </a:ext>
            </a:extLst>
          </p:cNvPr>
          <p:cNvSpPr txBox="1"/>
          <p:nvPr/>
        </p:nvSpPr>
        <p:spPr>
          <a:xfrm>
            <a:off x="396440" y="2967021"/>
            <a:ext cx="7903498" cy="64633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b="1" dirty="0"/>
              <a:t>Termodynamická teplota 0 K je nejmenší možná hodnota teploty. Neexistují záporné hodnoty termodynamické teploty.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CF0B0114-F7DF-5DB9-D206-CB1004E89CA4}"/>
                  </a:ext>
                </a:extLst>
              </p:cNvPr>
              <p:cNvSpPr txBox="1"/>
              <p:nvPr/>
            </p:nvSpPr>
            <p:spPr>
              <a:xfrm>
                <a:off x="396440" y="1251881"/>
                <a:ext cx="8091068" cy="160043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cs-CZ" dirty="0"/>
                  <a:t>Tato stupnice byla stanovena tak, aby zvýšení nebo snížení teploty o 1 </a:t>
                </a:r>
                <a:r>
                  <a:rPr lang="cs-CZ" baseline="30000" dirty="0"/>
                  <a:t>0</a:t>
                </a:r>
                <a:r>
                  <a:rPr lang="cs-CZ" dirty="0"/>
                  <a:t>C se rovnal zvýšení nebo snížení teploty o 1 K, to znamená, že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{"/>
                          <m:endChr m:val="}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{"/>
                          <m:endChr m:val="}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𝑇</m:t>
                          </m:r>
                        </m:e>
                      </m:d>
                    </m:oMath>
                  </m:oMathPara>
                </a14:m>
                <a:endParaRPr lang="cs-CZ" sz="800" b="1" dirty="0"/>
              </a:p>
              <a:p>
                <a:pPr algn="ctr"/>
                <a:r>
                  <a:rPr lang="cs-CZ" dirty="0"/>
                  <a:t>Číselně vyjádřený rozdíl teplot ve stupních Celsia je roven rozdílu teplot vyjádřených v Kelvinech.</a:t>
                </a:r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CF0B0114-F7DF-5DB9-D206-CB1004E89C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440" y="1251881"/>
                <a:ext cx="8091068" cy="1600438"/>
              </a:xfrm>
              <a:prstGeom prst="rect">
                <a:avLst/>
              </a:prstGeom>
              <a:blipFill>
                <a:blip r:embed="rId4"/>
                <a:stretch>
                  <a:fillRect l="-603" t="-1901" r="-301" b="-494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AB35A84A-4964-D064-7BD4-620C60375AF7}"/>
                  </a:ext>
                </a:extLst>
              </p:cNvPr>
              <p:cNvSpPr txBox="1"/>
              <p:nvPr/>
            </p:nvSpPr>
            <p:spPr>
              <a:xfrm>
                <a:off x="8637243" y="4131153"/>
                <a:ext cx="2939862" cy="929550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>
                <a:spAutoFit/>
              </a:bodyPr>
              <a:lstStyle/>
              <a:p>
                <a:r>
                  <a:rPr lang="cs-CZ" dirty="0"/>
                  <a:t>P</a:t>
                </a:r>
                <a14:m>
                  <m:oMath xmlns:m="http://schemas.openxmlformats.org/officeDocument/2006/math">
                    <m:r>
                      <a:rPr lang="cs-CZ" b="0" i="0" smtClean="0">
                        <a:latin typeface="Cambria Math" panose="02040503050406030204" pitchFamily="18" charset="0"/>
                      </a:rPr>
                      <m:t>ř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evod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z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teploty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Kelvinovy</m:t>
                    </m:r>
                  </m:oMath>
                </a14:m>
                <a:endParaRPr lang="cs-CZ" b="0" i="0" dirty="0">
                  <a:latin typeface="Cambria Math" panose="02040503050406030204" pitchFamily="18" charset="0"/>
                </a:endParaRPr>
              </a:p>
              <a:p>
                <a:pPr algn="ctr"/>
                <a:r>
                  <a:rPr lang="cs-CZ" dirty="0"/>
                  <a:t>na teplotu Celsiovu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𝒕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=(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𝑻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𝟐𝟕𝟑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𝟏𝟓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) </m:t>
                      </m:r>
                      <m:sSup>
                        <m:sSupPr>
                          <m:ctrlPr>
                            <a:rPr lang="cs-CZ" b="1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𝑪</m:t>
                          </m:r>
                        </m:e>
                        <m:sup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𝟎</m:t>
                          </m:r>
                        </m:sup>
                      </m:sSup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AB35A84A-4964-D064-7BD4-620C60375AF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37243" y="4131153"/>
                <a:ext cx="2939862" cy="929550"/>
              </a:xfrm>
              <a:prstGeom prst="rect">
                <a:avLst/>
              </a:prstGeom>
              <a:blipFill>
                <a:blip r:embed="rId5"/>
                <a:stretch>
                  <a:fillRect l="-1649" t="-3226" b="-3226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770B802C-8398-E8B9-D9AC-8C88C0C73D53}"/>
              </a:ext>
            </a:extLst>
          </p:cNvPr>
          <p:cNvCxnSpPr>
            <a:cxnSpLocks/>
          </p:cNvCxnSpPr>
          <p:nvPr/>
        </p:nvCxnSpPr>
        <p:spPr>
          <a:xfrm>
            <a:off x="9713849" y="1066552"/>
            <a:ext cx="0" cy="1872000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>
            <a:extLst>
              <a:ext uri="{FF2B5EF4-FFF2-40B4-BE49-F238E27FC236}">
                <a16:creationId xmlns:a16="http://schemas.microsoft.com/office/drawing/2014/main" id="{392E2118-E3E9-12EF-F06A-8F05E313AAAF}"/>
              </a:ext>
            </a:extLst>
          </p:cNvPr>
          <p:cNvCxnSpPr>
            <a:cxnSpLocks/>
          </p:cNvCxnSpPr>
          <p:nvPr/>
        </p:nvCxnSpPr>
        <p:spPr>
          <a:xfrm>
            <a:off x="9591938" y="2262072"/>
            <a:ext cx="208691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>
            <a:extLst>
              <a:ext uri="{FF2B5EF4-FFF2-40B4-BE49-F238E27FC236}">
                <a16:creationId xmlns:a16="http://schemas.microsoft.com/office/drawing/2014/main" id="{56603BF6-C6FC-4196-48B0-F74404949EDB}"/>
              </a:ext>
            </a:extLst>
          </p:cNvPr>
          <p:cNvCxnSpPr>
            <a:cxnSpLocks/>
          </p:cNvCxnSpPr>
          <p:nvPr/>
        </p:nvCxnSpPr>
        <p:spPr>
          <a:xfrm>
            <a:off x="9713849" y="3055215"/>
            <a:ext cx="0" cy="46994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>
                <a:extLst>
                  <a:ext uri="{FF2B5EF4-FFF2-40B4-BE49-F238E27FC236}">
                    <a16:creationId xmlns:a16="http://schemas.microsoft.com/office/drawing/2014/main" id="{433BB1DE-D6E7-00FB-0456-3397AA13008A}"/>
                  </a:ext>
                </a:extLst>
              </p:cNvPr>
              <p:cNvSpPr txBox="1"/>
              <p:nvPr/>
            </p:nvSpPr>
            <p:spPr>
              <a:xfrm>
                <a:off x="9964617" y="3055215"/>
                <a:ext cx="1612488" cy="738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1400" dirty="0"/>
                  <a:t>Absolutní nula</a:t>
                </a:r>
              </a:p>
              <a:p>
                <a:endParaRPr lang="cs-CZ" sz="14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cs-CZ" sz="1400">
                          <a:latin typeface="Cambria Math" panose="02040503050406030204" pitchFamily="18" charset="0"/>
                        </a:rPr>
                        <m:t>0 </m:t>
                      </m:r>
                      <m:r>
                        <a:rPr lang="cs-CZ" sz="1400">
                          <a:latin typeface="Cambria Math" panose="02040503050406030204" pitchFamily="18" charset="0"/>
                        </a:rPr>
                        <m:t>𝐾</m:t>
                      </m:r>
                      <m:r>
                        <a:rPr lang="cs-CZ" sz="1400">
                          <a:latin typeface="Cambria Math" panose="02040503050406030204" pitchFamily="18" charset="0"/>
                        </a:rPr>
                        <m:t>=−273,15 0</m:t>
                      </m:r>
                      <m:r>
                        <a:rPr lang="cs-CZ" sz="1400">
                          <a:latin typeface="Cambria Math" panose="02040503050406030204" pitchFamily="18" charset="0"/>
                        </a:rPr>
                        <m:t>𝐶</m:t>
                      </m:r>
                    </m:oMath>
                  </m:oMathPara>
                </a14:m>
                <a:endParaRPr lang="cs-CZ" sz="1400" dirty="0"/>
              </a:p>
            </p:txBody>
          </p:sp>
        </mc:Choice>
        <mc:Fallback xmlns="">
          <p:sp>
            <p:nvSpPr>
              <p:cNvPr id="16" name="TextovéPole 15">
                <a:extLst>
                  <a:ext uri="{FF2B5EF4-FFF2-40B4-BE49-F238E27FC236}">
                    <a16:creationId xmlns:a16="http://schemas.microsoft.com/office/drawing/2014/main" id="{433BB1DE-D6E7-00FB-0456-3397AA13008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64617" y="3055215"/>
                <a:ext cx="1612488" cy="738664"/>
              </a:xfrm>
              <a:prstGeom prst="rect">
                <a:avLst/>
              </a:prstGeom>
              <a:blipFill>
                <a:blip r:embed="rId6"/>
                <a:stretch>
                  <a:fillRect t="-165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ovéPole 17">
            <a:extLst>
              <a:ext uri="{FF2B5EF4-FFF2-40B4-BE49-F238E27FC236}">
                <a16:creationId xmlns:a16="http://schemas.microsoft.com/office/drawing/2014/main" id="{6088033F-F908-2476-77DD-4DE4EC0DD19E}"/>
              </a:ext>
            </a:extLst>
          </p:cNvPr>
          <p:cNvSpPr txBox="1"/>
          <p:nvPr/>
        </p:nvSpPr>
        <p:spPr>
          <a:xfrm>
            <a:off x="9879938" y="2043793"/>
            <a:ext cx="16971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/>
              <a:t>0 </a:t>
            </a:r>
            <a:r>
              <a:rPr lang="cs-CZ" sz="1400" baseline="30000" dirty="0"/>
              <a:t>0</a:t>
            </a:r>
            <a:r>
              <a:rPr lang="cs-CZ" sz="1400" dirty="0"/>
              <a:t>C nebo 273,15 K</a:t>
            </a:r>
          </a:p>
        </p:txBody>
      </p:sp>
      <p:cxnSp>
        <p:nvCxnSpPr>
          <p:cNvPr id="20" name="Přímá spojnice 19">
            <a:extLst>
              <a:ext uri="{FF2B5EF4-FFF2-40B4-BE49-F238E27FC236}">
                <a16:creationId xmlns:a16="http://schemas.microsoft.com/office/drawing/2014/main" id="{13E10FC5-59FF-505C-9655-565114F96BF8}"/>
              </a:ext>
            </a:extLst>
          </p:cNvPr>
          <p:cNvCxnSpPr>
            <a:cxnSpLocks/>
          </p:cNvCxnSpPr>
          <p:nvPr/>
        </p:nvCxnSpPr>
        <p:spPr>
          <a:xfrm>
            <a:off x="9655727" y="1335899"/>
            <a:ext cx="116244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9CF66858-14D4-C52E-FABF-42CA188AF991}"/>
              </a:ext>
            </a:extLst>
          </p:cNvPr>
          <p:cNvSpPr txBox="1"/>
          <p:nvPr/>
        </p:nvSpPr>
        <p:spPr>
          <a:xfrm>
            <a:off x="9879938" y="1231071"/>
            <a:ext cx="161052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/>
              <a:t>1 </a:t>
            </a:r>
            <a:r>
              <a:rPr lang="cs-CZ" sz="1400" baseline="30000" dirty="0"/>
              <a:t>0</a:t>
            </a:r>
            <a:r>
              <a:rPr lang="cs-CZ" sz="1400" dirty="0"/>
              <a:t>C nebo 274,15 K</a:t>
            </a:r>
          </a:p>
        </p:txBody>
      </p:sp>
      <p:sp>
        <p:nvSpPr>
          <p:cNvPr id="22" name="Levá složená závorka 21">
            <a:extLst>
              <a:ext uri="{FF2B5EF4-FFF2-40B4-BE49-F238E27FC236}">
                <a16:creationId xmlns:a16="http://schemas.microsoft.com/office/drawing/2014/main" id="{DDCD10E1-BE41-AAD8-DA88-228312E32DE1}"/>
              </a:ext>
            </a:extLst>
          </p:cNvPr>
          <p:cNvSpPr/>
          <p:nvPr/>
        </p:nvSpPr>
        <p:spPr>
          <a:xfrm>
            <a:off x="9351695" y="1335899"/>
            <a:ext cx="275859" cy="926171"/>
          </a:xfrm>
          <a:prstGeom prst="leftBrace">
            <a:avLst>
              <a:gd name="adj1" fmla="val 8333"/>
              <a:gd name="adj2" fmla="val 5113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>
                <a:extLst>
                  <a:ext uri="{FF2B5EF4-FFF2-40B4-BE49-F238E27FC236}">
                    <a16:creationId xmlns:a16="http://schemas.microsoft.com/office/drawing/2014/main" id="{D6B3B62A-D83F-5EAB-6C06-72BA0172651E}"/>
                  </a:ext>
                </a:extLst>
              </p:cNvPr>
              <p:cNvSpPr txBox="1"/>
              <p:nvPr/>
            </p:nvSpPr>
            <p:spPr>
              <a:xfrm>
                <a:off x="8487508" y="1612444"/>
                <a:ext cx="85598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sz="1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sz="1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cs-CZ" sz="1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cs-CZ" sz="1400" dirty="0"/>
                  <a:t>1 </a:t>
                </a:r>
                <a:r>
                  <a:rPr lang="cs-CZ" sz="1400" baseline="30000" dirty="0"/>
                  <a:t>0</a:t>
                </a:r>
                <a:r>
                  <a:rPr lang="cs-CZ" sz="1400" dirty="0"/>
                  <a:t>C  </a:t>
                </a:r>
                <a14:m>
                  <m:oMath xmlns:m="http://schemas.openxmlformats.org/officeDocument/2006/math">
                    <m:r>
                      <a:rPr lang="cs-CZ" sz="1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sz="1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𝑇</m:t>
                    </m:r>
                    <m:r>
                      <a:rPr lang="cs-CZ" sz="1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cs-CZ" sz="1400" dirty="0"/>
                  <a:t>1 K</a:t>
                </a:r>
              </a:p>
            </p:txBody>
          </p:sp>
        </mc:Choice>
        <mc:Fallback xmlns="">
          <p:sp>
            <p:nvSpPr>
              <p:cNvPr id="23" name="TextovéPole 22">
                <a:extLst>
                  <a:ext uri="{FF2B5EF4-FFF2-40B4-BE49-F238E27FC236}">
                    <a16:creationId xmlns:a16="http://schemas.microsoft.com/office/drawing/2014/main" id="{D6B3B62A-D83F-5EAB-6C06-72BA0172651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87508" y="1612444"/>
                <a:ext cx="855989" cy="523220"/>
              </a:xfrm>
              <a:prstGeom prst="rect">
                <a:avLst/>
              </a:prstGeom>
              <a:blipFill>
                <a:blip r:embed="rId7"/>
                <a:stretch>
                  <a:fillRect t="-2353" r="-3546" b="-1176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ovéPole 3">
            <a:extLst>
              <a:ext uri="{FF2B5EF4-FFF2-40B4-BE49-F238E27FC236}">
                <a16:creationId xmlns:a16="http://schemas.microsoft.com/office/drawing/2014/main" id="{44B023F1-1814-FF1A-5133-FD22835FD98F}"/>
              </a:ext>
            </a:extLst>
          </p:cNvPr>
          <p:cNvSpPr txBox="1"/>
          <p:nvPr/>
        </p:nvSpPr>
        <p:spPr>
          <a:xfrm>
            <a:off x="376990" y="198489"/>
            <a:ext cx="41372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hlinkClick r:id="rId8" action="ppaction://hlinksldjump"/>
              </a:rPr>
              <a:t>Termodynamická teplota.</a:t>
            </a:r>
            <a:endParaRPr lang="cs-CZ" b="1" dirty="0"/>
          </a:p>
        </p:txBody>
      </p:sp>
      <p:sp>
        <p:nvSpPr>
          <p:cNvPr id="30" name="TextovéPole 29">
            <a:extLst>
              <a:ext uri="{FF2B5EF4-FFF2-40B4-BE49-F238E27FC236}">
                <a16:creationId xmlns:a16="http://schemas.microsoft.com/office/drawing/2014/main" id="{94B9AD9B-9775-355E-1E38-813CBC7B8242}"/>
              </a:ext>
            </a:extLst>
          </p:cNvPr>
          <p:cNvSpPr txBox="1"/>
          <p:nvPr/>
        </p:nvSpPr>
        <p:spPr>
          <a:xfrm>
            <a:off x="2635547" y="3643699"/>
            <a:ext cx="44217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Vztah mezi stupnicí Celsiovou a Kelvinovou: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1" name="Tabulka 30">
                <a:extLst>
                  <a:ext uri="{FF2B5EF4-FFF2-40B4-BE49-F238E27FC236}">
                    <a16:creationId xmlns:a16="http://schemas.microsoft.com/office/drawing/2014/main" id="{809F1FEA-FBD3-6502-A3CB-8D13CFE859D8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812531045"/>
                  </p:ext>
                </p:extLst>
              </p:nvPr>
            </p:nvGraphicFramePr>
            <p:xfrm>
              <a:off x="2239544" y="4169158"/>
              <a:ext cx="5213750" cy="222504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601013">
                      <a:extLst>
                        <a:ext uri="{9D8B030D-6E8A-4147-A177-3AD203B41FA5}">
                          <a16:colId xmlns:a16="http://schemas.microsoft.com/office/drawing/2014/main" val="2830329785"/>
                        </a:ext>
                      </a:extLst>
                    </a:gridCol>
                    <a:gridCol w="2612737">
                      <a:extLst>
                        <a:ext uri="{9D8B030D-6E8A-4147-A177-3AD203B41FA5}">
                          <a16:colId xmlns:a16="http://schemas.microsoft.com/office/drawing/2014/main" val="1558949430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1" dirty="0"/>
                            <a:t>Teplota ve </a:t>
                          </a:r>
                          <a:r>
                            <a:rPr lang="cs-CZ" b="1" baseline="30000" dirty="0"/>
                            <a:t>0</a:t>
                          </a:r>
                          <a:r>
                            <a:rPr lang="cs-CZ" b="1" dirty="0"/>
                            <a:t>C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1" dirty="0"/>
                            <a:t>Teplota v Kelvinech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890449360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- 273,15 </a:t>
                          </a:r>
                          <a:r>
                            <a:rPr lang="cs-CZ" sz="1800" kern="1200" baseline="30000" dirty="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0</a:t>
                          </a:r>
                          <a:r>
                            <a:rPr lang="cs-CZ" dirty="0"/>
                            <a:t>C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0 K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036092901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0 </a:t>
                          </a:r>
                          <a:r>
                            <a:rPr lang="cs-CZ" sz="1800" kern="1200" baseline="30000" dirty="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0</a:t>
                          </a:r>
                          <a:r>
                            <a:rPr lang="cs-CZ" dirty="0"/>
                            <a:t>C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273,15 K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840694306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100 </a:t>
                          </a:r>
                          <a:r>
                            <a:rPr lang="cs-CZ" baseline="30000" dirty="0"/>
                            <a:t>0</a:t>
                          </a:r>
                          <a:r>
                            <a:rPr lang="cs-CZ" dirty="0"/>
                            <a:t>C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373,15 K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469502300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m:rPr>
                                    <m:sty m:val="p"/>
                                  </m:rPr>
                                  <a:rPr lang="cs-CZ" b="0" i="0" smtClean="0">
                                    <a:latin typeface="Cambria Math" panose="02040503050406030204" pitchFamily="18" charset="0"/>
                                  </a:rPr>
                                  <m:t>t</m:t>
                                </m:r>
                                <m:r>
                                  <a:rPr lang="cs-CZ" b="0" i="0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m:rPr>
                                    <m:sty m:val="p"/>
                                  </m:rPr>
                                  <a:rPr lang="cs-CZ" b="0" i="0" smtClean="0">
                                    <a:latin typeface="Cambria Math" panose="02040503050406030204" pitchFamily="18" charset="0"/>
                                  </a:rPr>
                                  <m:t>T</m:t>
                                </m:r>
                                <m:r>
                                  <a:rPr lang="cs-CZ" b="0" i="0" smtClean="0">
                                    <a:latin typeface="Cambria Math" panose="02040503050406030204" pitchFamily="18" charset="0"/>
                                  </a:rPr>
                                  <m:t>−273,15</m:t>
                                </m:r>
                              </m:oMath>
                            </m:oMathPara>
                          </a14:m>
                          <a:endParaRPr lang="cs-CZ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m:rPr>
                                    <m:sty m:val="p"/>
                                  </m:rPr>
                                  <a:rPr lang="cs-CZ" i="0" dirty="0" smtClean="0">
                                    <a:latin typeface="Cambria Math" panose="02040503050406030204" pitchFamily="18" charset="0"/>
                                  </a:rPr>
                                  <m:t>T</m:t>
                                </m:r>
                              </m:oMath>
                            </m:oMathPara>
                          </a14:m>
                          <a:endParaRPr lang="cs-CZ" i="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301879900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i="0" dirty="0"/>
                            <a:t>t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m:rPr>
                                    <m:sty m:val="p"/>
                                  </m:rPr>
                                  <a:rPr lang="cs-CZ" b="0" i="0" smtClean="0">
                                    <a:latin typeface="Cambria Math" panose="02040503050406030204" pitchFamily="18" charset="0"/>
                                  </a:rPr>
                                  <m:t>t</m:t>
                                </m:r>
                                <m:r>
                                  <a:rPr lang="cs-CZ" b="0" i="0" smtClean="0">
                                    <a:latin typeface="Cambria Math" panose="02040503050406030204" pitchFamily="18" charset="0"/>
                                  </a:rPr>
                                  <m:t>+273,15</m:t>
                                </m:r>
                              </m:oMath>
                            </m:oMathPara>
                          </a14:m>
                          <a:endParaRPr lang="cs-CZ" i="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11397230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1" name="Tabulka 30">
                <a:extLst>
                  <a:ext uri="{FF2B5EF4-FFF2-40B4-BE49-F238E27FC236}">
                    <a16:creationId xmlns:a16="http://schemas.microsoft.com/office/drawing/2014/main" id="{809F1FEA-FBD3-6502-A3CB-8D13CFE859D8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812531045"/>
                  </p:ext>
                </p:extLst>
              </p:nvPr>
            </p:nvGraphicFramePr>
            <p:xfrm>
              <a:off x="2239544" y="4169158"/>
              <a:ext cx="5213750" cy="222504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601013">
                      <a:extLst>
                        <a:ext uri="{9D8B030D-6E8A-4147-A177-3AD203B41FA5}">
                          <a16:colId xmlns:a16="http://schemas.microsoft.com/office/drawing/2014/main" val="2830329785"/>
                        </a:ext>
                      </a:extLst>
                    </a:gridCol>
                    <a:gridCol w="2612737">
                      <a:extLst>
                        <a:ext uri="{9D8B030D-6E8A-4147-A177-3AD203B41FA5}">
                          <a16:colId xmlns:a16="http://schemas.microsoft.com/office/drawing/2014/main" val="1558949430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1" dirty="0"/>
                            <a:t>Teplota ve </a:t>
                          </a:r>
                          <a:r>
                            <a:rPr lang="cs-CZ" b="1" baseline="30000" dirty="0"/>
                            <a:t>0</a:t>
                          </a:r>
                          <a:r>
                            <a:rPr lang="cs-CZ" b="1" dirty="0"/>
                            <a:t>C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1" dirty="0"/>
                            <a:t>Teplota v Kelvinech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890449360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- 273,15 </a:t>
                          </a:r>
                          <a:r>
                            <a:rPr lang="cs-CZ" sz="1800" kern="1200" baseline="30000" dirty="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0</a:t>
                          </a:r>
                          <a:r>
                            <a:rPr lang="cs-CZ" dirty="0"/>
                            <a:t>C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0 K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036092901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0 </a:t>
                          </a:r>
                          <a:r>
                            <a:rPr lang="cs-CZ" sz="1800" kern="1200" baseline="30000" dirty="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0</a:t>
                          </a:r>
                          <a:r>
                            <a:rPr lang="cs-CZ" dirty="0"/>
                            <a:t>C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273,15 K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840694306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100 </a:t>
                          </a:r>
                          <a:r>
                            <a:rPr lang="cs-CZ" baseline="30000" dirty="0"/>
                            <a:t>0</a:t>
                          </a:r>
                          <a:r>
                            <a:rPr lang="cs-CZ" dirty="0"/>
                            <a:t>C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373,15 K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469502300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9"/>
                          <a:stretch>
                            <a:fillRect l="-234" t="-408197" r="-100937" b="-12459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9"/>
                          <a:stretch>
                            <a:fillRect l="-99767" t="-408197" r="-466" b="-12459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301879900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i="0" dirty="0"/>
                            <a:t>t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9"/>
                          <a:stretch>
                            <a:fillRect l="-99767" t="-508197" r="-466" b="-2459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4113972303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ovéPole 31">
                <a:extLst>
                  <a:ext uri="{FF2B5EF4-FFF2-40B4-BE49-F238E27FC236}">
                    <a16:creationId xmlns:a16="http://schemas.microsoft.com/office/drawing/2014/main" id="{785283FE-5E5D-21D3-B21E-7E6113FDF1C2}"/>
                  </a:ext>
                </a:extLst>
              </p:cNvPr>
              <p:cNvSpPr txBox="1"/>
              <p:nvPr/>
            </p:nvSpPr>
            <p:spPr>
              <a:xfrm>
                <a:off x="8637243" y="5374998"/>
                <a:ext cx="2939862" cy="929550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>
                <a:spAutoFit/>
              </a:bodyPr>
              <a:lstStyle/>
              <a:p>
                <a:r>
                  <a:rPr lang="cs-CZ" dirty="0"/>
                  <a:t>P</a:t>
                </a:r>
                <a14:m>
                  <m:oMath xmlns:m="http://schemas.openxmlformats.org/officeDocument/2006/math">
                    <m:r>
                      <a:rPr lang="cs-CZ" b="0" i="0" smtClean="0">
                        <a:latin typeface="Cambria Math" panose="02040503050406030204" pitchFamily="18" charset="0"/>
                      </a:rPr>
                      <m:t>ř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evod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z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teploty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Celsiovy</m:t>
                    </m:r>
                  </m:oMath>
                </a14:m>
                <a:endParaRPr lang="cs-CZ" b="0" i="0" dirty="0">
                  <a:latin typeface="Cambria Math" panose="02040503050406030204" pitchFamily="18" charset="0"/>
                </a:endParaRPr>
              </a:p>
              <a:p>
                <a:pPr algn="ctr"/>
                <a:r>
                  <a:rPr lang="cs-CZ" dirty="0"/>
                  <a:t>na teplotu Kelvinovu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𝑻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cs-CZ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𝒕</m:t>
                          </m:r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𝟐𝟕𝟑</m:t>
                          </m:r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𝟏𝟓</m:t>
                          </m:r>
                        </m:e>
                      </m:d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𝐊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32" name="TextovéPole 31">
                <a:extLst>
                  <a:ext uri="{FF2B5EF4-FFF2-40B4-BE49-F238E27FC236}">
                    <a16:creationId xmlns:a16="http://schemas.microsoft.com/office/drawing/2014/main" id="{785283FE-5E5D-21D3-B21E-7E6113FDF1C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37243" y="5374998"/>
                <a:ext cx="2939862" cy="929550"/>
              </a:xfrm>
              <a:prstGeom prst="rect">
                <a:avLst/>
              </a:prstGeom>
              <a:blipFill>
                <a:blip r:embed="rId10"/>
                <a:stretch>
                  <a:fillRect l="-1649" t="-3226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TextovéPole 32">
            <a:extLst>
              <a:ext uri="{FF2B5EF4-FFF2-40B4-BE49-F238E27FC236}">
                <a16:creationId xmlns:a16="http://schemas.microsoft.com/office/drawing/2014/main" id="{4AC4DFB4-589A-744E-E123-E275F3EDE125}"/>
              </a:ext>
            </a:extLst>
          </p:cNvPr>
          <p:cNvSpPr txBox="1"/>
          <p:nvPr/>
        </p:nvSpPr>
        <p:spPr>
          <a:xfrm>
            <a:off x="4085480" y="6474845"/>
            <a:ext cx="1853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hlinkClick r:id="rId11"/>
              </a:rPr>
              <a:t>Teplotní stupnice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401038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68224" y="261438"/>
            <a:ext cx="52195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Fahrenheitova teplotní stupnice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Obdélník 4"/>
              <p:cNvSpPr/>
              <p:nvPr/>
            </p:nvSpPr>
            <p:spPr>
              <a:xfrm>
                <a:off x="268224" y="723103"/>
                <a:ext cx="5727059" cy="461850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cs-CZ" b="1" dirty="0">
                    <a:solidFill>
                      <a:srgbClr val="212529"/>
                    </a:solidFill>
                    <a:latin typeface="-apple-system"/>
                  </a:rPr>
                  <a:t>Fahrenheitova teplotní stupnice</a:t>
                </a:r>
                <a:r>
                  <a:rPr lang="cs-CZ" dirty="0">
                    <a:solidFill>
                      <a:srgbClr val="212529"/>
                    </a:solidFill>
                    <a:latin typeface="-apple-system"/>
                  </a:rPr>
                  <a:t> je stupnice zavedená </a:t>
                </a:r>
              </a:p>
              <a:p>
                <a:r>
                  <a:rPr lang="cs-CZ" dirty="0">
                    <a:solidFill>
                      <a:srgbClr val="212529"/>
                    </a:solidFill>
                    <a:latin typeface="-apple-system"/>
                  </a:rPr>
                  <a:t>v roce 1714 Danielem Gabrielem Fahrenheitem, a </a:t>
                </a:r>
              </a:p>
              <a:p>
                <a:r>
                  <a:rPr lang="cs-CZ" dirty="0">
                    <a:solidFill>
                      <a:srgbClr val="212529"/>
                    </a:solidFill>
                    <a:latin typeface="-apple-system"/>
                  </a:rPr>
                  <a:t>v některých anglosaských zemích se stále používá. </a:t>
                </a:r>
              </a:p>
              <a:p>
                <a:r>
                  <a:rPr lang="cs-CZ" dirty="0"/>
                  <a:t>Fahrenheitova stupnice používaná v USA užívá menší stupeň než Celsiova a jinou hodnotu nuly. Oba tyto rozdíly snadno zjistíte na pokojovém teploměru, který má obě stupnice. Převodní vztah mezi číselnými hodnotami těchto stupnic je </a:t>
                </a: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3200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b>
                          <m:r>
                            <a:rPr lang="cs-CZ" sz="3200" i="1">
                              <a:latin typeface="Cambria Math" panose="02040503050406030204" pitchFamily="18" charset="0"/>
                            </a:rPr>
                            <m:t>𝐹</m:t>
                          </m:r>
                        </m:sub>
                      </m:sSub>
                      <m:r>
                        <a:rPr lang="cs-CZ" sz="32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32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3200" i="1">
                              <a:latin typeface="Cambria Math" panose="02040503050406030204" pitchFamily="18" charset="0"/>
                            </a:rPr>
                            <m:t>9</m:t>
                          </m:r>
                        </m:num>
                        <m:den>
                          <m:r>
                            <a:rPr lang="cs-CZ" sz="3200" i="1"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  <m:sSub>
                        <m:sSubPr>
                          <m:ctrlPr>
                            <a:rPr lang="cs-CZ" sz="3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3200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b>
                          <m:r>
                            <a:rPr lang="cs-CZ" sz="3200" i="1">
                              <a:latin typeface="Cambria Math" panose="02040503050406030204" pitchFamily="18" charset="0"/>
                            </a:rPr>
                            <m:t>𝐶</m:t>
                          </m:r>
                        </m:sub>
                      </m:sSub>
                      <m:r>
                        <a:rPr lang="cs-CZ" sz="3200" i="1">
                          <a:latin typeface="Cambria Math" panose="02040503050406030204" pitchFamily="18" charset="0"/>
                        </a:rPr>
                        <m:t>+32 </m:t>
                      </m:r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kde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𝐹</m:t>
                        </m:r>
                      </m:sub>
                    </m:sSub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sub>
                    </m:sSub>
                  </m:oMath>
                </a14:m>
                <a:r>
                  <a:rPr lang="cs-CZ" dirty="0"/>
                  <a:t> je Fahrenheitova a Celsiova teplota. Převod mezi oběma stupnicemi snadno provedeme, známe-li několik odpovídajících si hodnot, například bod varu vody a bod mrazu -  tj. mrznutí vody. Je dobré si pamatovat, že přírůstek 9 Fahrenheitových stupňů je 5 Celsiových stupňů. </a:t>
                </a:r>
                <a:endParaRPr lang="cs-CZ" b="0" i="0" dirty="0">
                  <a:solidFill>
                    <a:srgbClr val="212529"/>
                  </a:solidFill>
                  <a:effectLst/>
                  <a:latin typeface="-apple-system"/>
                </a:endParaRPr>
              </a:p>
            </p:txBody>
          </p:sp>
        </mc:Choice>
        <mc:Fallback xmlns="">
          <p:sp>
            <p:nvSpPr>
              <p:cNvPr id="5" name="Obdélník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8224" y="723103"/>
                <a:ext cx="5727059" cy="4618508"/>
              </a:xfrm>
              <a:prstGeom prst="rect">
                <a:avLst/>
              </a:prstGeom>
              <a:blipFill>
                <a:blip r:embed="rId2"/>
                <a:stretch>
                  <a:fillRect l="-852" t="-793" r="-852" b="-118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F0CA7398-6419-D618-3306-94C50E485308}"/>
                  </a:ext>
                </a:extLst>
              </p:cNvPr>
              <p:cNvSpPr txBox="1"/>
              <p:nvPr/>
            </p:nvSpPr>
            <p:spPr>
              <a:xfrm>
                <a:off x="6749825" y="4419599"/>
                <a:ext cx="4323426" cy="215443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cs-CZ" dirty="0"/>
                  <a:t>Některé význačné teploty ve </a:t>
                </a:r>
                <a:r>
                  <a:rPr lang="cs-CZ" baseline="30000" dirty="0"/>
                  <a:t>◦</a:t>
                </a:r>
                <a:r>
                  <a:rPr lang="cs-CZ" dirty="0"/>
                  <a:t>C a </a:t>
                </a:r>
                <a:r>
                  <a:rPr lang="cs-CZ" baseline="30000" dirty="0"/>
                  <a:t>◦</a:t>
                </a:r>
                <a:r>
                  <a:rPr lang="cs-CZ" dirty="0"/>
                  <a:t>F  </a:t>
                </a:r>
              </a:p>
              <a:p>
                <a:endParaRPr lang="cs-CZ" sz="800" dirty="0"/>
              </a:p>
              <a:p>
                <a:r>
                  <a:rPr lang="cs-CZ" dirty="0"/>
                  <a:t>Teplota varu (vody)       100 </a:t>
                </a:r>
                <a:r>
                  <a:rPr lang="cs-CZ" baseline="30000" dirty="0"/>
                  <a:t>0</a:t>
                </a:r>
                <a:r>
                  <a:rPr lang="cs-CZ" dirty="0"/>
                  <a:t>C    =    212 </a:t>
                </a:r>
                <a:r>
                  <a:rPr lang="cs-CZ" baseline="30000" dirty="0"/>
                  <a:t>0</a:t>
                </a:r>
                <a:r>
                  <a:rPr lang="cs-CZ" dirty="0"/>
                  <a:t>F</a:t>
                </a:r>
              </a:p>
              <a:p>
                <a:r>
                  <a:rPr lang="cs-CZ" dirty="0"/>
                  <a:t> Tělesná teplota               37 </a:t>
                </a:r>
                <a:r>
                  <a:rPr lang="cs-CZ" baseline="30000" dirty="0"/>
                  <a:t>0</a:t>
                </a:r>
                <a:r>
                  <a:rPr lang="cs-CZ" dirty="0"/>
                  <a:t>C     =     98,6 </a:t>
                </a:r>
                <a:r>
                  <a:rPr lang="cs-CZ" baseline="30000" dirty="0"/>
                  <a:t>0</a:t>
                </a:r>
                <a:r>
                  <a:rPr lang="cs-CZ" dirty="0"/>
                  <a:t>F</a:t>
                </a:r>
              </a:p>
              <a:p>
                <a:r>
                  <a:rPr lang="cs-CZ" dirty="0"/>
                  <a:t>Příjemně v pokoji            20 </a:t>
                </a:r>
                <a:r>
                  <a:rPr lang="cs-CZ" baseline="30000" dirty="0"/>
                  <a:t>0</a:t>
                </a:r>
                <a:r>
                  <a:rPr lang="cs-CZ" dirty="0"/>
                  <a:t>C     =     68 </a:t>
                </a:r>
                <a:r>
                  <a:rPr lang="cs-CZ" baseline="30000" dirty="0"/>
                  <a:t>0</a:t>
                </a:r>
                <a:r>
                  <a:rPr lang="cs-CZ" dirty="0"/>
                  <a:t>F </a:t>
                </a:r>
              </a:p>
              <a:p>
                <a:r>
                  <a:rPr lang="cs-CZ" dirty="0"/>
                  <a:t>Teplota tuhnutí (vody)      0 </a:t>
                </a:r>
                <a:r>
                  <a:rPr lang="cs-CZ" baseline="30000" dirty="0"/>
                  <a:t>0</a:t>
                </a:r>
                <a:r>
                  <a:rPr lang="cs-CZ" dirty="0"/>
                  <a:t>C     =     32 </a:t>
                </a:r>
                <a:r>
                  <a:rPr lang="cs-CZ" baseline="30000" dirty="0"/>
                  <a:t>0</a:t>
                </a:r>
                <a:r>
                  <a:rPr lang="cs-CZ" dirty="0"/>
                  <a:t>F</a:t>
                </a:r>
              </a:p>
              <a:p>
                <a:r>
                  <a:rPr lang="cs-CZ" dirty="0"/>
                  <a:t>0</a:t>
                </a:r>
                <a:r>
                  <a:rPr lang="cs-CZ" baseline="30000" dirty="0"/>
                  <a:t>0</a:t>
                </a:r>
                <a:r>
                  <a:rPr lang="cs-CZ" dirty="0"/>
                  <a:t> F                            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</m:oMath>
                </a14:m>
                <a:r>
                  <a:rPr lang="cs-CZ" dirty="0"/>
                  <a:t>  −18 </a:t>
                </a:r>
                <a:r>
                  <a:rPr lang="cs-CZ" baseline="30000" dirty="0"/>
                  <a:t>0</a:t>
                </a:r>
                <a:r>
                  <a:rPr lang="cs-CZ" dirty="0"/>
                  <a:t>C     =       0</a:t>
                </a:r>
                <a:r>
                  <a:rPr lang="cs-CZ" baseline="30000" dirty="0"/>
                  <a:t>0</a:t>
                </a:r>
                <a:r>
                  <a:rPr lang="cs-CZ" dirty="0"/>
                  <a:t> F </a:t>
                </a:r>
              </a:p>
              <a:p>
                <a:r>
                  <a:rPr lang="cs-CZ" dirty="0"/>
                  <a:t>Shoda stupnic                −40 </a:t>
                </a:r>
                <a:r>
                  <a:rPr lang="cs-CZ" baseline="30000" dirty="0"/>
                  <a:t>0</a:t>
                </a:r>
                <a:r>
                  <a:rPr lang="cs-CZ" dirty="0"/>
                  <a:t>C     =   −40 </a:t>
                </a:r>
                <a:r>
                  <a:rPr lang="cs-CZ" baseline="30000" dirty="0"/>
                  <a:t>0</a:t>
                </a:r>
                <a:r>
                  <a:rPr lang="cs-CZ" dirty="0"/>
                  <a:t>F 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F0CA7398-6419-D618-3306-94C50E48530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49825" y="4419599"/>
                <a:ext cx="4323426" cy="2154436"/>
              </a:xfrm>
              <a:prstGeom prst="rect">
                <a:avLst/>
              </a:prstGeom>
              <a:blipFill>
                <a:blip r:embed="rId3"/>
                <a:stretch>
                  <a:fillRect l="-1128" t="-1416" b="-368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ovéPole 5">
            <a:extLst>
              <a:ext uri="{FF2B5EF4-FFF2-40B4-BE49-F238E27FC236}">
                <a16:creationId xmlns:a16="http://schemas.microsoft.com/office/drawing/2014/main" id="{A0450C5A-5D55-CBF5-95F7-0603396C75B9}"/>
              </a:ext>
            </a:extLst>
          </p:cNvPr>
          <p:cNvSpPr txBox="1"/>
          <p:nvPr/>
        </p:nvSpPr>
        <p:spPr>
          <a:xfrm>
            <a:off x="7516126" y="4050267"/>
            <a:ext cx="279082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0" i="0" dirty="0">
                <a:solidFill>
                  <a:srgbClr val="00072D"/>
                </a:solidFill>
                <a:effectLst/>
                <a:latin typeface="Source Sans Pro" panose="020B0503030403020204" pitchFamily="34" charset="0"/>
              </a:rPr>
              <a:t>Daniel Gabriel Fahrenheit</a:t>
            </a:r>
            <a:endParaRPr lang="cs-CZ" dirty="0"/>
          </a:p>
        </p:txBody>
      </p:sp>
      <p:pic>
        <p:nvPicPr>
          <p:cNvPr id="2050" name="Picture 2" descr="Daniel Gabriel Fahrenheit (1686-1736), físico alemán e inventor ...">
            <a:extLst>
              <a:ext uri="{FF2B5EF4-FFF2-40B4-BE49-F238E27FC236}">
                <a16:creationId xmlns:a16="http://schemas.microsoft.com/office/drawing/2014/main" id="{3E19592C-9A70-56AC-B211-867C28D979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3053" y="444125"/>
            <a:ext cx="5196973" cy="3464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04097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0D8142E-1F6C-35E3-6267-838A94FF0956}"/>
              </a:ext>
            </a:extLst>
          </p:cNvPr>
          <p:cNvSpPr txBox="1"/>
          <p:nvPr/>
        </p:nvSpPr>
        <p:spPr>
          <a:xfrm>
            <a:off x="225778" y="270933"/>
            <a:ext cx="9595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1E8F561B-8F4B-5B59-7AA3-3FFC02972939}"/>
                  </a:ext>
                </a:extLst>
              </p:cNvPr>
              <p:cNvSpPr txBox="1"/>
              <p:nvPr/>
            </p:nvSpPr>
            <p:spPr>
              <a:xfrm>
                <a:off x="316089" y="626134"/>
                <a:ext cx="11503378" cy="14465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Teplota tzv. trojného bodu vody je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=273,16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</m:t>
                    </m:r>
                  </m:oMath>
                </a14:m>
                <a:r>
                  <a:rPr lang="cs-CZ" dirty="0"/>
                  <a:t>. Jaká mu odpovídá Celsiova teplota?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d>
                            <m:dPr>
                              <m:begChr m:val="{"/>
                              <m:endChr m:val="}"/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  <m:t>𝑡</m:t>
                                  </m:r>
                                </m:sub>
                              </m:sSub>
                            </m:e>
                          </m:d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−273,15</m:t>
                          </m:r>
                        </m:e>
                      </m:d>
                      <m:r>
                        <m:rPr>
                          <m:sty m:val="p"/>
                        </m:rPr>
                        <a:rPr lang="cs-CZ" b="0" i="0" baseline="30000" smtClean="0">
                          <a:latin typeface="Cambria Math" panose="02040503050406030204" pitchFamily="18" charset="0"/>
                        </a:rPr>
                        <m:t>o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C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273,16 −273,15</m:t>
                          </m:r>
                        </m:e>
                      </m:d>
                      <m:r>
                        <m:rPr>
                          <m:sty m:val="p"/>
                        </m:rPr>
                        <a:rPr lang="cs-CZ" baseline="30000">
                          <a:latin typeface="Cambria Math" panose="02040503050406030204" pitchFamily="18" charset="0"/>
                        </a:rPr>
                        <m:t>o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C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=0,01</m:t>
                      </m:r>
                      <m:r>
                        <m:rPr>
                          <m:sty m:val="p"/>
                        </m:rPr>
                        <a:rPr lang="cs-CZ" baseline="30000">
                          <a:latin typeface="Cambria Math" panose="02040503050406030204" pitchFamily="18" charset="0"/>
                        </a:rPr>
                        <m:t>o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C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b="1" dirty="0"/>
                  <a:t>Teplota trojného bodu vyjádřená ve stupních Celsia má hodnotu 0,01 </a:t>
                </a:r>
                <a14:m>
                  <m:oMath xmlns:m="http://schemas.openxmlformats.org/officeDocument/2006/math">
                    <m:r>
                      <a:rPr lang="cs-CZ" b="1" i="0" baseline="30000" smtClean="0">
                        <a:latin typeface="Cambria Math" panose="02040503050406030204" pitchFamily="18" charset="0"/>
                      </a:rPr>
                      <m:t>𝐨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𝐂</m:t>
                    </m:r>
                  </m:oMath>
                </a14:m>
                <a:r>
                  <a:rPr lang="cs-CZ" b="1" dirty="0"/>
                  <a:t>.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1E8F561B-8F4B-5B59-7AA3-3FFC0297293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6089" y="626134"/>
                <a:ext cx="11503378" cy="1446550"/>
              </a:xfrm>
              <a:prstGeom prst="rect">
                <a:avLst/>
              </a:prstGeom>
              <a:blipFill>
                <a:blip r:embed="rId2"/>
                <a:stretch>
                  <a:fillRect l="-477" t="-2532" b="-590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ovéPole 3">
            <a:extLst>
              <a:ext uri="{FF2B5EF4-FFF2-40B4-BE49-F238E27FC236}">
                <a16:creationId xmlns:a16="http://schemas.microsoft.com/office/drawing/2014/main" id="{7927502C-D728-3826-5D7B-3F7E446E62D2}"/>
              </a:ext>
            </a:extLst>
          </p:cNvPr>
          <p:cNvSpPr txBox="1"/>
          <p:nvPr/>
        </p:nvSpPr>
        <p:spPr>
          <a:xfrm>
            <a:off x="316089" y="2427885"/>
            <a:ext cx="9595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F3B152D5-213E-F528-3F34-D61B45EA3D65}"/>
                  </a:ext>
                </a:extLst>
              </p:cNvPr>
              <p:cNvSpPr txBox="1"/>
              <p:nvPr/>
            </p:nvSpPr>
            <p:spPr>
              <a:xfrm>
                <a:off x="316089" y="2846330"/>
                <a:ext cx="11503378" cy="14465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Vyjádřete termodynamickou teplotu odpovídající Celsiově teplotě 80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b="0" i="0" baseline="30000" smtClean="0">
                        <a:latin typeface="Cambria Math" panose="02040503050406030204" pitchFamily="18" charset="0"/>
                      </a:rPr>
                      <m:t>o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C</m:t>
                    </m:r>
                  </m:oMath>
                </a14:m>
                <a:r>
                  <a:rPr lang="cs-CZ" dirty="0"/>
                  <a:t>.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𝑇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d>
                            <m:dPr>
                              <m:begChr m:val="{"/>
                              <m:endChr m:val="}"/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+273,15</m:t>
                          </m:r>
                        </m:e>
                      </m:d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80+273,15</m:t>
                          </m:r>
                        </m:e>
                      </m:d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=353,15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b="1" dirty="0"/>
                  <a:t>Celsiově teplotě 100 </a:t>
                </a:r>
                <a14:m>
                  <m:oMath xmlns:m="http://schemas.openxmlformats.org/officeDocument/2006/math">
                    <m:r>
                      <a:rPr lang="cs-CZ" b="1" i="0" baseline="30000" smtClean="0">
                        <a:latin typeface="Cambria Math" panose="02040503050406030204" pitchFamily="18" charset="0"/>
                      </a:rPr>
                      <m:t>𝐨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𝐂</m:t>
                    </m:r>
                  </m:oMath>
                </a14:m>
                <a:r>
                  <a:rPr lang="cs-CZ" b="1" dirty="0"/>
                  <a:t> odpovídá termodynamická teplota 353,15 K.</a:t>
                </a:r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F3B152D5-213E-F528-3F34-D61B45EA3D6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6089" y="2846330"/>
                <a:ext cx="11503378" cy="1446550"/>
              </a:xfrm>
              <a:prstGeom prst="rect">
                <a:avLst/>
              </a:prstGeom>
              <a:blipFill>
                <a:blip r:embed="rId3"/>
                <a:stretch>
                  <a:fillRect l="-477" t="-2532" b="-590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" name="Přímá spojnice 6">
            <a:extLst>
              <a:ext uri="{FF2B5EF4-FFF2-40B4-BE49-F238E27FC236}">
                <a16:creationId xmlns:a16="http://schemas.microsoft.com/office/drawing/2014/main" id="{497462DA-BA72-6C4A-F5F6-867FBBE98800}"/>
              </a:ext>
            </a:extLst>
          </p:cNvPr>
          <p:cNvCxnSpPr/>
          <p:nvPr/>
        </p:nvCxnSpPr>
        <p:spPr>
          <a:xfrm flipV="1">
            <a:off x="225778" y="2072684"/>
            <a:ext cx="1150337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Přímá spojnice 5">
            <a:extLst>
              <a:ext uri="{FF2B5EF4-FFF2-40B4-BE49-F238E27FC236}">
                <a16:creationId xmlns:a16="http://schemas.microsoft.com/office/drawing/2014/main" id="{9CC8F62E-E97B-267D-1879-F1F5F022F61B}"/>
              </a:ext>
            </a:extLst>
          </p:cNvPr>
          <p:cNvCxnSpPr/>
          <p:nvPr/>
        </p:nvCxnSpPr>
        <p:spPr>
          <a:xfrm flipV="1">
            <a:off x="225778" y="4299393"/>
            <a:ext cx="1150337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TextovéPole 7">
            <a:extLst>
              <a:ext uri="{FF2B5EF4-FFF2-40B4-BE49-F238E27FC236}">
                <a16:creationId xmlns:a16="http://schemas.microsoft.com/office/drawing/2014/main" id="{9423994C-6B45-C25F-A1FB-1E5866893319}"/>
              </a:ext>
            </a:extLst>
          </p:cNvPr>
          <p:cNvSpPr txBox="1"/>
          <p:nvPr/>
        </p:nvSpPr>
        <p:spPr>
          <a:xfrm>
            <a:off x="316089" y="4584931"/>
            <a:ext cx="9595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243A5D38-A6C1-496D-D78B-20FA03A04DC5}"/>
                  </a:ext>
                </a:extLst>
              </p:cNvPr>
              <p:cNvSpPr txBox="1"/>
              <p:nvPr/>
            </p:nvSpPr>
            <p:spPr>
              <a:xfrm>
                <a:off x="410308" y="5076092"/>
                <a:ext cx="11503378" cy="14465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Těleso, které mělo teplotu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cs-CZ" dirty="0"/>
                  <a:t>196 </a:t>
                </a:r>
                <a:r>
                  <a:rPr lang="cs-CZ" baseline="30000" dirty="0"/>
                  <a:t>0</a:t>
                </a:r>
                <a:r>
                  <a:rPr lang="cs-CZ" dirty="0"/>
                  <a:t>C bylo ochlazeno na teplotu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=60 </m:t>
                    </m:r>
                    <m:r>
                      <a:rPr lang="cs-CZ" b="0" i="1" baseline="30000" smtClean="0">
                        <a:latin typeface="Cambria Math" panose="02040503050406030204" pitchFamily="18" charset="0"/>
                      </a:rPr>
                      <m:t>0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C</m:t>
                    </m:r>
                  </m:oMath>
                </a14:m>
                <a:r>
                  <a:rPr lang="cs-CZ" dirty="0"/>
                  <a:t>.  Vyjádřete rozdíl teplot v Kelvinech.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</a:t>
                </a:r>
              </a:p>
              <a:p>
                <a:r>
                  <a:rPr lang="cs-CZ" dirty="0"/>
                  <a:t>Rozdíl teplot ve </a:t>
                </a:r>
                <a:r>
                  <a:rPr lang="cs-CZ" baseline="30000" dirty="0"/>
                  <a:t>0</a:t>
                </a:r>
                <a:r>
                  <a:rPr lang="cs-CZ" dirty="0"/>
                  <a:t>C je 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t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=196 </m:t>
                    </m:r>
                    <m:r>
                      <a:rPr lang="cs-CZ" b="0" i="1" baseline="30000" smtClean="0">
                        <a:latin typeface="Cambria Math" panose="02040503050406030204" pitchFamily="18" charset="0"/>
                      </a:rPr>
                      <m:t>0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𝐶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−60 0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𝐶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=136 0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C</m:t>
                    </m:r>
                  </m:oMath>
                </a14:m>
                <a:r>
                  <a:rPr lang="cs-CZ" dirty="0"/>
                  <a:t>. Protože platí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}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{"/>
                        <m:endChr m:val="}"/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𝑇</m:t>
                        </m:r>
                      </m:e>
                    </m:d>
                  </m:oMath>
                </a14:m>
                <a:r>
                  <a:rPr lang="cs-CZ" dirty="0"/>
                  <a:t> je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𝑇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=136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K</m:t>
                    </m:r>
                  </m:oMath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b="1" dirty="0"/>
                  <a:t>Těleso se ochladilo o 136 K.</a:t>
                </a:r>
              </a:p>
            </p:txBody>
          </p:sp>
        </mc:Choice>
        <mc:Fallback xmlns="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243A5D38-A6C1-496D-D78B-20FA03A04DC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0308" y="5076092"/>
                <a:ext cx="11503378" cy="1446550"/>
              </a:xfrm>
              <a:prstGeom prst="rect">
                <a:avLst/>
              </a:prstGeom>
              <a:blipFill>
                <a:blip r:embed="rId4"/>
                <a:stretch>
                  <a:fillRect l="-424" t="-2532" b="-590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208416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1A68F81D-1FDB-F572-5E4D-F48E94F6D8FF}"/>
              </a:ext>
            </a:extLst>
          </p:cNvPr>
          <p:cNvSpPr txBox="1"/>
          <p:nvPr/>
        </p:nvSpPr>
        <p:spPr>
          <a:xfrm>
            <a:off x="293512" y="395111"/>
            <a:ext cx="2822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Otázky a úlohy z učebnice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63FD5CCA-CB8E-FD72-7426-6DF95768A4E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3" r="1860" b="22270"/>
          <a:stretch>
            <a:fillRect/>
          </a:stretch>
        </p:blipFill>
        <p:spPr>
          <a:xfrm>
            <a:off x="1371600" y="1468488"/>
            <a:ext cx="9448800" cy="3420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50570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893101A3-3A92-69AD-D69C-BC21474BF205}"/>
              </a:ext>
            </a:extLst>
          </p:cNvPr>
          <p:cNvSpPr txBox="1"/>
          <p:nvPr/>
        </p:nvSpPr>
        <p:spPr>
          <a:xfrm>
            <a:off x="5246077" y="2705725"/>
            <a:ext cx="169984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/>
              <a:t>Konec</a:t>
            </a:r>
          </a:p>
        </p:txBody>
      </p:sp>
    </p:spTree>
    <p:extLst>
      <p:ext uri="{BB962C8B-B14F-4D97-AF65-F5344CB8AC3E}">
        <p14:creationId xmlns:p14="http://schemas.microsoft.com/office/powerpoint/2010/main" val="12990526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E9B60565-F3E1-0ADE-F235-B7BD436139DE}"/>
              </a:ext>
            </a:extLst>
          </p:cNvPr>
          <p:cNvSpPr txBox="1"/>
          <p:nvPr/>
        </p:nvSpPr>
        <p:spPr>
          <a:xfrm>
            <a:off x="136238" y="136368"/>
            <a:ext cx="67904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Proč má absolutní nula teplotu -273,15 </a:t>
            </a:r>
            <a:r>
              <a:rPr lang="cs-CZ" b="1" baseline="30000" dirty="0" err="1"/>
              <a:t>o</a:t>
            </a:r>
            <a:r>
              <a:rPr lang="cs-CZ" b="1" dirty="0" err="1"/>
              <a:t>C</a:t>
            </a:r>
            <a:r>
              <a:rPr lang="cs-CZ" b="1" dirty="0"/>
              <a:t>  -   extrapolací.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7A168809-0FF2-827F-04A0-D58E35D49780}"/>
                  </a:ext>
                </a:extLst>
              </p:cNvPr>
              <p:cNvSpPr txBox="1"/>
              <p:nvPr/>
            </p:nvSpPr>
            <p:spPr>
              <a:xfrm>
                <a:off x="136238" y="440797"/>
                <a:ext cx="11617569" cy="17960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Pro ideální plyn při stálém tlaku platí pro jeho tlak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𝑝</m:t>
                    </m:r>
                  </m:oMath>
                </a14:m>
                <a:r>
                  <a:rPr lang="cs-CZ" dirty="0"/>
                  <a:t> a teplotu </a:t>
                </a:r>
                <a14:m>
                  <m:oMath xmlns:m="http://schemas.openxmlformats.org/officeDocument/2006/math"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𝑇</m:t>
                    </m:r>
                    <m:r>
                      <a:rPr lang="cs-CZ" b="0" i="0" dirty="0" smtClean="0">
                        <a:latin typeface="Cambria Math" panose="02040503050406030204" pitchFamily="18" charset="0"/>
                      </a:rPr>
                      <m:t> (</m:t>
                    </m:r>
                    <m:r>
                      <m:rPr>
                        <m:sty m:val="p"/>
                      </m:rPr>
                      <a:rPr lang="cs-CZ" b="0" i="0" dirty="0" smtClean="0">
                        <a:latin typeface="Cambria Math" panose="02040503050406030204" pitchFamily="18" charset="0"/>
                      </a:rPr>
                      <m:t>Charles</m:t>
                    </m:r>
                    <m:r>
                      <a:rPr lang="cs-CZ" b="0" i="0" dirty="0" smtClean="0">
                        <a:latin typeface="Cambria Math" panose="02040503050406030204" pitchFamily="18" charset="0"/>
                      </a:rPr>
                      <m:t>ů</m:t>
                    </m:r>
                    <m:r>
                      <m:rPr>
                        <m:sty m:val="p"/>
                      </m:rPr>
                      <a:rPr lang="cs-CZ" b="0" i="0" dirty="0" smtClean="0">
                        <a:latin typeface="Cambria Math" panose="02040503050406030204" pitchFamily="18" charset="0"/>
                      </a:rPr>
                      <m:t>v</m:t>
                    </m:r>
                    <m:r>
                      <a:rPr lang="cs-CZ" b="0" i="0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dirty="0" smtClean="0">
                        <a:latin typeface="Cambria Math" panose="02040503050406030204" pitchFamily="18" charset="0"/>
                      </a:rPr>
                      <m:t>z</m:t>
                    </m:r>
                    <m:r>
                      <a:rPr lang="cs-CZ" b="0" i="0" dirty="0" smtClean="0">
                        <a:latin typeface="Cambria Math" panose="02040503050406030204" pitchFamily="18" charset="0"/>
                      </a:rPr>
                      <m:t>á</m:t>
                    </m:r>
                    <m:r>
                      <m:rPr>
                        <m:sty m:val="p"/>
                      </m:rPr>
                      <a:rPr lang="cs-CZ" b="0" i="0" dirty="0" smtClean="0">
                        <a:latin typeface="Cambria Math" panose="02040503050406030204" pitchFamily="18" charset="0"/>
                      </a:rPr>
                      <m:t>kon</m:t>
                    </m:r>
                    <m:r>
                      <a:rPr lang="cs-CZ" b="0" i="0" dirty="0" smtClean="0">
                        <a:latin typeface="Cambria Math" panose="02040503050406030204" pitchFamily="18" charset="0"/>
                      </a:rPr>
                      <m:t>):</m:t>
                    </m:r>
                  </m:oMath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Při </a:t>
                </a:r>
                <a:r>
                  <a:rPr lang="cs-CZ" dirty="0" err="1"/>
                  <a:t>izochorickém</a:t>
                </a:r>
                <a:r>
                  <a:rPr lang="cs-CZ" dirty="0"/>
                  <a:t> *) ději v ideálním plynu o stálé hmotnosti je termodynamická teplota tohoto plynu přímo úměrná jeho tlaku, neboli také při </a:t>
                </a:r>
                <a:r>
                  <a:rPr lang="cs-CZ" dirty="0" err="1"/>
                  <a:t>izochorickém</a:t>
                </a:r>
                <a:r>
                  <a:rPr lang="cs-CZ" dirty="0"/>
                  <a:t> ději v ideálním plynu o stálé hmotnosti je podíl tlaku a termodynamické teploty stálý.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konstanta</m:t>
                      </m:r>
                    </m:oMath>
                  </m:oMathPara>
                </a14:m>
                <a:endParaRPr lang="cs-CZ" dirty="0"/>
              </a:p>
              <a:p>
                <a:pPr lvl="0"/>
                <a:r>
                  <a:rPr lang="cs-CZ" altLang="cs-CZ" dirty="0"/>
                  <a:t>kde  </a:t>
                </a:r>
                <a14:m>
                  <m:oMath xmlns:m="http://schemas.openxmlformats.org/officeDocument/2006/math">
                    <m:r>
                      <a:rPr lang="cs-CZ" altLang="cs-CZ" i="1" dirty="0" smtClean="0">
                        <a:latin typeface="Cambria Math" panose="02040503050406030204" pitchFamily="18" charset="0"/>
                      </a:rPr>
                      <m:t>𝑝</m:t>
                    </m:r>
                  </m:oMath>
                </a14:m>
                <a:r>
                  <a:rPr lang="cs-CZ" altLang="cs-CZ" dirty="0"/>
                  <a:t>  je tlak plynu a  </a:t>
                </a:r>
                <a14:m>
                  <m:oMath xmlns:m="http://schemas.openxmlformats.org/officeDocument/2006/math">
                    <m:r>
                      <a:rPr lang="cs-CZ" altLang="cs-CZ" i="1" dirty="0" smtClean="0">
                        <a:latin typeface="Cambria Math" panose="02040503050406030204" pitchFamily="18" charset="0"/>
                      </a:rPr>
                      <m:t>𝑇</m:t>
                    </m:r>
                  </m:oMath>
                </a14:m>
                <a:r>
                  <a:rPr lang="cs-CZ" altLang="cs-CZ" dirty="0"/>
                  <a:t>  je jeho termodynamická teplota. 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7A168809-0FF2-827F-04A0-D58E35D4978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6238" y="440797"/>
                <a:ext cx="11617569" cy="1796004"/>
              </a:xfrm>
              <a:prstGeom prst="rect">
                <a:avLst/>
              </a:prstGeom>
              <a:blipFill>
                <a:blip r:embed="rId2"/>
                <a:stretch>
                  <a:fillRect l="-420" t="-1695" b="-440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0478718A-476E-5379-6E1F-B3663C443F2C}"/>
                  </a:ext>
                </a:extLst>
              </p:cNvPr>
              <p:cNvSpPr txBox="1"/>
              <p:nvPr/>
            </p:nvSpPr>
            <p:spPr>
              <a:xfrm>
                <a:off x="-1" y="2164220"/>
                <a:ext cx="1202924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Změříme-li tlak plynu v různých teplotách a sestrojíme graf kde na vodorovnou osu vyneseme teplotu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 ve </a:t>
                </a:r>
                <a:r>
                  <a:rPr lang="cs-CZ" baseline="30000" dirty="0"/>
                  <a:t>0</a:t>
                </a:r>
                <a:r>
                  <a:rPr lang="cs-CZ" dirty="0"/>
                  <a:t>C a na svislou osu tlak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lang="cs-CZ" b="0" i="0" dirty="0" smtClean="0">
                        <a:latin typeface="Cambria Math" panose="02040503050406030204" pitchFamily="18" charset="0"/>
                      </a:rPr>
                      <m:t>, </m:t>
                    </m:r>
                  </m:oMath>
                </a14:m>
                <a:r>
                  <a:rPr lang="cs-CZ" dirty="0"/>
                  <a:t> </a:t>
                </a:r>
                <a:r>
                  <a:rPr lang="cs-CZ"/>
                  <a:t>pak grafem </a:t>
                </a:r>
                <a:r>
                  <a:rPr lang="cs-CZ" dirty="0"/>
                  <a:t>je přímka, která nekončí v nule, ale protne osu teplot při teplotě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=−273,15 </m:t>
                    </m:r>
                    <m:r>
                      <a:rPr lang="cs-CZ" baseline="30000">
                        <a:latin typeface="Cambria Math" panose="02040503050406030204" pitchFamily="18" charset="0"/>
                      </a:rPr>
                      <m:t>0</m:t>
                    </m:r>
                    <m:r>
                      <m:rPr>
                        <m:sty m:val="p"/>
                      </m:rPr>
                      <a:rPr lang="cs-CZ">
                        <a:latin typeface="Cambria Math" panose="02040503050406030204" pitchFamily="18" charset="0"/>
                      </a:rPr>
                      <m:t>C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0478718A-476E-5379-6E1F-B3663C443F2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1" y="2164220"/>
                <a:ext cx="12029243" cy="646331"/>
              </a:xfrm>
              <a:prstGeom prst="rect">
                <a:avLst/>
              </a:prstGeom>
              <a:blipFill>
                <a:blip r:embed="rId3"/>
                <a:stretch>
                  <a:fillRect l="-405" t="-4717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Ovál 6">
            <a:extLst>
              <a:ext uri="{FF2B5EF4-FFF2-40B4-BE49-F238E27FC236}">
                <a16:creationId xmlns:a16="http://schemas.microsoft.com/office/drawing/2014/main" id="{8102F75C-8E73-3996-5C83-1A987CA0A0CD}"/>
              </a:ext>
            </a:extLst>
          </p:cNvPr>
          <p:cNvSpPr/>
          <p:nvPr/>
        </p:nvSpPr>
        <p:spPr>
          <a:xfrm>
            <a:off x="3657601" y="5404341"/>
            <a:ext cx="93784" cy="93784"/>
          </a:xfrm>
          <a:prstGeom prst="ellipse">
            <a:avLst/>
          </a:prstGeom>
          <a:solidFill>
            <a:schemeClr val="accent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842E73C6-0B0D-7E31-CF45-6E11B3C11A6C}"/>
              </a:ext>
            </a:extLst>
          </p:cNvPr>
          <p:cNvSpPr txBox="1"/>
          <p:nvPr/>
        </p:nvSpPr>
        <p:spPr>
          <a:xfrm>
            <a:off x="234463" y="3429000"/>
            <a:ext cx="2872152" cy="147732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V tomto bodě by:</a:t>
            </a:r>
          </a:p>
          <a:p>
            <a:pPr marL="342900" indent="-342900">
              <a:buFont typeface="+mj-lt"/>
              <a:buAutoNum type="alphaLcParenR"/>
            </a:pPr>
            <a:r>
              <a:rPr lang="cs-CZ" dirty="0"/>
              <a:t>tlak plynu byl </a:t>
            </a:r>
          </a:p>
          <a:p>
            <a:pPr algn="ctr"/>
            <a:r>
              <a:rPr lang="cs-CZ" b="1" dirty="0"/>
              <a:t>nulový</a:t>
            </a:r>
          </a:p>
          <a:p>
            <a:pPr marL="342900" indent="-342900">
              <a:buFont typeface="+mj-lt"/>
              <a:buAutoNum type="alphaLcParenR" startAt="2"/>
            </a:pPr>
            <a:r>
              <a:rPr lang="cs-CZ" dirty="0"/>
              <a:t>částice by neměly žádný chaotický pohyb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C3392966-0A3C-E09B-984C-EE719A1E33F2}"/>
              </a:ext>
            </a:extLst>
          </p:cNvPr>
          <p:cNvSpPr txBox="1"/>
          <p:nvPr/>
        </p:nvSpPr>
        <p:spPr>
          <a:xfrm>
            <a:off x="234463" y="6384514"/>
            <a:ext cx="766666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Ve skutečnosti plyn dříve zkapalní – proto jde o </a:t>
            </a:r>
            <a:r>
              <a:rPr lang="cs-CZ" b="1" dirty="0"/>
              <a:t>myšlenkový limit</a:t>
            </a:r>
            <a:r>
              <a:rPr lang="cs-CZ" dirty="0"/>
              <a:t>, ne reálný stav.</a:t>
            </a:r>
          </a:p>
        </p:txBody>
      </p:sp>
      <p:cxnSp>
        <p:nvCxnSpPr>
          <p:cNvPr id="12" name="Přímá spojnice se šipkou 11">
            <a:extLst>
              <a:ext uri="{FF2B5EF4-FFF2-40B4-BE49-F238E27FC236}">
                <a16:creationId xmlns:a16="http://schemas.microsoft.com/office/drawing/2014/main" id="{913FF6C9-BF28-8226-C587-802CC5AD02DB}"/>
              </a:ext>
            </a:extLst>
          </p:cNvPr>
          <p:cNvCxnSpPr/>
          <p:nvPr/>
        </p:nvCxnSpPr>
        <p:spPr>
          <a:xfrm>
            <a:off x="3106615" y="4629329"/>
            <a:ext cx="550986" cy="775012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 flipV="1">
            <a:off x="3699014" y="3080552"/>
            <a:ext cx="0" cy="2340000"/>
          </a:xfrm>
          <a:prstGeom prst="line">
            <a:avLst/>
          </a:prstGeom>
          <a:ln w="381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>
            <a:off x="3711893" y="5498125"/>
            <a:ext cx="0" cy="33600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2877438" y="5886501"/>
                <a:ext cx="1747894" cy="307777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sz="1400" b="0" i="1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sz="1400" dirty="0"/>
                  <a:t> = -273,15 </a:t>
                </a:r>
                <a:r>
                  <a:rPr lang="cs-CZ" sz="1400" baseline="30000" dirty="0"/>
                  <a:t>0</a:t>
                </a:r>
                <a:r>
                  <a:rPr lang="cs-CZ" sz="1400" dirty="0"/>
                  <a:t>C </a:t>
                </a:r>
                <a14:m>
                  <m:oMath xmlns:m="http://schemas.openxmlformats.org/officeDocument/2006/math">
                    <m:r>
                      <a:rPr lang="cs-CZ" sz="1400" b="0" i="1" smtClean="0">
                        <a:latin typeface="Cambria Math" panose="02040503050406030204" pitchFamily="18" charset="0"/>
                      </a:rPr>
                      <m:t>=0 </m:t>
                    </m:r>
                    <m:r>
                      <m:rPr>
                        <m:sty m:val="p"/>
                      </m:rPr>
                      <a:rPr lang="cs-CZ" sz="1400" b="0" i="0" smtClean="0">
                        <a:latin typeface="Cambria Math" panose="02040503050406030204" pitchFamily="18" charset="0"/>
                      </a:rPr>
                      <m:t>K</m:t>
                    </m:r>
                  </m:oMath>
                </a14:m>
                <a:endParaRPr lang="cs-CZ" sz="1400" dirty="0"/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77438" y="5886501"/>
                <a:ext cx="1747894" cy="307777"/>
              </a:xfrm>
              <a:prstGeom prst="rect">
                <a:avLst/>
              </a:prstGeom>
              <a:blipFill>
                <a:blip r:embed="rId4"/>
                <a:stretch>
                  <a:fillRect t="-1887" b="-15094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AutoShape 3" descr="{\displaystyle p}"/>
          <p:cNvSpPr>
            <a:spLocks noChangeAspect="1" noChangeArrowheads="1"/>
          </p:cNvSpPr>
          <p:nvPr/>
        </p:nvSpPr>
        <p:spPr bwMode="auto">
          <a:xfrm>
            <a:off x="4222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5" name="AutoShape 4" descr="{\displaystyle T}"/>
          <p:cNvSpPr>
            <a:spLocks noChangeAspect="1" noChangeArrowheads="1"/>
          </p:cNvSpPr>
          <p:nvPr/>
        </p:nvSpPr>
        <p:spPr bwMode="auto">
          <a:xfrm>
            <a:off x="154622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cxnSp>
        <p:nvCxnSpPr>
          <p:cNvPr id="17" name="Přímá spojnice 16"/>
          <p:cNvCxnSpPr/>
          <p:nvPr/>
        </p:nvCxnSpPr>
        <p:spPr>
          <a:xfrm>
            <a:off x="422275" y="5448731"/>
            <a:ext cx="7558750" cy="0"/>
          </a:xfrm>
          <a:prstGeom prst="line">
            <a:avLst/>
          </a:prstGeom>
          <a:ln w="381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 flipV="1">
            <a:off x="6069352" y="3098308"/>
            <a:ext cx="0" cy="2340000"/>
          </a:xfrm>
          <a:prstGeom prst="line">
            <a:avLst/>
          </a:prstGeom>
          <a:ln w="381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Obdélník 18"/>
          <p:cNvSpPr/>
          <p:nvPr/>
        </p:nvSpPr>
        <p:spPr>
          <a:xfrm>
            <a:off x="5874001" y="5493727"/>
            <a:ext cx="5389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0</a:t>
            </a:r>
            <a:r>
              <a:rPr lang="cs-CZ" baseline="30000" dirty="0"/>
              <a:t> 0</a:t>
            </a:r>
            <a:r>
              <a:rPr lang="cs-CZ" dirty="0"/>
              <a:t>C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/>
              <p:cNvSpPr txBox="1"/>
              <p:nvPr/>
            </p:nvSpPr>
            <p:spPr>
              <a:xfrm>
                <a:off x="5476952" y="3098308"/>
                <a:ext cx="468070" cy="5648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Pa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76952" y="3098308"/>
                <a:ext cx="468070" cy="564898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7554327" y="5551681"/>
                <a:ext cx="468070" cy="592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cs-CZ" baseline="30000" dirty="0"/>
                            <m:t>0</m:t>
                          </m:r>
                          <m:r>
                            <m:rPr>
                              <m:nor/>
                            </m:rPr>
                            <a:rPr lang="cs-CZ" dirty="0"/>
                            <m:t>C</m:t>
                          </m:r>
                          <m:r>
                            <m:rPr>
                              <m:nor/>
                            </m:rPr>
                            <a:rPr lang="cs-CZ" dirty="0"/>
                            <m:t> 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54327" y="5551681"/>
                <a:ext cx="468070" cy="592663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5" name="Přímá spojnice 24"/>
          <p:cNvCxnSpPr>
            <a:stCxn id="7" idx="7"/>
          </p:cNvCxnSpPr>
          <p:nvPr/>
        </p:nvCxnSpPr>
        <p:spPr>
          <a:xfrm flipV="1">
            <a:off x="3737651" y="3429001"/>
            <a:ext cx="4429805" cy="198907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Ovál 25"/>
          <p:cNvSpPr/>
          <p:nvPr/>
        </p:nvSpPr>
        <p:spPr>
          <a:xfrm>
            <a:off x="6532260" y="4083607"/>
            <a:ext cx="101813" cy="101813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vál 26"/>
          <p:cNvSpPr/>
          <p:nvPr/>
        </p:nvSpPr>
        <p:spPr>
          <a:xfrm>
            <a:off x="7206963" y="3793508"/>
            <a:ext cx="101813" cy="101813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0" name="Přímá spojnice 29"/>
          <p:cNvCxnSpPr/>
          <p:nvPr/>
        </p:nvCxnSpPr>
        <p:spPr>
          <a:xfrm flipV="1">
            <a:off x="6069352" y="3855654"/>
            <a:ext cx="1188518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 flipV="1">
            <a:off x="6039814" y="4134513"/>
            <a:ext cx="540000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32"/>
          <p:cNvCxnSpPr/>
          <p:nvPr/>
        </p:nvCxnSpPr>
        <p:spPr>
          <a:xfrm flipH="1">
            <a:off x="7251353" y="3886443"/>
            <a:ext cx="0" cy="155341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33"/>
          <p:cNvCxnSpPr/>
          <p:nvPr/>
        </p:nvCxnSpPr>
        <p:spPr>
          <a:xfrm flipH="1">
            <a:off x="6588692" y="4149908"/>
            <a:ext cx="0" cy="129600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ovéPole 34"/>
              <p:cNvSpPr txBox="1"/>
              <p:nvPr/>
            </p:nvSpPr>
            <p:spPr>
              <a:xfrm>
                <a:off x="6512629" y="5462465"/>
                <a:ext cx="186590" cy="2154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b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cs-CZ" sz="1400" dirty="0"/>
              </a:p>
            </p:txBody>
          </p:sp>
        </mc:Choice>
        <mc:Fallback xmlns="">
          <p:sp>
            <p:nvSpPr>
              <p:cNvPr id="35" name="TextovéPole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12629" y="5462465"/>
                <a:ext cx="186590" cy="215444"/>
              </a:xfrm>
              <a:prstGeom prst="rect">
                <a:avLst/>
              </a:prstGeom>
              <a:blipFill>
                <a:blip r:embed="rId7"/>
                <a:stretch>
                  <a:fillRect l="-19355" r="-3226" b="-1428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ovéPole 35"/>
              <p:cNvSpPr txBox="1"/>
              <p:nvPr/>
            </p:nvSpPr>
            <p:spPr>
              <a:xfrm>
                <a:off x="7189693" y="5500468"/>
                <a:ext cx="190757" cy="2154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b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sz="1400" dirty="0"/>
              </a:p>
            </p:txBody>
          </p:sp>
        </mc:Choice>
        <mc:Fallback xmlns="">
          <p:sp>
            <p:nvSpPr>
              <p:cNvPr id="36" name="TextovéPole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89693" y="5500468"/>
                <a:ext cx="190757" cy="215444"/>
              </a:xfrm>
              <a:prstGeom prst="rect">
                <a:avLst/>
              </a:prstGeom>
              <a:blipFill>
                <a:blip r:embed="rId8"/>
                <a:stretch>
                  <a:fillRect l="-18750" r="-3125" b="-111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ovéPole 36"/>
              <p:cNvSpPr txBox="1"/>
              <p:nvPr/>
            </p:nvSpPr>
            <p:spPr>
              <a:xfrm>
                <a:off x="5699976" y="3996013"/>
                <a:ext cx="212366" cy="2154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e>
                        <m:sub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cs-CZ" sz="1400" dirty="0"/>
              </a:p>
            </p:txBody>
          </p:sp>
        </mc:Choice>
        <mc:Fallback xmlns="">
          <p:sp>
            <p:nvSpPr>
              <p:cNvPr id="37" name="TextovéPole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99976" y="3996013"/>
                <a:ext cx="212366" cy="215444"/>
              </a:xfrm>
              <a:prstGeom prst="rect">
                <a:avLst/>
              </a:prstGeom>
              <a:blipFill>
                <a:blip r:embed="rId9"/>
                <a:stretch>
                  <a:fillRect l="-20000" r="-2857" b="-2285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ovéPole 37"/>
              <p:cNvSpPr txBox="1"/>
              <p:nvPr/>
            </p:nvSpPr>
            <p:spPr>
              <a:xfrm>
                <a:off x="5675120" y="3683225"/>
                <a:ext cx="216534" cy="2154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e>
                        <m:sub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sz="1400" dirty="0"/>
              </a:p>
            </p:txBody>
          </p:sp>
        </mc:Choice>
        <mc:Fallback xmlns="">
          <p:sp>
            <p:nvSpPr>
              <p:cNvPr id="38" name="TextovéPole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75120" y="3683225"/>
                <a:ext cx="216534" cy="215444"/>
              </a:xfrm>
              <a:prstGeom prst="rect">
                <a:avLst/>
              </a:prstGeom>
              <a:blipFill>
                <a:blip r:embed="rId10"/>
                <a:stretch>
                  <a:fillRect l="-22857" r="-5714" b="-2222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9" name="TextovéPole 38"/>
          <p:cNvSpPr txBox="1"/>
          <p:nvPr/>
        </p:nvSpPr>
        <p:spPr>
          <a:xfrm>
            <a:off x="8469297" y="3990577"/>
            <a:ext cx="3559945" cy="132343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*) </a:t>
            </a:r>
            <a:r>
              <a:rPr lang="cs-CZ" dirty="0" err="1"/>
              <a:t>Izochorický</a:t>
            </a:r>
            <a:r>
              <a:rPr lang="cs-CZ" dirty="0"/>
              <a:t> děj:</a:t>
            </a:r>
          </a:p>
          <a:p>
            <a:endParaRPr lang="cs-CZ" sz="800" dirty="0"/>
          </a:p>
          <a:p>
            <a:r>
              <a:rPr lang="cs-CZ" dirty="0"/>
              <a:t>je termodynamický děj, při kterém zůstává objem termodynamické soustavy konstantní.</a:t>
            </a:r>
          </a:p>
        </p:txBody>
      </p:sp>
    </p:spTree>
    <p:extLst>
      <p:ext uri="{BB962C8B-B14F-4D97-AF65-F5344CB8AC3E}">
        <p14:creationId xmlns:p14="http://schemas.microsoft.com/office/powerpoint/2010/main" val="35729141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ovéPole 36"/>
          <p:cNvSpPr txBox="1"/>
          <p:nvPr/>
        </p:nvSpPr>
        <p:spPr>
          <a:xfrm>
            <a:off x="506027" y="248574"/>
            <a:ext cx="53088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K výkladu měření teploty plynovým teploměrem</a:t>
            </a:r>
          </a:p>
        </p:txBody>
      </p:sp>
      <p:grpSp>
        <p:nvGrpSpPr>
          <p:cNvPr id="61" name="Skupina 60"/>
          <p:cNvGrpSpPr/>
          <p:nvPr/>
        </p:nvGrpSpPr>
        <p:grpSpPr>
          <a:xfrm>
            <a:off x="6835811" y="870012"/>
            <a:ext cx="4715246" cy="5330422"/>
            <a:chOff x="6835811" y="870012"/>
            <a:chExt cx="4715246" cy="5330422"/>
          </a:xfrm>
        </p:grpSpPr>
        <p:grpSp>
          <p:nvGrpSpPr>
            <p:cNvPr id="59" name="Skupina 58"/>
            <p:cNvGrpSpPr/>
            <p:nvPr/>
          </p:nvGrpSpPr>
          <p:grpSpPr>
            <a:xfrm>
              <a:off x="7390517" y="5128352"/>
              <a:ext cx="1091940" cy="1068275"/>
              <a:chOff x="5317724" y="5298500"/>
              <a:chExt cx="1091940" cy="1068275"/>
            </a:xfrm>
          </p:grpSpPr>
          <p:cxnSp>
            <p:nvCxnSpPr>
              <p:cNvPr id="55" name="Přímá spojnice 54"/>
              <p:cNvCxnSpPr/>
              <p:nvPr/>
            </p:nvCxnSpPr>
            <p:spPr>
              <a:xfrm flipH="1">
                <a:off x="5317724" y="5298500"/>
                <a:ext cx="0" cy="1066788"/>
              </a:xfrm>
              <a:prstGeom prst="line">
                <a:avLst/>
              </a:prstGeom>
              <a:ln w="57150">
                <a:solidFill>
                  <a:schemeClr val="bg2">
                    <a:lumMod val="75000"/>
                  </a:schemeClr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56" name="Přímá spojnice 55"/>
              <p:cNvCxnSpPr/>
              <p:nvPr/>
            </p:nvCxnSpPr>
            <p:spPr>
              <a:xfrm flipH="1">
                <a:off x="6409664" y="5299987"/>
                <a:ext cx="0" cy="1066788"/>
              </a:xfrm>
              <a:prstGeom prst="line">
                <a:avLst/>
              </a:prstGeom>
              <a:ln w="57150">
                <a:solidFill>
                  <a:schemeClr val="bg2">
                    <a:lumMod val="75000"/>
                  </a:schemeClr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57" name="Přímá spojnice 56"/>
              <p:cNvCxnSpPr/>
              <p:nvPr/>
            </p:nvCxnSpPr>
            <p:spPr>
              <a:xfrm rot="5400000" flipH="1">
                <a:off x="5868874" y="5815625"/>
                <a:ext cx="0" cy="1066788"/>
              </a:xfrm>
              <a:prstGeom prst="line">
                <a:avLst/>
              </a:prstGeom>
              <a:ln w="57150">
                <a:solidFill>
                  <a:schemeClr val="bg2">
                    <a:lumMod val="75000"/>
                  </a:schemeClr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58" name="Obdélník 57"/>
              <p:cNvSpPr/>
              <p:nvPr/>
            </p:nvSpPr>
            <p:spPr>
              <a:xfrm>
                <a:off x="5335480" y="5442012"/>
                <a:ext cx="1056436" cy="881107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cxnSp>
          <p:nvCxnSpPr>
            <p:cNvPr id="4" name="Přímá spojnice 3"/>
            <p:cNvCxnSpPr/>
            <p:nvPr/>
          </p:nvCxnSpPr>
          <p:spPr>
            <a:xfrm flipH="1">
              <a:off x="7918882" y="870012"/>
              <a:ext cx="0" cy="4464000"/>
            </a:xfrm>
            <a:prstGeom prst="line">
              <a:avLst/>
            </a:prstGeom>
            <a:ln w="57150">
              <a:solidFill>
                <a:schemeClr val="bg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Přímá spojnice 7"/>
            <p:cNvCxnSpPr/>
            <p:nvPr/>
          </p:nvCxnSpPr>
          <p:spPr>
            <a:xfrm flipV="1">
              <a:off x="7688058" y="4261282"/>
              <a:ext cx="432000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Přímá spojnice 8"/>
            <p:cNvCxnSpPr/>
            <p:nvPr/>
          </p:nvCxnSpPr>
          <p:spPr>
            <a:xfrm flipV="1">
              <a:off x="7694004" y="1420427"/>
              <a:ext cx="432000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Přímá spojnice 9"/>
            <p:cNvCxnSpPr/>
            <p:nvPr/>
          </p:nvCxnSpPr>
          <p:spPr>
            <a:xfrm flipV="1">
              <a:off x="7804936" y="4030463"/>
              <a:ext cx="216000" cy="0"/>
            </a:xfrm>
            <a:prstGeom prst="line">
              <a:avLst/>
            </a:prstGeom>
            <a:ln w="38100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Přímá spojnice 10"/>
            <p:cNvCxnSpPr/>
            <p:nvPr/>
          </p:nvCxnSpPr>
          <p:spPr>
            <a:xfrm flipV="1">
              <a:off x="7796058" y="3799642"/>
              <a:ext cx="216000" cy="0"/>
            </a:xfrm>
            <a:prstGeom prst="line">
              <a:avLst/>
            </a:prstGeom>
            <a:ln w="38100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nice 11"/>
            <p:cNvCxnSpPr/>
            <p:nvPr/>
          </p:nvCxnSpPr>
          <p:spPr>
            <a:xfrm flipV="1">
              <a:off x="7804936" y="3533312"/>
              <a:ext cx="216000" cy="0"/>
            </a:xfrm>
            <a:prstGeom prst="line">
              <a:avLst/>
            </a:prstGeom>
            <a:ln w="38100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nice 12"/>
            <p:cNvCxnSpPr/>
            <p:nvPr/>
          </p:nvCxnSpPr>
          <p:spPr>
            <a:xfrm flipV="1">
              <a:off x="7796058" y="3302485"/>
              <a:ext cx="216000" cy="0"/>
            </a:xfrm>
            <a:prstGeom prst="line">
              <a:avLst/>
            </a:prstGeom>
            <a:ln w="38100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Přímá spojnice 13"/>
            <p:cNvCxnSpPr/>
            <p:nvPr/>
          </p:nvCxnSpPr>
          <p:spPr>
            <a:xfrm flipV="1">
              <a:off x="7804936" y="1660123"/>
              <a:ext cx="216000" cy="0"/>
            </a:xfrm>
            <a:prstGeom prst="line">
              <a:avLst/>
            </a:prstGeom>
            <a:ln w="38100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Přímá spojnice 14"/>
            <p:cNvCxnSpPr/>
            <p:nvPr/>
          </p:nvCxnSpPr>
          <p:spPr>
            <a:xfrm flipV="1">
              <a:off x="7796058" y="1882063"/>
              <a:ext cx="216000" cy="0"/>
            </a:xfrm>
            <a:prstGeom prst="line">
              <a:avLst/>
            </a:prstGeom>
            <a:ln w="38100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nice 15"/>
            <p:cNvCxnSpPr/>
            <p:nvPr/>
          </p:nvCxnSpPr>
          <p:spPr>
            <a:xfrm flipV="1">
              <a:off x="7816745" y="2157272"/>
              <a:ext cx="216000" cy="0"/>
            </a:xfrm>
            <a:prstGeom prst="line">
              <a:avLst/>
            </a:prstGeom>
            <a:ln w="38100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nice 16"/>
            <p:cNvCxnSpPr/>
            <p:nvPr/>
          </p:nvCxnSpPr>
          <p:spPr>
            <a:xfrm flipV="1">
              <a:off x="7810799" y="2370333"/>
              <a:ext cx="216000" cy="0"/>
            </a:xfrm>
            <a:prstGeom prst="line">
              <a:avLst/>
            </a:prstGeom>
            <a:ln w="38100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Obdélník 21"/>
            <p:cNvSpPr/>
            <p:nvPr/>
          </p:nvSpPr>
          <p:spPr>
            <a:xfrm>
              <a:off x="7554897" y="2698812"/>
              <a:ext cx="790113" cy="24857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5" name="Přímá spojnice 24"/>
            <p:cNvCxnSpPr/>
            <p:nvPr/>
          </p:nvCxnSpPr>
          <p:spPr>
            <a:xfrm flipH="1">
              <a:off x="7915868" y="2643099"/>
              <a:ext cx="0" cy="360000"/>
            </a:xfrm>
            <a:prstGeom prst="line">
              <a:avLst/>
            </a:prstGeom>
            <a:ln w="57150">
              <a:solidFill>
                <a:schemeClr val="bg2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TextovéPole 25"/>
            <p:cNvSpPr txBox="1"/>
            <p:nvPr/>
          </p:nvSpPr>
          <p:spPr>
            <a:xfrm>
              <a:off x="6835811" y="1260628"/>
              <a:ext cx="82708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100 </a:t>
              </a:r>
              <a:r>
                <a:rPr lang="cs-CZ" baseline="30000" dirty="0"/>
                <a:t>0</a:t>
              </a:r>
              <a:r>
                <a:rPr lang="cs-CZ" dirty="0"/>
                <a:t>C</a:t>
              </a:r>
            </a:p>
          </p:txBody>
        </p:sp>
        <p:sp>
          <p:nvSpPr>
            <p:cNvPr id="27" name="TextovéPole 26"/>
            <p:cNvSpPr txBox="1"/>
            <p:nvPr/>
          </p:nvSpPr>
          <p:spPr>
            <a:xfrm>
              <a:off x="6866915" y="4076614"/>
              <a:ext cx="82708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   0 </a:t>
              </a:r>
              <a:r>
                <a:rPr lang="cs-CZ" baseline="30000" dirty="0"/>
                <a:t>0</a:t>
              </a:r>
              <a:r>
                <a:rPr lang="cs-CZ" dirty="0"/>
                <a:t>C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8" name="TextovéPole 27"/>
                <p:cNvSpPr txBox="1"/>
                <p:nvPr/>
              </p:nvSpPr>
              <p:spPr>
                <a:xfrm>
                  <a:off x="8265077" y="1196721"/>
                  <a:ext cx="591903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100</m:t>
                            </m:r>
                          </m:sub>
                        </m:sSub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28" name="TextovéPole 2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265077" y="1196721"/>
                  <a:ext cx="591903" cy="369332"/>
                </a:xfrm>
                <a:prstGeom prst="rect">
                  <a:avLst/>
                </a:prstGeom>
                <a:blipFill>
                  <a:blip r:embed="rId5"/>
                  <a:stretch>
                    <a:fillRect b="-6557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" name="TextovéPole 28"/>
                <p:cNvSpPr txBox="1"/>
                <p:nvPr/>
              </p:nvSpPr>
              <p:spPr>
                <a:xfrm>
                  <a:off x="8257586" y="4041104"/>
                  <a:ext cx="46615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29" name="TextovéPole 2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257586" y="4041104"/>
                  <a:ext cx="466150" cy="369332"/>
                </a:xfrm>
                <a:prstGeom prst="rect">
                  <a:avLst/>
                </a:prstGeom>
                <a:blipFill>
                  <a:blip r:embed="rId6"/>
                  <a:stretch>
                    <a:fillRect b="-6667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0" name="Levá složená závorka 29"/>
            <p:cNvSpPr/>
            <p:nvPr/>
          </p:nvSpPr>
          <p:spPr>
            <a:xfrm rot="10800000">
              <a:off x="8050542" y="3303998"/>
              <a:ext cx="139032" cy="216000"/>
            </a:xfrm>
            <a:prstGeom prst="leftBrac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1" name="TextovéPole 30"/>
                <p:cNvSpPr txBox="1"/>
                <p:nvPr/>
              </p:nvSpPr>
              <p:spPr>
                <a:xfrm>
                  <a:off x="8245814" y="3129433"/>
                  <a:ext cx="1193930" cy="56489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cs-CZ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𝑝</m:t>
                                </m:r>
                              </m:e>
                              <m:sub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100</m:t>
                                </m:r>
                              </m:sub>
                            </m:s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𝑝</m:t>
                                </m:r>
                              </m:e>
                              <m:sub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sub>
                            </m:sSub>
                          </m:num>
                          <m:den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100</m:t>
                            </m:r>
                          </m:den>
                        </m:f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31" name="TextovéPole 3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245814" y="3129433"/>
                  <a:ext cx="1193930" cy="564898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2" name="TextovéPole 31"/>
                <p:cNvSpPr txBox="1"/>
                <p:nvPr/>
              </p:nvSpPr>
              <p:spPr>
                <a:xfrm>
                  <a:off x="7249355" y="2186578"/>
                  <a:ext cx="594804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 0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C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 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32" name="TextovéPole 3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249355" y="2186578"/>
                  <a:ext cx="594804" cy="369332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8" name="Obdélník 37"/>
                <p:cNvSpPr/>
                <p:nvPr/>
              </p:nvSpPr>
              <p:spPr>
                <a:xfrm>
                  <a:off x="9092970" y="2112382"/>
                  <a:ext cx="2081211" cy="74623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i="1" smtClean="0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cs-CZ" b="0" i="1" baseline="30000" smtClean="0">
                            <a:latin typeface="Cambria Math" panose="02040503050406030204" pitchFamily="18" charset="0"/>
                          </a:rPr>
                          <m:t>0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C</m:t>
                        </m:r>
                        <m:r>
                          <a:rPr lang="cs-CZ" i="1">
                            <a:latin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𝑝</m:t>
                            </m:r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cs-CZ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cs-CZ" i="1">
                                    <a:latin typeface="Cambria Math" panose="02040503050406030204" pitchFamily="18" charset="0"/>
                                  </a:rPr>
                                  <m:t>𝑝</m:t>
                                </m:r>
                              </m:e>
                              <m:sub>
                                <m:r>
                                  <a:rPr lang="cs-CZ" i="1">
                                    <a:latin typeface="Cambria Math" panose="02040503050406030204" pitchFamily="18" charset="0"/>
                                  </a:rPr>
                                  <m:t>𝑜</m:t>
                                </m:r>
                              </m:sub>
                            </m:sSub>
                          </m:num>
                          <m:den>
                            <m:f>
                              <m:fPr>
                                <m:ctrlPr>
                                  <a:rPr lang="cs-CZ" i="1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sSub>
                                  <m:sSubPr>
                                    <m:ctrlPr>
                                      <a:rPr lang="cs-CZ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cs-CZ" i="1">
                                        <a:latin typeface="Cambria Math" panose="02040503050406030204" pitchFamily="18" charset="0"/>
                                      </a:rPr>
                                      <m:t>𝑝</m:t>
                                    </m:r>
                                  </m:e>
                                  <m:sub>
                                    <m:r>
                                      <a:rPr lang="cs-CZ" i="1">
                                        <a:latin typeface="Cambria Math" panose="02040503050406030204" pitchFamily="18" charset="0"/>
                                      </a:rPr>
                                      <m:t>100</m:t>
                                    </m:r>
                                  </m:sub>
                                </m:sSub>
                                <m:r>
                                  <a:rPr lang="cs-CZ" i="1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sSub>
                                  <m:sSubPr>
                                    <m:ctrlPr>
                                      <a:rPr lang="cs-CZ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cs-CZ" i="1">
                                        <a:latin typeface="Cambria Math" panose="02040503050406030204" pitchFamily="18" charset="0"/>
                                      </a:rPr>
                                      <m:t>𝑝</m:t>
                                    </m:r>
                                  </m:e>
                                  <m:sub>
                                    <m:r>
                                      <a:rPr lang="cs-CZ" i="1">
                                        <a:latin typeface="Cambria Math" panose="02040503050406030204" pitchFamily="18" charset="0"/>
                                      </a:rPr>
                                      <m:t>𝑜</m:t>
                                    </m:r>
                                  </m:sub>
                                </m:sSub>
                              </m:num>
                              <m:den>
                                <m:r>
                                  <a:rPr lang="cs-CZ" i="1">
                                    <a:latin typeface="Cambria Math" panose="02040503050406030204" pitchFamily="18" charset="0"/>
                                  </a:rPr>
                                  <m:t>100</m:t>
                                </m:r>
                              </m:den>
                            </m:f>
                          </m:den>
                        </m:f>
                        <m:r>
                          <m:rPr>
                            <m:nor/>
                          </m:rPr>
                          <a:rPr lang="cs-CZ" baseline="30000" dirty="0"/>
                          <m:t>o</m:t>
                        </m:r>
                        <m:r>
                          <m:rPr>
                            <m:nor/>
                          </m:rPr>
                          <a:rPr lang="cs-CZ" dirty="0"/>
                          <m:t>C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38" name="Obdélník 37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092970" y="2112382"/>
                  <a:ext cx="2081211" cy="746230"/>
                </a:xfrm>
                <a:prstGeom prst="rect">
                  <a:avLst/>
                </a:prstGeom>
                <a:blipFill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9" name="TextovéPole 38"/>
                <p:cNvSpPr txBox="1"/>
                <p:nvPr/>
              </p:nvSpPr>
              <p:spPr>
                <a:xfrm>
                  <a:off x="8259442" y="2161348"/>
                  <a:ext cx="328474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39" name="TextovéPole 3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259442" y="2161348"/>
                  <a:ext cx="328474" cy="369332"/>
                </a:xfrm>
                <a:prstGeom prst="rect">
                  <a:avLst/>
                </a:prstGeom>
                <a:blipFill>
                  <a:blip r:embed="rId10"/>
                  <a:stretch>
                    <a:fillRect b="-6667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4" name="Obdélník 43"/>
                <p:cNvSpPr/>
                <p:nvPr/>
              </p:nvSpPr>
              <p:spPr>
                <a:xfrm>
                  <a:off x="9120139" y="5334012"/>
                  <a:ext cx="2309878" cy="620426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endParaRPr lang="cs-CZ" sz="800" dirty="0"/>
                </a:p>
                <a:p>
                  <a:pPr algn="ctr"/>
                  <a14:m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cs-CZ" b="0" i="1" baseline="30000" smtClean="0">
                          <a:latin typeface="Cambria Math" panose="02040503050406030204" pitchFamily="18" charset="0"/>
                        </a:rPr>
                        <m:t>0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C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𝑝</m:t>
                          </m:r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𝑜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100</m:t>
                              </m:r>
                            </m:sub>
                          </m:s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∙100 </m:t>
                      </m:r>
                    </m:oMath>
                  </a14:m>
                  <a:r>
                    <a:rPr lang="cs-CZ" baseline="30000" dirty="0" err="1"/>
                    <a:t>o</a:t>
                  </a:r>
                  <a:r>
                    <a:rPr lang="cs-CZ" dirty="0" err="1"/>
                    <a:t>C</a:t>
                  </a:r>
                  <a:r>
                    <a:rPr lang="cs-CZ" dirty="0"/>
                    <a:t> </a:t>
                  </a:r>
                </a:p>
              </p:txBody>
            </p:sp>
          </mc:Choice>
          <mc:Fallback xmlns="">
            <p:sp>
              <p:nvSpPr>
                <p:cNvPr id="44" name="Obdélník 43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120139" y="5334012"/>
                  <a:ext cx="2309878" cy="620426"/>
                </a:xfrm>
                <a:prstGeom prst="rect">
                  <a:avLst/>
                </a:prstGeom>
                <a:blipFill>
                  <a:blip r:embed="rId11"/>
                  <a:stretch>
                    <a:fillRect r="-792" b="-980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46" name="Přímá spojnice se šipkou 45"/>
            <p:cNvCxnSpPr/>
            <p:nvPr/>
          </p:nvCxnSpPr>
          <p:spPr>
            <a:xfrm flipH="1">
              <a:off x="10133575" y="3099859"/>
              <a:ext cx="8877" cy="2108389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TextovéPole 46"/>
            <p:cNvSpPr txBox="1"/>
            <p:nvPr/>
          </p:nvSpPr>
          <p:spPr>
            <a:xfrm>
              <a:off x="10241575" y="4030463"/>
              <a:ext cx="13094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400" dirty="0"/>
                <a:t>Po malé úpravě</a:t>
              </a:r>
            </a:p>
          </p:txBody>
        </p:sp>
        <p:cxnSp>
          <p:nvCxnSpPr>
            <p:cNvPr id="49" name="Přímá spojnice se šipkou 48"/>
            <p:cNvCxnSpPr/>
            <p:nvPr/>
          </p:nvCxnSpPr>
          <p:spPr>
            <a:xfrm>
              <a:off x="8672363" y="2399275"/>
              <a:ext cx="369234" cy="0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ál 52"/>
            <p:cNvSpPr/>
            <p:nvPr/>
          </p:nvSpPr>
          <p:spPr>
            <a:xfrm>
              <a:off x="7599250" y="5318579"/>
              <a:ext cx="648071" cy="648071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0" name="TextovéPole 59"/>
                <p:cNvSpPr txBox="1"/>
                <p:nvPr/>
              </p:nvSpPr>
              <p:spPr>
                <a:xfrm>
                  <a:off x="7343733" y="5892657"/>
                  <a:ext cx="449955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 0</m:t>
                        </m:r>
                        <m:r>
                          <m:rPr>
                            <m:sty m:val="p"/>
                          </m:rPr>
                          <a:rPr lang="cs-CZ" sz="1400" b="0" i="0" smtClean="0">
                            <a:latin typeface="Cambria Math" panose="02040503050406030204" pitchFamily="18" charset="0"/>
                          </a:rPr>
                          <m:t>C</m:t>
                        </m:r>
                      </m:oMath>
                    </m:oMathPara>
                  </a14:m>
                  <a:endParaRPr lang="cs-CZ" sz="1400" dirty="0"/>
                </a:p>
              </p:txBody>
            </p:sp>
          </mc:Choice>
          <mc:Fallback xmlns="">
            <p:sp>
              <p:nvSpPr>
                <p:cNvPr id="60" name="TextovéPole 5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343733" y="5892657"/>
                  <a:ext cx="449955" cy="307777"/>
                </a:xfrm>
                <a:prstGeom prst="rect">
                  <a:avLst/>
                </a:prstGeom>
                <a:blipFill>
                  <a:blip r:embed="rId1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6" name="Skupina 5"/>
          <p:cNvGrpSpPr/>
          <p:nvPr/>
        </p:nvGrpSpPr>
        <p:grpSpPr>
          <a:xfrm>
            <a:off x="689439" y="870012"/>
            <a:ext cx="4730449" cy="4893048"/>
            <a:chOff x="689439" y="870012"/>
            <a:chExt cx="4730449" cy="4893048"/>
          </a:xfrm>
        </p:grpSpPr>
        <p:pic>
          <p:nvPicPr>
            <p:cNvPr id="3" name="Obrázek 2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9439" y="870012"/>
              <a:ext cx="4730449" cy="4893048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" name="TextovéPole 4"/>
                <p:cNvSpPr txBox="1"/>
                <p:nvPr/>
              </p:nvSpPr>
              <p:spPr>
                <a:xfrm>
                  <a:off x="1243584" y="3671772"/>
                  <a:ext cx="402336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 0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C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5" name="TextovéPole 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243584" y="3671772"/>
                  <a:ext cx="402336" cy="369332"/>
                </a:xfrm>
                <a:prstGeom prst="rect">
                  <a:avLst/>
                </a:prstGeom>
                <a:blipFill>
                  <a:blip r:embed="rId14"/>
                  <a:stretch>
                    <a:fillRect r="-31818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2968736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75565F4D-EC49-75B6-5CC1-B0B491CBB84F}"/>
              </a:ext>
            </a:extLst>
          </p:cNvPr>
          <p:cNvSpPr txBox="1"/>
          <p:nvPr/>
        </p:nvSpPr>
        <p:spPr>
          <a:xfrm>
            <a:off x="136238" y="136368"/>
            <a:ext cx="67904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Termodynamická teplota – proč má absolutní nula teplotu -273,15 </a:t>
            </a:r>
            <a:r>
              <a:rPr lang="cs-CZ" b="1" baseline="30000" dirty="0" err="1"/>
              <a:t>o</a:t>
            </a:r>
            <a:r>
              <a:rPr lang="cs-CZ" b="1" dirty="0" err="1"/>
              <a:t>C</a:t>
            </a:r>
            <a:r>
              <a:rPr lang="cs-CZ" b="1" dirty="0"/>
              <a:t>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30EBDFE3-1DD3-2E93-E2E8-FA064D4C33A3}"/>
                  </a:ext>
                </a:extLst>
              </p:cNvPr>
              <p:cNvSpPr txBox="1"/>
              <p:nvPr/>
            </p:nvSpPr>
            <p:spPr>
              <a:xfrm>
                <a:off x="136238" y="521545"/>
                <a:ext cx="9074987" cy="35285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600" dirty="0"/>
                  <a:t>Měření teploty kalibrovaným plynovým teploměrem spočívá v měření tlaku </a:t>
                </a:r>
                <a14:m>
                  <m:oMath xmlns:m="http://schemas.openxmlformats.org/officeDocument/2006/math">
                    <m:r>
                      <a:rPr lang="cs-CZ" sz="1600" i="1" dirty="0" smtClean="0">
                        <a:latin typeface="Cambria Math" panose="02040503050406030204" pitchFamily="18" charset="0"/>
                      </a:rPr>
                      <m:t>𝑝</m:t>
                    </m:r>
                  </m:oMath>
                </a14:m>
                <a:r>
                  <a:rPr lang="cs-CZ" sz="1600" dirty="0"/>
                  <a:t>, který odpovídá měřené teplotě. Před měřením musí být plynový teploměr kalibrován, tj. musíme znát tlak plynu uvnitř teploměru při teplotě 0 </a:t>
                </a:r>
                <a:r>
                  <a:rPr lang="cs-CZ" sz="1600" baseline="30000" dirty="0" err="1"/>
                  <a:t>o</a:t>
                </a:r>
                <a:r>
                  <a:rPr lang="cs-CZ" sz="1600" dirty="0" err="1"/>
                  <a:t>C</a:t>
                </a:r>
                <a:r>
                  <a:rPr lang="cs-CZ" sz="1600" dirty="0"/>
                  <a:t>, který označíme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6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𝑜</m:t>
                        </m:r>
                      </m:sub>
                    </m:sSub>
                  </m:oMath>
                </a14:m>
                <a:r>
                  <a:rPr lang="cs-CZ" sz="1600" dirty="0"/>
                  <a:t> a při teplotě 100 </a:t>
                </a:r>
                <a:r>
                  <a:rPr lang="cs-CZ" sz="1600" baseline="30000" dirty="0" err="1"/>
                  <a:t>o</a:t>
                </a:r>
                <a:r>
                  <a:rPr lang="cs-CZ" sz="1600" dirty="0" err="1"/>
                  <a:t>C</a:t>
                </a:r>
                <a:r>
                  <a:rPr lang="cs-CZ" sz="1600" dirty="0"/>
                  <a:t>, který označíme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6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100</m:t>
                        </m:r>
                      </m:sub>
                    </m:sSub>
                  </m:oMath>
                </a14:m>
                <a:r>
                  <a:rPr lang="cs-CZ" sz="1600" dirty="0"/>
                  <a:t>. Teplotu </a:t>
                </a:r>
                <a14:m>
                  <m:oMath xmlns:m="http://schemas.openxmlformats.org/officeDocument/2006/math">
                    <m:r>
                      <a:rPr lang="cs-CZ" sz="1600" i="1" dirty="0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sz="1600" dirty="0"/>
                  <a:t> pak vypočteme podle vzorce</a:t>
                </a:r>
              </a:p>
              <a:p>
                <a:endParaRPr lang="cs-CZ" sz="800" dirty="0"/>
              </a:p>
              <a:p>
                <a:pPr algn="ctr"/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i="1">
                            <a:latin typeface="Cambria Math" panose="02040503050406030204" pitchFamily="18" charset="0"/>
                          </a:rPr>
                          <m:t>𝑝</m:t>
                        </m:r>
                        <m:r>
                          <a:rPr lang="cs-CZ" i="1"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𝑜</m:t>
                            </m:r>
                          </m:sub>
                        </m:sSub>
                      </m:num>
                      <m:den>
                        <m:f>
                          <m:f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cs-CZ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cs-CZ" i="1">
                                    <a:latin typeface="Cambria Math" panose="02040503050406030204" pitchFamily="18" charset="0"/>
                                  </a:rPr>
                                  <m:t>𝑝</m:t>
                                </m:r>
                              </m:e>
                              <m:sub>
                                <m:r>
                                  <a:rPr lang="cs-CZ" i="1">
                                    <a:latin typeface="Cambria Math" panose="02040503050406030204" pitchFamily="18" charset="0"/>
                                  </a:rPr>
                                  <m:t>100</m:t>
                                </m:r>
                              </m:sub>
                            </m:sSub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cs-CZ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cs-CZ" i="1">
                                    <a:latin typeface="Cambria Math" panose="02040503050406030204" pitchFamily="18" charset="0"/>
                                  </a:rPr>
                                  <m:t>𝑝</m:t>
                                </m:r>
                              </m:e>
                              <m:sub>
                                <m:r>
                                  <a:rPr lang="cs-CZ" i="1">
                                    <a:latin typeface="Cambria Math" panose="02040503050406030204" pitchFamily="18" charset="0"/>
                                  </a:rPr>
                                  <m:t>𝑜</m:t>
                                </m:r>
                              </m:sub>
                            </m:sSub>
                          </m:num>
                          <m:den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100</m:t>
                            </m:r>
                          </m:den>
                        </m:f>
                      </m:den>
                    </m:f>
                    <m:r>
                      <m:rPr>
                        <m:nor/>
                      </m:rPr>
                      <a:rPr lang="cs-CZ" dirty="0"/>
                      <m:t>C</m:t>
                    </m:r>
                  </m:oMath>
                </a14:m>
                <a:r>
                  <a:rPr lang="cs-CZ" dirty="0">
                    <a:solidFill>
                      <a:srgbClr val="FF0000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cs-CZ" baseline="30000" dirty="0"/>
                      <m:t>o</m:t>
                    </m:r>
                    <m:r>
                      <m:rPr>
                        <m:nor/>
                      </m:rPr>
                      <a:rPr lang="cs-CZ" b="0" i="0" baseline="30000" dirty="0" smtClean="0"/>
                      <m:t>            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    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i="1">
                            <a:latin typeface="Cambria Math" panose="02040503050406030204" pitchFamily="18" charset="0"/>
                          </a:rPr>
                          <m:t>𝑝</m:t>
                        </m:r>
                        <m:r>
                          <a:rPr lang="cs-CZ" i="1"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𝑜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100</m:t>
                            </m:r>
                          </m:sub>
                        </m:sSub>
                        <m:r>
                          <a:rPr lang="cs-CZ" i="1"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den>
                    </m:f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∙100 </m:t>
                    </m:r>
                    <m:r>
                      <m:rPr>
                        <m:nor/>
                      </m:rPr>
                      <a:rPr lang="cs-CZ" baseline="30000" dirty="0" err="1"/>
                      <m:t>o</m:t>
                    </m:r>
                    <m:r>
                      <m:rPr>
                        <m:nor/>
                      </m:rPr>
                      <a:rPr lang="cs-CZ" dirty="0" err="1"/>
                      <m:t>C</m:t>
                    </m:r>
                    <m:r>
                      <m:rPr>
                        <m:nor/>
                      </m:rPr>
                      <a:rPr lang="cs-CZ" b="0" i="0" dirty="0" smtClean="0"/>
                      <m:t>         </m:t>
                    </m:r>
                  </m:oMath>
                </a14:m>
                <a:r>
                  <a:rPr lang="cs-CZ" dirty="0">
                    <a:solidFill>
                      <a:srgbClr val="FF0000"/>
                    </a:solidFill>
                  </a:rPr>
                  <a:t>(1)</a:t>
                </a:r>
                <a:endParaRPr lang="cs-CZ" dirty="0"/>
              </a:p>
              <a:p>
                <a:r>
                  <a:rPr lang="cs-CZ" sz="1600" dirty="0"/>
                  <a:t>Ze vztahu (1) vyjádříme naměřený tlak </a:t>
                </a:r>
                <a14:m>
                  <m:oMath xmlns:m="http://schemas.openxmlformats.org/officeDocument/2006/math">
                    <m:r>
                      <a:rPr lang="cs-CZ" sz="1600" i="1" dirty="0" smtClean="0">
                        <a:latin typeface="Cambria Math" panose="02040503050406030204" pitchFamily="18" charset="0"/>
                      </a:rPr>
                      <m:t>𝑝</m:t>
                    </m:r>
                  </m:oMath>
                </a14:m>
                <a:r>
                  <a:rPr lang="cs-CZ" sz="1600" dirty="0"/>
                  <a:t>:</a:t>
                </a:r>
              </a:p>
              <a:p>
                <a:endParaRPr lang="cs-CZ" sz="800" dirty="0"/>
              </a:p>
              <a:p>
                <a:pPr algn="ctr"/>
                <a14:m>
                  <m:oMath xmlns:m="http://schemas.openxmlformats.org/officeDocument/2006/math">
                    <m:r>
                      <a:rPr lang="cs-CZ" sz="2000" b="0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lang="cs-CZ" sz="2000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sz="20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2000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cs-CZ" sz="2000" b="0" i="1" smtClean="0">
                            <a:latin typeface="Cambria Math" panose="02040503050406030204" pitchFamily="18" charset="0"/>
                          </a:rPr>
                          <m:t>𝑜</m:t>
                        </m:r>
                      </m:sub>
                    </m:sSub>
                    <m:r>
                      <a:rPr lang="cs-CZ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d>
                      <m:dPr>
                        <m:ctrlPr>
                          <a:rPr lang="cs-CZ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sz="2000" i="1">
                            <a:latin typeface="Cambria Math" panose="02040503050406030204" pitchFamily="18" charset="0"/>
                          </a:rPr>
                          <m:t>1+</m:t>
                        </m:r>
                        <m:f>
                          <m:fPr>
                            <m:ctrlPr>
                              <a:rPr lang="cs-CZ" sz="20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cs-CZ" sz="20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cs-CZ" sz="2000" i="1">
                                    <a:latin typeface="Cambria Math" panose="02040503050406030204" pitchFamily="18" charset="0"/>
                                  </a:rPr>
                                  <m:t>𝑝</m:t>
                                </m:r>
                              </m:e>
                              <m:sub>
                                <m:r>
                                  <a:rPr lang="cs-CZ" sz="2000" i="1">
                                    <a:latin typeface="Cambria Math" panose="02040503050406030204" pitchFamily="18" charset="0"/>
                                  </a:rPr>
                                  <m:t>100</m:t>
                                </m:r>
                              </m:sub>
                            </m:sSub>
                            <m:r>
                              <a:rPr lang="cs-CZ" sz="2000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cs-CZ" sz="20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cs-CZ" sz="2000" i="1">
                                    <a:latin typeface="Cambria Math" panose="02040503050406030204" pitchFamily="18" charset="0"/>
                                  </a:rPr>
                                  <m:t>𝑝</m:t>
                                </m:r>
                              </m:e>
                              <m:sub>
                                <m:r>
                                  <a:rPr lang="cs-CZ" sz="2000" i="1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cs-CZ" sz="20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cs-CZ" sz="2000" i="1">
                                    <a:latin typeface="Cambria Math" panose="02040503050406030204" pitchFamily="18" charset="0"/>
                                  </a:rPr>
                                  <m:t>𝑝</m:t>
                                </m:r>
                              </m:e>
                              <m:sub>
                                <m:r>
                                  <a:rPr lang="cs-CZ" sz="2000" i="1">
                                    <a:latin typeface="Cambria Math" panose="02040503050406030204" pitchFamily="18" charset="0"/>
                                  </a:rPr>
                                  <m:t>𝑜</m:t>
                                </m:r>
                              </m:sub>
                            </m:sSub>
                            <m:r>
                              <a:rPr lang="cs-CZ" sz="20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∙</m:t>
                            </m:r>
                            <m:r>
                              <a:rPr lang="cs-CZ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cs-CZ" sz="20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100</m:t>
                            </m:r>
                            <m:r>
                              <m:rPr>
                                <m:nor/>
                              </m:rPr>
                              <a:rPr lang="cs-CZ" sz="2000" baseline="30000" dirty="0"/>
                              <m:t>o</m:t>
                            </m:r>
                            <m:r>
                              <m:rPr>
                                <m:nor/>
                              </m:rPr>
                              <a:rPr lang="cs-CZ" sz="2000" dirty="0"/>
                              <m:t>C</m:t>
                            </m:r>
                            <m:r>
                              <m:rPr>
                                <m:nor/>
                              </m:rPr>
                              <a:rPr lang="cs-CZ" sz="2000" b="0" i="0" dirty="0" smtClean="0"/>
                              <m:t> )</m:t>
                            </m:r>
                          </m:den>
                        </m:f>
                        <m:r>
                          <a:rPr lang="cs-CZ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r>
                          <a:rPr lang="cs-CZ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cs-CZ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</m:t>
                    </m:r>
                    <m:r>
                      <a:rPr lang="cs-CZ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cs-CZ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</m:t>
                    </m:r>
                    <m:r>
                      <a:rPr lang="cs-CZ" sz="20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𝒑</m:t>
                    </m:r>
                    <m:r>
                      <a:rPr lang="cs-CZ" sz="20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sz="20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20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𝒑</m:t>
                        </m:r>
                      </m:e>
                      <m:sub>
                        <m:r>
                          <a:rPr lang="cs-CZ" sz="20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𝒐</m:t>
                        </m:r>
                      </m:sub>
                    </m:sSub>
                    <m:r>
                      <a:rPr lang="cs-CZ" sz="20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d>
                      <m:dPr>
                        <m:ctrlPr>
                          <a:rPr lang="cs-CZ" sz="20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sz="20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</m:t>
                        </m:r>
                        <m:r>
                          <a:rPr lang="cs-CZ" sz="20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r>
                          <a:rPr lang="cs-CZ" sz="20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𝜸</m:t>
                        </m:r>
                        <m:r>
                          <a:rPr lang="cs-CZ" sz="20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r>
                          <a:rPr lang="cs-CZ" sz="20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𝒕</m:t>
                        </m:r>
                      </m:e>
                    </m:d>
                  </m:oMath>
                </a14:m>
                <a:r>
                  <a:rPr lang="cs-CZ" dirty="0"/>
                  <a:t>        </a:t>
                </a:r>
                <a:r>
                  <a:rPr lang="cs-CZ" dirty="0">
                    <a:solidFill>
                      <a:srgbClr val="FF0000"/>
                    </a:solidFill>
                  </a:rPr>
                  <a:t>(2)</a:t>
                </a:r>
                <a:r>
                  <a:rPr lang="cs-CZ" dirty="0"/>
                  <a:t>       </a:t>
                </a:r>
                <a:r>
                  <a:rPr lang="cs-CZ" dirty="0">
                    <a:hlinkClick r:id="rId2" action="ppaction://hlinksldjump"/>
                  </a:rPr>
                  <a:t>*ukaž jak?</a:t>
                </a:r>
                <a:endParaRPr lang="cs-CZ" dirty="0"/>
              </a:p>
              <a:p>
                <a:pPr algn="ctr"/>
                <a:endParaRPr lang="cs-CZ" sz="800" dirty="0"/>
              </a:p>
              <a:p>
                <a:r>
                  <a:rPr lang="cs-CZ" sz="1600" dirty="0"/>
                  <a:t>kde</a:t>
                </a:r>
                <a:r>
                  <a:rPr lang="cs-CZ" dirty="0"/>
                  <a:t>                                                        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𝛾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100</m:t>
                            </m:r>
                          </m:sub>
                        </m:sSub>
                        <m:r>
                          <a:rPr lang="cs-CZ" i="1"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𝑜</m:t>
                            </m:r>
                          </m:sub>
                        </m:sSub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∙100</m:t>
                        </m:r>
                      </m:den>
                    </m:f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0" i="1" baseline="30000" dirty="0" smtClean="0">
                        <a:latin typeface="Cambria Math" panose="02040503050406030204" pitchFamily="18" charset="0"/>
                      </a:rPr>
                      <m:t>𝑜</m:t>
                    </m:r>
                    <m:sSup>
                      <m:sSupPr>
                        <m:ctrlPr>
                          <a:rPr lang="cs-CZ" b="0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p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 </a:t>
                </a:r>
              </a:p>
              <a:p>
                <a:r>
                  <a:rPr lang="cs-CZ" dirty="0"/>
                  <a:t> </a:t>
                </a:r>
                <a:r>
                  <a:rPr lang="cs-CZ" sz="1600" dirty="0"/>
                  <a:t>je koeficient teplotní roztažnosti plynu a přesným měřením byla zjištěna jeho hodnota  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𝜸</m:t>
                    </m:r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cs-CZ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𝟐𝟕𝟑</m:t>
                        </m:r>
                        <m:r>
                          <a:rPr lang="cs-CZ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,</m:t>
                        </m:r>
                        <m:r>
                          <a:rPr lang="cs-CZ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𝟏𝟓</m:t>
                        </m:r>
                      </m:den>
                    </m:f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cs-CZ" b="1" i="1" baseline="300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𝒐</m:t>
                    </m:r>
                    <m:sSup>
                      <m:sSupPr>
                        <m:ctrlP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𝐂</m:t>
                        </m:r>
                      </m:e>
                      <m:sup>
                        <m:r>
                          <a:rPr lang="cs-CZ" b="1" i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r>
                          <a:rPr lang="cs-CZ" b="1" i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</m:t>
                        </m:r>
                      </m:sup>
                    </m:sSup>
                  </m:oMath>
                </a14:m>
                <a:r>
                  <a:rPr lang="cs-CZ" b="1" dirty="0"/>
                  <a:t>.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30EBDFE3-1DD3-2E93-E2E8-FA064D4C33A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6238" y="521545"/>
                <a:ext cx="9074987" cy="3528595"/>
              </a:xfrm>
              <a:prstGeom prst="rect">
                <a:avLst/>
              </a:prstGeom>
              <a:blipFill>
                <a:blip r:embed="rId3"/>
                <a:stretch>
                  <a:fillRect l="-336" t="-51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Přímá spojnice 5">
            <a:extLst>
              <a:ext uri="{FF2B5EF4-FFF2-40B4-BE49-F238E27FC236}">
                <a16:creationId xmlns:a16="http://schemas.microsoft.com/office/drawing/2014/main" id="{70B9A46C-F003-8419-724C-FA252B2B252C}"/>
              </a:ext>
            </a:extLst>
          </p:cNvPr>
          <p:cNvCxnSpPr>
            <a:cxnSpLocks/>
          </p:cNvCxnSpPr>
          <p:nvPr/>
        </p:nvCxnSpPr>
        <p:spPr>
          <a:xfrm flipV="1">
            <a:off x="228035" y="4000895"/>
            <a:ext cx="11790106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31064283-04F8-5A33-DA78-50E51245588D}"/>
                  </a:ext>
                </a:extLst>
              </p:cNvPr>
              <p:cNvSpPr txBox="1"/>
              <p:nvPr/>
            </p:nvSpPr>
            <p:spPr>
              <a:xfrm>
                <a:off x="136238" y="4000895"/>
                <a:ext cx="6790415" cy="116955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cs-CZ" dirty="0"/>
                  <a:t>Z rovnice (2) vypočteme za jakém teploty bude tlak plynu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𝑝</m:t>
                    </m:r>
                  </m:oMath>
                </a14:m>
                <a:r>
                  <a:rPr lang="cs-CZ" dirty="0"/>
                  <a:t> nulový platí-li zároveň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≠0</m:t>
                    </m:r>
                  </m:oMath>
                </a14:m>
                <a:r>
                  <a:rPr lang="cs-CZ" dirty="0"/>
                  <a:t> (počáteční tlak odpovídající teplotě 0 </a:t>
                </a:r>
                <a:r>
                  <a:rPr lang="cs-CZ" baseline="30000" dirty="0"/>
                  <a:t>0</a:t>
                </a:r>
                <a:r>
                  <a:rPr lang="cs-CZ" dirty="0"/>
                  <a:t>C) :</a:t>
                </a:r>
              </a:p>
              <a:p>
                <a:endParaRPr lang="cs-CZ" sz="800" dirty="0"/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𝑝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𝑝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𝑜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d>
                        <m:d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1+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𝛾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       →          </m:t>
                      </m:r>
                      <m:d>
                        <m:d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1+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𝛾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</p:txBody>
          </p:sp>
        </mc:Choice>
        <mc:Fallback xmlns="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31064283-04F8-5A33-DA78-50E51245588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6238" y="4000895"/>
                <a:ext cx="6790415" cy="1169551"/>
              </a:xfrm>
              <a:prstGeom prst="rect">
                <a:avLst/>
              </a:prstGeom>
              <a:blipFill>
                <a:blip r:embed="rId6"/>
                <a:stretch>
                  <a:fillRect l="-718" t="-260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ovéPole 10">
            <a:extLst>
              <a:ext uri="{FF2B5EF4-FFF2-40B4-BE49-F238E27FC236}">
                <a16:creationId xmlns:a16="http://schemas.microsoft.com/office/drawing/2014/main" id="{3840A4A4-826B-57DA-1646-9A1A93BD1B6D}"/>
              </a:ext>
            </a:extLst>
          </p:cNvPr>
          <p:cNvSpPr txBox="1"/>
          <p:nvPr/>
        </p:nvSpPr>
        <p:spPr>
          <a:xfrm>
            <a:off x="136238" y="6413944"/>
            <a:ext cx="7297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Pro dosažení nulového tlaku musí teplota klesnout na hodnotu -273,15 </a:t>
            </a:r>
            <a:r>
              <a:rPr lang="cs-CZ" b="1" baseline="30000" dirty="0"/>
              <a:t>0</a:t>
            </a:r>
            <a:r>
              <a:rPr lang="cs-CZ" b="1" dirty="0"/>
              <a:t>C.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>
                <a:extLst>
                  <a:ext uri="{FF2B5EF4-FFF2-40B4-BE49-F238E27FC236}">
                    <a16:creationId xmlns:a16="http://schemas.microsoft.com/office/drawing/2014/main" id="{ADC8BAA9-D57B-1F94-FFE1-77492D7F0227}"/>
                  </a:ext>
                </a:extLst>
              </p:cNvPr>
              <p:cNvSpPr txBox="1"/>
              <p:nvPr/>
            </p:nvSpPr>
            <p:spPr>
              <a:xfrm>
                <a:off x="136238" y="4932224"/>
                <a:ext cx="6096000" cy="140423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cs-CZ" dirty="0"/>
                  <a:t> </a:t>
                </a:r>
                <a:r>
                  <a:rPr lang="cs-CZ" b="1" dirty="0"/>
                  <a:t>koeficient teplotní roztažnosti plynu 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𝛾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273,15</m:t>
                        </m:r>
                      </m:den>
                    </m:f>
                  </m:oMath>
                </a14:m>
                <a:endParaRPr lang="cs-CZ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1+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𝛾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    →  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=−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𝛾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=−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273,15</m:t>
                              </m:r>
                            </m:den>
                          </m:f>
                        </m:den>
                      </m:f>
                      <m:r>
                        <m:rPr>
                          <m:sty m:val="p"/>
                        </m:rPr>
                        <a:rPr lang="cs-CZ" baseline="3000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o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C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=−273,15 </m:t>
                      </m:r>
                      <m:r>
                        <m:rPr>
                          <m:sty m:val="p"/>
                        </m:rPr>
                        <a:rPr lang="cs-CZ" b="0" i="0" baseline="3000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o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C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5" name="TextovéPole 14">
                <a:extLst>
                  <a:ext uri="{FF2B5EF4-FFF2-40B4-BE49-F238E27FC236}">
                    <a16:creationId xmlns:a16="http://schemas.microsoft.com/office/drawing/2014/main" id="{ADC8BAA9-D57B-1F94-FFE1-77492D7F022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6238" y="4932224"/>
                <a:ext cx="6096000" cy="1404231"/>
              </a:xfrm>
              <a:prstGeom prst="rect">
                <a:avLst/>
              </a:prstGeom>
              <a:blipFill>
                <a:blip r:embed="rId7"/>
                <a:stretch>
                  <a:fillRect l="-8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>
                <a:extLst>
                  <a:ext uri="{FF2B5EF4-FFF2-40B4-BE49-F238E27FC236}">
                    <a16:creationId xmlns:a16="http://schemas.microsoft.com/office/drawing/2014/main" id="{EB32B9B8-7C7D-861D-96DE-6C2196A04285}"/>
                  </a:ext>
                </a:extLst>
              </p:cNvPr>
              <p:cNvSpPr txBox="1"/>
              <p:nvPr/>
            </p:nvSpPr>
            <p:spPr>
              <a:xfrm>
                <a:off x="7433808" y="4486860"/>
                <a:ext cx="4621954" cy="1708160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1500" dirty="0"/>
                  <a:t>Teplotu -273,15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sz="1500" baseline="300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o</m:t>
                    </m:r>
                    <m:r>
                      <m:rPr>
                        <m:sty m:val="p"/>
                      </m:rPr>
                      <a:rPr lang="cs-CZ" sz="15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</m:t>
                    </m:r>
                  </m:oMath>
                </a14:m>
                <a:r>
                  <a:rPr lang="cs-CZ" sz="1500" dirty="0"/>
                  <a:t> nazýváme </a:t>
                </a:r>
                <a:r>
                  <a:rPr lang="cs-CZ" sz="1500" b="1" dirty="0"/>
                  <a:t>absolutní nulou. </a:t>
                </a:r>
                <a:r>
                  <a:rPr lang="cs-CZ" sz="1500" dirty="0"/>
                  <a:t>Zákony termodynamiky se značně zjednoduší, posuneme-li nulový bod Celsiovy teplotní stupnice, definovaný jako teplota rovnovážného stavu vody a ledu, o -273,15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sz="1500" baseline="300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o</m:t>
                    </m:r>
                    <m:r>
                      <m:rPr>
                        <m:sty m:val="p"/>
                      </m:rPr>
                      <a:rPr lang="cs-CZ" sz="15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</m:t>
                    </m:r>
                  </m:oMath>
                </a14:m>
                <a:r>
                  <a:rPr lang="cs-CZ" sz="1500" dirty="0"/>
                  <a:t>. Teplota měřená takovou stupnicí se nazývá </a:t>
                </a:r>
                <a:r>
                  <a:rPr lang="cs-CZ" sz="1500" b="1" dirty="0"/>
                  <a:t>termodynamická teplota</a:t>
                </a:r>
                <a:r>
                  <a:rPr lang="cs-CZ" sz="1500" dirty="0"/>
                  <a:t>, má značku </a:t>
                </a:r>
                <a14:m>
                  <m:oMath xmlns:m="http://schemas.openxmlformats.org/officeDocument/2006/math">
                    <m:r>
                      <a:rPr lang="cs-CZ" sz="1500" i="1" dirty="0" smtClean="0">
                        <a:latin typeface="Cambria Math" panose="02040503050406030204" pitchFamily="18" charset="0"/>
                      </a:rPr>
                      <m:t>𝑇</m:t>
                    </m:r>
                  </m:oMath>
                </a14:m>
                <a:r>
                  <a:rPr lang="cs-CZ" sz="1500" dirty="0"/>
                  <a:t> a měrnou jednotkou je </a:t>
                </a:r>
                <a:r>
                  <a:rPr lang="cs-CZ" sz="1500" b="1" dirty="0"/>
                  <a:t>Kelvin (</a:t>
                </a:r>
                <a14:m>
                  <m:oMath xmlns:m="http://schemas.openxmlformats.org/officeDocument/2006/math">
                    <m:r>
                      <a:rPr lang="cs-CZ" sz="1500" b="1" i="0" dirty="0" smtClean="0">
                        <a:latin typeface="Cambria Math" panose="02040503050406030204" pitchFamily="18" charset="0"/>
                      </a:rPr>
                      <m:t>𝐊</m:t>
                    </m:r>
                  </m:oMath>
                </a14:m>
                <a:r>
                  <a:rPr lang="cs-CZ" sz="1500" b="1" dirty="0"/>
                  <a:t>)  </a:t>
                </a:r>
                <a14:m>
                  <m:oMath xmlns:m="http://schemas.openxmlformats.org/officeDocument/2006/math">
                    <m:r>
                      <a:rPr lang="cs-CZ" sz="15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    </m:t>
                    </m:r>
                    <m:d>
                      <m:dPr>
                        <m:begChr m:val="["/>
                        <m:endChr m:val="]"/>
                        <m:ctrlPr>
                          <a:rPr lang="cs-CZ" sz="15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sz="15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𝑻</m:t>
                        </m:r>
                      </m:e>
                    </m:d>
                    <m:r>
                      <a:rPr lang="cs-CZ" sz="15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sz="1500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𝐊</m:t>
                    </m:r>
                  </m:oMath>
                </a14:m>
                <a:endParaRPr lang="cs-CZ" sz="1500" dirty="0"/>
              </a:p>
            </p:txBody>
          </p:sp>
        </mc:Choice>
        <mc:Fallback xmlns="">
          <p:sp>
            <p:nvSpPr>
              <p:cNvPr id="16" name="TextovéPole 15">
                <a:extLst>
                  <a:ext uri="{FF2B5EF4-FFF2-40B4-BE49-F238E27FC236}">
                    <a16:creationId xmlns:a16="http://schemas.microsoft.com/office/drawing/2014/main" id="{EB32B9B8-7C7D-861D-96DE-6C2196A0428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33808" y="4486860"/>
                <a:ext cx="4621954" cy="1708160"/>
              </a:xfrm>
              <a:prstGeom prst="rect">
                <a:avLst/>
              </a:prstGeom>
              <a:blipFill>
                <a:blip r:embed="rId8"/>
                <a:stretch>
                  <a:fillRect l="-394" t="-353" b="-2473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ovéPole 3"/>
          <p:cNvSpPr txBox="1"/>
          <p:nvPr/>
        </p:nvSpPr>
        <p:spPr>
          <a:xfrm>
            <a:off x="3599176" y="1551159"/>
            <a:ext cx="93695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/>
              <a:t>po malé úpravě</a:t>
            </a:r>
          </a:p>
        </p:txBody>
      </p:sp>
      <p:grpSp>
        <p:nvGrpSpPr>
          <p:cNvPr id="49" name="Skupina 48"/>
          <p:cNvGrpSpPr/>
          <p:nvPr/>
        </p:nvGrpSpPr>
        <p:grpSpPr>
          <a:xfrm>
            <a:off x="9537191" y="778573"/>
            <a:ext cx="2468881" cy="2623934"/>
            <a:chOff x="6303316" y="870012"/>
            <a:chExt cx="6369173" cy="5403872"/>
          </a:xfrm>
        </p:grpSpPr>
        <p:grpSp>
          <p:nvGrpSpPr>
            <p:cNvPr id="50" name="Skupina 49"/>
            <p:cNvGrpSpPr/>
            <p:nvPr/>
          </p:nvGrpSpPr>
          <p:grpSpPr>
            <a:xfrm>
              <a:off x="7390517" y="5128352"/>
              <a:ext cx="1091940" cy="1068275"/>
              <a:chOff x="5317724" y="5298500"/>
              <a:chExt cx="1091940" cy="1068275"/>
            </a:xfrm>
          </p:grpSpPr>
          <p:cxnSp>
            <p:nvCxnSpPr>
              <p:cNvPr id="76" name="Přímá spojnice 75"/>
              <p:cNvCxnSpPr/>
              <p:nvPr/>
            </p:nvCxnSpPr>
            <p:spPr>
              <a:xfrm flipH="1">
                <a:off x="5317724" y="5298500"/>
                <a:ext cx="0" cy="1066788"/>
              </a:xfrm>
              <a:prstGeom prst="line">
                <a:avLst/>
              </a:prstGeom>
              <a:ln w="57150">
                <a:solidFill>
                  <a:schemeClr val="bg2">
                    <a:lumMod val="75000"/>
                  </a:schemeClr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7" name="Přímá spojnice 76"/>
              <p:cNvCxnSpPr/>
              <p:nvPr/>
            </p:nvCxnSpPr>
            <p:spPr>
              <a:xfrm flipH="1">
                <a:off x="6409664" y="5299987"/>
                <a:ext cx="0" cy="1066788"/>
              </a:xfrm>
              <a:prstGeom prst="line">
                <a:avLst/>
              </a:prstGeom>
              <a:ln w="57150">
                <a:solidFill>
                  <a:schemeClr val="bg2">
                    <a:lumMod val="75000"/>
                  </a:schemeClr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8" name="Přímá spojnice 77"/>
              <p:cNvCxnSpPr/>
              <p:nvPr/>
            </p:nvCxnSpPr>
            <p:spPr>
              <a:xfrm rot="5400000" flipH="1">
                <a:off x="5868874" y="5815625"/>
                <a:ext cx="0" cy="1066788"/>
              </a:xfrm>
              <a:prstGeom prst="line">
                <a:avLst/>
              </a:prstGeom>
              <a:ln w="57150">
                <a:solidFill>
                  <a:schemeClr val="bg2">
                    <a:lumMod val="75000"/>
                  </a:schemeClr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79" name="Obdélník 78"/>
              <p:cNvSpPr/>
              <p:nvPr/>
            </p:nvSpPr>
            <p:spPr>
              <a:xfrm>
                <a:off x="5335480" y="5442012"/>
                <a:ext cx="1056436" cy="881107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cxnSp>
          <p:nvCxnSpPr>
            <p:cNvPr id="51" name="Přímá spojnice 50"/>
            <p:cNvCxnSpPr/>
            <p:nvPr/>
          </p:nvCxnSpPr>
          <p:spPr>
            <a:xfrm flipH="1">
              <a:off x="7918882" y="870012"/>
              <a:ext cx="0" cy="4464000"/>
            </a:xfrm>
            <a:prstGeom prst="line">
              <a:avLst/>
            </a:prstGeom>
            <a:ln w="57150">
              <a:solidFill>
                <a:schemeClr val="bg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Přímá spojnice 51"/>
            <p:cNvCxnSpPr/>
            <p:nvPr/>
          </p:nvCxnSpPr>
          <p:spPr>
            <a:xfrm flipV="1">
              <a:off x="7688058" y="4261282"/>
              <a:ext cx="432000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Přímá spojnice 52"/>
            <p:cNvCxnSpPr/>
            <p:nvPr/>
          </p:nvCxnSpPr>
          <p:spPr>
            <a:xfrm flipV="1">
              <a:off x="7694004" y="1420427"/>
              <a:ext cx="432000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Přímá spojnice 53"/>
            <p:cNvCxnSpPr/>
            <p:nvPr/>
          </p:nvCxnSpPr>
          <p:spPr>
            <a:xfrm flipV="1">
              <a:off x="7804936" y="4030463"/>
              <a:ext cx="216000" cy="0"/>
            </a:xfrm>
            <a:prstGeom prst="line">
              <a:avLst/>
            </a:prstGeom>
            <a:ln w="38100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Přímá spojnice 54"/>
            <p:cNvCxnSpPr/>
            <p:nvPr/>
          </p:nvCxnSpPr>
          <p:spPr>
            <a:xfrm flipV="1">
              <a:off x="7796058" y="3799642"/>
              <a:ext cx="216000" cy="0"/>
            </a:xfrm>
            <a:prstGeom prst="line">
              <a:avLst/>
            </a:prstGeom>
            <a:ln w="38100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Přímá spojnice 55"/>
            <p:cNvCxnSpPr/>
            <p:nvPr/>
          </p:nvCxnSpPr>
          <p:spPr>
            <a:xfrm flipV="1">
              <a:off x="7804936" y="3533312"/>
              <a:ext cx="216000" cy="0"/>
            </a:xfrm>
            <a:prstGeom prst="line">
              <a:avLst/>
            </a:prstGeom>
            <a:ln w="38100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Přímá spojnice 56"/>
            <p:cNvCxnSpPr/>
            <p:nvPr/>
          </p:nvCxnSpPr>
          <p:spPr>
            <a:xfrm flipV="1">
              <a:off x="7796058" y="3302485"/>
              <a:ext cx="216000" cy="0"/>
            </a:xfrm>
            <a:prstGeom prst="line">
              <a:avLst/>
            </a:prstGeom>
            <a:ln w="38100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Přímá spojnice 57"/>
            <p:cNvCxnSpPr/>
            <p:nvPr/>
          </p:nvCxnSpPr>
          <p:spPr>
            <a:xfrm flipV="1">
              <a:off x="7804936" y="1660123"/>
              <a:ext cx="216000" cy="0"/>
            </a:xfrm>
            <a:prstGeom prst="line">
              <a:avLst/>
            </a:prstGeom>
            <a:ln w="38100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Přímá spojnice 58"/>
            <p:cNvCxnSpPr/>
            <p:nvPr/>
          </p:nvCxnSpPr>
          <p:spPr>
            <a:xfrm flipV="1">
              <a:off x="7796058" y="1882063"/>
              <a:ext cx="216000" cy="0"/>
            </a:xfrm>
            <a:prstGeom prst="line">
              <a:avLst/>
            </a:prstGeom>
            <a:ln w="38100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Přímá spojnice 59"/>
            <p:cNvCxnSpPr/>
            <p:nvPr/>
          </p:nvCxnSpPr>
          <p:spPr>
            <a:xfrm flipV="1">
              <a:off x="7816745" y="2157272"/>
              <a:ext cx="216000" cy="0"/>
            </a:xfrm>
            <a:prstGeom prst="line">
              <a:avLst/>
            </a:prstGeom>
            <a:ln w="38100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Přímá spojnice 60"/>
            <p:cNvCxnSpPr/>
            <p:nvPr/>
          </p:nvCxnSpPr>
          <p:spPr>
            <a:xfrm flipV="1">
              <a:off x="7669262" y="2370333"/>
              <a:ext cx="436499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bdélník 61"/>
            <p:cNvSpPr/>
            <p:nvPr/>
          </p:nvSpPr>
          <p:spPr>
            <a:xfrm>
              <a:off x="7554897" y="2698812"/>
              <a:ext cx="790113" cy="24857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63" name="Přímá spojnice 62"/>
            <p:cNvCxnSpPr/>
            <p:nvPr/>
          </p:nvCxnSpPr>
          <p:spPr>
            <a:xfrm flipH="1">
              <a:off x="7915868" y="2643099"/>
              <a:ext cx="0" cy="360000"/>
            </a:xfrm>
            <a:prstGeom prst="line">
              <a:avLst/>
            </a:prstGeom>
            <a:ln w="57150">
              <a:solidFill>
                <a:schemeClr val="bg2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TextovéPole 63"/>
            <p:cNvSpPr txBox="1"/>
            <p:nvPr/>
          </p:nvSpPr>
          <p:spPr>
            <a:xfrm>
              <a:off x="6303316" y="1147639"/>
              <a:ext cx="1524711" cy="5070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000" dirty="0"/>
                <a:t>100 </a:t>
              </a:r>
              <a:r>
                <a:rPr lang="cs-CZ" sz="1000" baseline="30000" dirty="0"/>
                <a:t>0</a:t>
              </a:r>
              <a:r>
                <a:rPr lang="cs-CZ" sz="1000" dirty="0"/>
                <a:t>C</a:t>
              </a:r>
            </a:p>
          </p:txBody>
        </p:sp>
        <p:sp>
          <p:nvSpPr>
            <p:cNvPr id="65" name="TextovéPole 64"/>
            <p:cNvSpPr txBox="1"/>
            <p:nvPr/>
          </p:nvSpPr>
          <p:spPr>
            <a:xfrm>
              <a:off x="6326908" y="4020116"/>
              <a:ext cx="1555814" cy="5070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000" dirty="0"/>
                <a:t>   0 </a:t>
              </a:r>
              <a:r>
                <a:rPr lang="cs-CZ" sz="1000" baseline="30000" dirty="0"/>
                <a:t>0</a:t>
              </a:r>
              <a:r>
                <a:rPr lang="cs-CZ" sz="1000" dirty="0"/>
                <a:t>C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6" name="TextovéPole 65"/>
                <p:cNvSpPr txBox="1"/>
                <p:nvPr/>
              </p:nvSpPr>
              <p:spPr>
                <a:xfrm>
                  <a:off x="8265077" y="1196721"/>
                  <a:ext cx="591903" cy="24622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sz="1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000" b="0" i="1" smtClean="0">
                                <a:latin typeface="Cambria Math" panose="020405030504060302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lang="cs-CZ" sz="1000" b="0" i="1" smtClean="0">
                                <a:latin typeface="Cambria Math" panose="02040503050406030204" pitchFamily="18" charset="0"/>
                              </a:rPr>
                              <m:t>100</m:t>
                            </m:r>
                          </m:sub>
                        </m:sSub>
                      </m:oMath>
                    </m:oMathPara>
                  </a14:m>
                  <a:endParaRPr lang="cs-CZ" sz="1000" dirty="0"/>
                </a:p>
              </p:txBody>
            </p:sp>
          </mc:Choice>
          <mc:Fallback xmlns="">
            <p:sp>
              <p:nvSpPr>
                <p:cNvPr id="66" name="TextovéPole 6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265077" y="1196721"/>
                  <a:ext cx="591903" cy="246221"/>
                </a:xfrm>
                <a:prstGeom prst="rect">
                  <a:avLst/>
                </a:prstGeom>
                <a:blipFill>
                  <a:blip r:embed="rId9"/>
                  <a:stretch>
                    <a:fillRect r="-52632" b="-105263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7" name="TextovéPole 66"/>
                <p:cNvSpPr txBox="1"/>
                <p:nvPr/>
              </p:nvSpPr>
              <p:spPr>
                <a:xfrm>
                  <a:off x="8257586" y="4041104"/>
                  <a:ext cx="466150" cy="24622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sz="1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000" b="0" i="1" smtClean="0">
                                <a:latin typeface="Cambria Math" panose="020405030504060302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lang="cs-CZ" sz="1000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oMath>
                    </m:oMathPara>
                  </a14:m>
                  <a:endParaRPr lang="cs-CZ" sz="1000" dirty="0"/>
                </a:p>
              </p:txBody>
            </p:sp>
          </mc:Choice>
          <mc:Fallback xmlns="">
            <p:sp>
              <p:nvSpPr>
                <p:cNvPr id="67" name="TextovéPole 6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257586" y="4041104"/>
                  <a:ext cx="466150" cy="246221"/>
                </a:xfrm>
                <a:prstGeom prst="rect">
                  <a:avLst/>
                </a:prstGeom>
                <a:blipFill>
                  <a:blip r:embed="rId10"/>
                  <a:stretch>
                    <a:fillRect r="-37931" b="-95000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8" name="Levá složená závorka 67"/>
            <p:cNvSpPr/>
            <p:nvPr/>
          </p:nvSpPr>
          <p:spPr>
            <a:xfrm rot="10800000">
              <a:off x="8050542" y="3303998"/>
              <a:ext cx="139032" cy="216000"/>
            </a:xfrm>
            <a:prstGeom prst="leftBrac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9" name="TextovéPole 68"/>
                <p:cNvSpPr txBox="1"/>
                <p:nvPr/>
              </p:nvSpPr>
              <p:spPr>
                <a:xfrm>
                  <a:off x="8723736" y="2999908"/>
                  <a:ext cx="1193931" cy="35586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cs-CZ" sz="10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cs-CZ" sz="100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cs-CZ" sz="1000" b="0" i="1" smtClean="0">
                                    <a:latin typeface="Cambria Math" panose="02040503050406030204" pitchFamily="18" charset="0"/>
                                  </a:rPr>
                                  <m:t>𝑝</m:t>
                                </m:r>
                              </m:e>
                              <m:sub>
                                <m:r>
                                  <a:rPr lang="cs-CZ" sz="1000" b="0" i="1" smtClean="0">
                                    <a:latin typeface="Cambria Math" panose="02040503050406030204" pitchFamily="18" charset="0"/>
                                  </a:rPr>
                                  <m:t>100</m:t>
                                </m:r>
                              </m:sub>
                            </m:sSub>
                            <m:r>
                              <a:rPr lang="cs-CZ" sz="1000" b="0" i="1" smtClean="0">
                                <a:latin typeface="Cambria Math" panose="02040503050406030204" pitchFamily="18" charset="0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cs-CZ" sz="10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cs-CZ" sz="1000" b="0" i="1" smtClean="0">
                                    <a:latin typeface="Cambria Math" panose="02040503050406030204" pitchFamily="18" charset="0"/>
                                  </a:rPr>
                                  <m:t>𝑝</m:t>
                                </m:r>
                              </m:e>
                              <m:sub>
                                <m:r>
                                  <a:rPr lang="cs-CZ" sz="1000" b="0" i="1" smtClean="0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sub>
                            </m:sSub>
                          </m:num>
                          <m:den>
                            <m:r>
                              <a:rPr lang="cs-CZ" sz="1000" b="0" i="1" smtClean="0">
                                <a:latin typeface="Cambria Math" panose="02040503050406030204" pitchFamily="18" charset="0"/>
                              </a:rPr>
                              <m:t>100</m:t>
                            </m:r>
                          </m:den>
                        </m:f>
                      </m:oMath>
                    </m:oMathPara>
                  </a14:m>
                  <a:endParaRPr lang="cs-CZ" sz="1000" dirty="0"/>
                </a:p>
              </p:txBody>
            </p:sp>
          </mc:Choice>
          <mc:Fallback xmlns="">
            <p:sp>
              <p:nvSpPr>
                <p:cNvPr id="69" name="TextovéPole 6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723736" y="2999908"/>
                  <a:ext cx="1193931" cy="355868"/>
                </a:xfrm>
                <a:prstGeom prst="rect">
                  <a:avLst/>
                </a:prstGeom>
                <a:blipFill>
                  <a:blip r:embed="rId11"/>
                  <a:stretch>
                    <a:fillRect r="-35526" b="-100000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0" name="TextovéPole 69"/>
                <p:cNvSpPr txBox="1"/>
                <p:nvPr/>
              </p:nvSpPr>
              <p:spPr>
                <a:xfrm>
                  <a:off x="6660409" y="2110150"/>
                  <a:ext cx="594805" cy="246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10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cs-CZ" sz="1000" b="0" i="1" smtClean="0">
                            <a:latin typeface="Cambria Math" panose="02040503050406030204" pitchFamily="18" charset="0"/>
                          </a:rPr>
                          <m:t> 0</m:t>
                        </m:r>
                        <m:r>
                          <m:rPr>
                            <m:sty m:val="p"/>
                          </m:rPr>
                          <a:rPr lang="cs-CZ" sz="1000" b="0" i="0" smtClean="0">
                            <a:latin typeface="Cambria Math" panose="02040503050406030204" pitchFamily="18" charset="0"/>
                          </a:rPr>
                          <m:t>C</m:t>
                        </m:r>
                        <m:r>
                          <a:rPr lang="cs-CZ" sz="10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</m:oMath>
                    </m:oMathPara>
                  </a14:m>
                  <a:endParaRPr lang="cs-CZ" sz="1000" dirty="0"/>
                </a:p>
              </p:txBody>
            </p:sp>
          </mc:Choice>
          <mc:Fallback xmlns="">
            <p:sp>
              <p:nvSpPr>
                <p:cNvPr id="70" name="TextovéPole 6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660409" y="2110150"/>
                  <a:ext cx="594805" cy="246220"/>
                </a:xfrm>
                <a:prstGeom prst="rect">
                  <a:avLst/>
                </a:prstGeom>
                <a:blipFill>
                  <a:blip r:embed="rId12"/>
                  <a:stretch>
                    <a:fillRect r="-50000" b="-75000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1" name="TextovéPole 70"/>
                <p:cNvSpPr txBox="1"/>
                <p:nvPr/>
              </p:nvSpPr>
              <p:spPr>
                <a:xfrm>
                  <a:off x="8259441" y="2048358"/>
                  <a:ext cx="328473" cy="50708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1000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oMath>
                    </m:oMathPara>
                  </a14:m>
                  <a:endParaRPr lang="cs-CZ" sz="1000" dirty="0"/>
                </a:p>
              </p:txBody>
            </p:sp>
          </mc:Choice>
          <mc:Fallback xmlns="">
            <p:sp>
              <p:nvSpPr>
                <p:cNvPr id="71" name="TextovéPole 7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259441" y="2048358"/>
                  <a:ext cx="328473" cy="507081"/>
                </a:xfrm>
                <a:prstGeom prst="rect">
                  <a:avLst/>
                </a:prstGeom>
                <a:blipFill>
                  <a:blip r:embed="rId13"/>
                  <a:stretch>
                    <a:fillRect r="-42857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2" name="Obdélník 71"/>
                <p:cNvSpPr/>
                <p:nvPr/>
              </p:nvSpPr>
              <p:spPr>
                <a:xfrm>
                  <a:off x="9041597" y="1791478"/>
                  <a:ext cx="3630892" cy="907334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endParaRPr lang="cs-CZ" sz="800" dirty="0"/>
                </a:p>
                <a:p>
                  <a:pPr algn="ctr"/>
                  <a14:m>
                    <m:oMath xmlns:m="http://schemas.openxmlformats.org/officeDocument/2006/math">
                      <m:r>
                        <a:rPr lang="cs-CZ" sz="1000" i="1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cs-CZ" sz="1000" b="0" i="1" baseline="30000" smtClean="0">
                          <a:latin typeface="Cambria Math" panose="02040503050406030204" pitchFamily="18" charset="0"/>
                        </a:rPr>
                        <m:t>0</m:t>
                      </m:r>
                      <m:r>
                        <m:rPr>
                          <m:sty m:val="p"/>
                        </m:rPr>
                        <a:rPr lang="cs-CZ" sz="1000" b="0" i="0" smtClean="0">
                          <a:latin typeface="Cambria Math" panose="02040503050406030204" pitchFamily="18" charset="0"/>
                        </a:rPr>
                        <m:t>C</m:t>
                      </m:r>
                      <m:r>
                        <a:rPr lang="cs-CZ" sz="10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1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000" i="1">
                              <a:latin typeface="Cambria Math" panose="02040503050406030204" pitchFamily="18" charset="0"/>
                            </a:rPr>
                            <m:t>𝑝</m:t>
                          </m:r>
                          <m:r>
                            <a:rPr lang="cs-CZ" sz="1000" i="1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cs-CZ" sz="1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000" i="1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cs-CZ" sz="1000" i="1">
                                  <a:latin typeface="Cambria Math" panose="02040503050406030204" pitchFamily="18" charset="0"/>
                                </a:rPr>
                                <m:t>𝑜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sz="1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000" i="1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cs-CZ" sz="1000" i="1">
                                  <a:latin typeface="Cambria Math" panose="02040503050406030204" pitchFamily="18" charset="0"/>
                                </a:rPr>
                                <m:t>100</m:t>
                              </m:r>
                            </m:sub>
                          </m:sSub>
                          <m:r>
                            <a:rPr lang="cs-CZ" sz="1000" i="1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cs-CZ" sz="1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000" i="1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cs-CZ" sz="1000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den>
                      </m:f>
                      <m:r>
                        <a:rPr lang="cs-CZ" sz="10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∙100 </m:t>
                      </m:r>
                    </m:oMath>
                  </a14:m>
                  <a:r>
                    <a:rPr lang="cs-CZ" sz="1000" baseline="30000" dirty="0" err="1"/>
                    <a:t>o</a:t>
                  </a:r>
                  <a:r>
                    <a:rPr lang="cs-CZ" sz="1000" dirty="0" err="1"/>
                    <a:t>C</a:t>
                  </a:r>
                  <a:r>
                    <a:rPr lang="cs-CZ" sz="1000" dirty="0"/>
                    <a:t> </a:t>
                  </a:r>
                </a:p>
              </p:txBody>
            </p:sp>
          </mc:Choice>
          <mc:Fallback xmlns="">
            <p:sp>
              <p:nvSpPr>
                <p:cNvPr id="72" name="Obdélník 71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041597" y="1791478"/>
                  <a:ext cx="3630892" cy="907334"/>
                </a:xfrm>
                <a:prstGeom prst="rect">
                  <a:avLst/>
                </a:prstGeom>
                <a:blipFill>
                  <a:blip r:embed="rId1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73" name="Přímá spojnice se šipkou 72"/>
            <p:cNvCxnSpPr/>
            <p:nvPr/>
          </p:nvCxnSpPr>
          <p:spPr>
            <a:xfrm>
              <a:off x="8813901" y="2380443"/>
              <a:ext cx="369234" cy="0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Ovál 73"/>
            <p:cNvSpPr/>
            <p:nvPr/>
          </p:nvSpPr>
          <p:spPr>
            <a:xfrm>
              <a:off x="7599251" y="5280918"/>
              <a:ext cx="590326" cy="539215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5" name="TextovéPole 74"/>
                <p:cNvSpPr txBox="1"/>
                <p:nvPr/>
              </p:nvSpPr>
              <p:spPr>
                <a:xfrm>
                  <a:off x="7202197" y="5798496"/>
                  <a:ext cx="921344" cy="47538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9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cs-CZ" sz="900" b="0" i="1" smtClean="0">
                            <a:latin typeface="Cambria Math" panose="02040503050406030204" pitchFamily="18" charset="0"/>
                          </a:rPr>
                          <m:t> 0</m:t>
                        </m:r>
                        <m:r>
                          <m:rPr>
                            <m:sty m:val="p"/>
                          </m:rPr>
                          <a:rPr lang="cs-CZ" sz="900" b="0" i="0" smtClean="0">
                            <a:latin typeface="Cambria Math" panose="02040503050406030204" pitchFamily="18" charset="0"/>
                          </a:rPr>
                          <m:t>C</m:t>
                        </m:r>
                      </m:oMath>
                    </m:oMathPara>
                  </a14:m>
                  <a:endParaRPr lang="cs-CZ" sz="900" dirty="0"/>
                </a:p>
              </p:txBody>
            </p:sp>
          </mc:Choice>
          <mc:Fallback xmlns="">
            <p:sp>
              <p:nvSpPr>
                <p:cNvPr id="75" name="TextovéPole 7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202197" y="5798496"/>
                  <a:ext cx="921344" cy="475388"/>
                </a:xfrm>
                <a:prstGeom prst="rect">
                  <a:avLst/>
                </a:prstGeom>
                <a:blipFill>
                  <a:blip r:embed="rId1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p:pic>
        <p:nvPicPr>
          <p:cNvPr id="5" name="Obrázek 4">
            <a:hlinkClick r:id="rId16" action="ppaction://hlinksldjump"/>
            <a:extLst>
              <a:ext uri="{FF2B5EF4-FFF2-40B4-BE49-F238E27FC236}">
                <a16:creationId xmlns:a16="http://schemas.microsoft.com/office/drawing/2014/main" id="{CA7A2BC3-30EB-F783-D173-F5D9EC5CB947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2351" y="6253956"/>
            <a:ext cx="562500" cy="554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6451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256A99BB-825F-CBBC-137E-F2C334399309}"/>
                  </a:ext>
                </a:extLst>
              </p:cNvPr>
              <p:cNvSpPr txBox="1"/>
              <p:nvPr/>
            </p:nvSpPr>
            <p:spPr>
              <a:xfrm>
                <a:off x="2992645" y="508361"/>
                <a:ext cx="6206711" cy="4973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Úprava vztahu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i="1">
                            <a:latin typeface="Cambria Math" panose="02040503050406030204" pitchFamily="18" charset="0"/>
                          </a:rPr>
                          <m:t>𝑝</m:t>
                        </m:r>
                        <m:r>
                          <a:rPr lang="cs-CZ" i="1"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𝑜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100</m:t>
                            </m:r>
                          </m:sub>
                        </m:sSub>
                        <m:r>
                          <a:rPr lang="cs-CZ" i="1"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den>
                    </m:f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∙100 </m:t>
                    </m:r>
                    <m:r>
                      <a:rPr lang="cs-CZ" i="1" baseline="300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</m:t>
                    </m:r>
                    <m:r>
                      <m:rPr>
                        <m:sty m:val="p"/>
                      </m:rPr>
                      <a:rPr lang="cs-CZ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</m:t>
                    </m:r>
                    <m:r>
                      <a:rPr lang="cs-CZ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cs-CZ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t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</m:t>
                    </m:r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</m:oMath>
                </a14:m>
                <a:r>
                  <a:rPr lang="cs-CZ" dirty="0"/>
                  <a:t>       vyjádření tlaku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𝑝</m:t>
                    </m:r>
                  </m:oMath>
                </a14:m>
                <a:r>
                  <a:rPr lang="cs-CZ" dirty="0"/>
                  <a:t>  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256A99BB-825F-CBBC-137E-F2C33439930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2645" y="508361"/>
                <a:ext cx="6206711" cy="497316"/>
              </a:xfrm>
              <a:prstGeom prst="rect">
                <a:avLst/>
              </a:prstGeom>
              <a:blipFill>
                <a:blip r:embed="rId2"/>
                <a:stretch>
                  <a:fillRect l="-88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" name="Skupina 1">
            <a:extLst>
              <a:ext uri="{FF2B5EF4-FFF2-40B4-BE49-F238E27FC236}">
                <a16:creationId xmlns:a16="http://schemas.microsoft.com/office/drawing/2014/main" id="{3355E4ED-A2E1-CF82-B19A-2485EBB8A0FA}"/>
              </a:ext>
            </a:extLst>
          </p:cNvPr>
          <p:cNvGrpSpPr/>
          <p:nvPr/>
        </p:nvGrpSpPr>
        <p:grpSpPr>
          <a:xfrm>
            <a:off x="3687019" y="1243536"/>
            <a:ext cx="4415625" cy="545446"/>
            <a:chOff x="3807202" y="1433607"/>
            <a:chExt cx="4415625" cy="545446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" name="TextovéPole 3">
                  <a:extLst>
                    <a:ext uri="{FF2B5EF4-FFF2-40B4-BE49-F238E27FC236}">
                      <a16:creationId xmlns:a16="http://schemas.microsoft.com/office/drawing/2014/main" id="{B6FF39C6-AEC0-D91C-12C0-20726C6FCB6E}"/>
                    </a:ext>
                  </a:extLst>
                </p:cNvPr>
                <p:cNvSpPr txBox="1"/>
                <p:nvPr/>
              </p:nvSpPr>
              <p:spPr>
                <a:xfrm>
                  <a:off x="3807202" y="1481737"/>
                  <a:ext cx="4415625" cy="49731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𝑝</m:t>
                          </m:r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𝑜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100</m:t>
                              </m:r>
                            </m:sub>
                          </m:s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(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100 </m:t>
                      </m:r>
                      <m:r>
                        <a:rPr lang="cs-CZ" b="0" i="1" baseline="3000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0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C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)=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t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</m:t>
                      </m:r>
                    </m:oMath>
                  </a14:m>
                  <a:r>
                    <a:rPr lang="cs-CZ" dirty="0"/>
                    <a:t>   </a:t>
                  </a:r>
                  <a14:m>
                    <m:oMath xmlns:m="http://schemas.openxmlformats.org/officeDocument/2006/math"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100</m:t>
                              </m:r>
                            </m:sub>
                          </m:s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e>
                      </m:d>
                    </m:oMath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4" name="TextovéPole 3">
                  <a:extLst>
                    <a:ext uri="{FF2B5EF4-FFF2-40B4-BE49-F238E27FC236}">
                      <a16:creationId xmlns:a16="http://schemas.microsoft.com/office/drawing/2014/main" id="{B6FF39C6-AEC0-D91C-12C0-20726C6FCB6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807202" y="1481737"/>
                  <a:ext cx="4415625" cy="497316"/>
                </a:xfrm>
                <a:prstGeom prst="rect">
                  <a:avLst/>
                </a:prstGeom>
                <a:blipFill>
                  <a:blip r:embed="rId3"/>
                  <a:stretch>
                    <a:fillRect b="-1235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6" name="Přímá spojnice 5">
              <a:extLst>
                <a:ext uri="{FF2B5EF4-FFF2-40B4-BE49-F238E27FC236}">
                  <a16:creationId xmlns:a16="http://schemas.microsoft.com/office/drawing/2014/main" id="{733BCFB4-F3CF-DA8D-B373-2D2F236B22BD}"/>
                </a:ext>
              </a:extLst>
            </p:cNvPr>
            <p:cNvCxnSpPr/>
            <p:nvPr/>
          </p:nvCxnSpPr>
          <p:spPr>
            <a:xfrm flipH="1">
              <a:off x="6355401" y="1433607"/>
              <a:ext cx="111318" cy="497316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FBCE0677-EA2F-25E6-3AA8-03D619121F9F}"/>
                  </a:ext>
                </a:extLst>
              </p:cNvPr>
              <p:cNvSpPr txBox="1"/>
              <p:nvPr/>
            </p:nvSpPr>
            <p:spPr>
              <a:xfrm>
                <a:off x="3823104" y="2146931"/>
                <a:ext cx="492103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𝑝</m:t>
                          </m:r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𝑜</m:t>
                              </m:r>
                            </m:sub>
                          </m:sSub>
                        </m:e>
                      </m:d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(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100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cs-CZ" b="0" i="1" baseline="3000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0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C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)=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d>
                        <m:d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100</m:t>
                              </m:r>
                            </m:sub>
                          </m:s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     </m:t>
                      </m:r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: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100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FBCE0677-EA2F-25E6-3AA8-03D619121F9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23104" y="2146931"/>
                <a:ext cx="4921037" cy="369332"/>
              </a:xfrm>
              <a:prstGeom prst="rect">
                <a:avLst/>
              </a:prstGeom>
              <a:blipFill>
                <a:blip r:embed="rId4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0A3038EA-A4A1-34B1-FDEC-8C2779CED89D}"/>
              </a:ext>
            </a:extLst>
          </p:cNvPr>
          <p:cNvCxnSpPr/>
          <p:nvPr/>
        </p:nvCxnSpPr>
        <p:spPr>
          <a:xfrm flipH="1">
            <a:off x="7636437" y="2092221"/>
            <a:ext cx="111318" cy="49731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4BB0FC93-777B-659C-ABC8-59627D1A911B}"/>
                  </a:ext>
                </a:extLst>
              </p:cNvPr>
              <p:cNvSpPr txBox="1"/>
              <p:nvPr/>
            </p:nvSpPr>
            <p:spPr>
              <a:xfrm>
                <a:off x="3868688" y="2747975"/>
                <a:ext cx="3113348" cy="6790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𝑝</m:t>
                          </m:r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𝑜</m:t>
                              </m:r>
                            </m:sub>
                          </m:sSub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𝑝</m:t>
                                  </m:r>
                                </m:e>
                                <m:sub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100</m:t>
                                  </m:r>
                                </m:sub>
                              </m:s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𝑝</m:t>
                                  </m:r>
                                </m:e>
                                <m:sub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0</m:t>
                                  </m:r>
                                </m:sub>
                              </m:sSub>
                            </m:e>
                          </m:d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(100 </m:t>
                          </m:r>
                          <m:r>
                            <m:rPr>
                              <m:nor/>
                            </m:rPr>
                            <a:rPr lang="cs-CZ" baseline="30000" dirty="0"/>
                            <m:t>o</m:t>
                          </m:r>
                          <m:r>
                            <m:rPr>
                              <m:nor/>
                            </m:rPr>
                            <a:rPr lang="cs-CZ" dirty="0"/>
                            <m:t>C</m:t>
                          </m:r>
                          <m:r>
                            <a:rPr lang="cs-CZ" b="0" i="1" dirty="0" smtClean="0">
                              <a:latin typeface="Cambria Math" panose="02040503050406030204" pitchFamily="18" charset="0"/>
                            </a:rPr>
                            <m:t> )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4BB0FC93-777B-659C-ABC8-59627D1A911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68688" y="2747975"/>
                <a:ext cx="3113348" cy="6790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DFBEFADA-079B-8000-22BC-7BD37B3C7DF0}"/>
                  </a:ext>
                </a:extLst>
              </p:cNvPr>
              <p:cNvSpPr txBox="1"/>
              <p:nvPr/>
            </p:nvSpPr>
            <p:spPr>
              <a:xfrm>
                <a:off x="2642504" y="3534289"/>
                <a:ext cx="5172517" cy="10946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f>
                      <m:f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d>
                          <m:dPr>
                            <m:ctrlP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cs-CZ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cs-CZ" i="1">
                                    <a:latin typeface="Cambria Math" panose="02040503050406030204" pitchFamily="18" charset="0"/>
                                  </a:rPr>
                                  <m:t>𝑝</m:t>
                                </m:r>
                              </m:e>
                              <m:sub>
                                <m:r>
                                  <a:rPr lang="cs-CZ" i="1">
                                    <a:latin typeface="Cambria Math" panose="02040503050406030204" pitchFamily="18" charset="0"/>
                                  </a:rPr>
                                  <m:t>100</m:t>
                                </m:r>
                              </m:sub>
                            </m:sSub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cs-CZ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cs-CZ" i="1">
                                    <a:latin typeface="Cambria Math" panose="02040503050406030204" pitchFamily="18" charset="0"/>
                                  </a:rPr>
                                  <m:t>𝑝</m:t>
                                </m:r>
                              </m:e>
                              <m:sub>
                                <m:r>
                                  <a:rPr lang="cs-CZ" i="1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sub>
                            </m:sSub>
                          </m:e>
                        </m:d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(100 </m:t>
                        </m:r>
                        <m:r>
                          <m:rPr>
                            <m:nor/>
                          </m:rPr>
                          <a:rPr lang="cs-CZ" baseline="30000" dirty="0"/>
                          <m:t>o</m:t>
                        </m:r>
                        <m:r>
                          <m:rPr>
                            <m:nor/>
                          </m:rPr>
                          <a:rPr lang="cs-CZ" dirty="0"/>
                          <m:t>C</m:t>
                        </m:r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 )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cs-CZ" dirty="0"/>
                  <a:t>    </a:t>
                </a:r>
              </a:p>
              <a:p>
                <a:pPr algn="ctr"/>
                <a:endParaRPr lang="cs-CZ" dirty="0"/>
              </a:p>
              <a:p>
                <a:pPr algn="ctr"/>
                <a:r>
                  <a:rPr lang="cs-CZ" dirty="0"/>
                  <a:t>            na pravé straně vytkneme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DFBEFADA-079B-8000-22BC-7BD37B3C7DF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42504" y="3534289"/>
                <a:ext cx="5172517" cy="1094659"/>
              </a:xfrm>
              <a:prstGeom prst="rect">
                <a:avLst/>
              </a:prstGeom>
              <a:blipFill>
                <a:blip r:embed="rId6"/>
                <a:stretch>
                  <a:fillRect b="-838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B8ABAF6A-164D-67B2-75E3-D6A8A2E09981}"/>
                  </a:ext>
                </a:extLst>
              </p:cNvPr>
              <p:cNvSpPr txBox="1"/>
              <p:nvPr/>
            </p:nvSpPr>
            <p:spPr>
              <a:xfrm>
                <a:off x="278296" y="4998210"/>
                <a:ext cx="11147729" cy="5342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lang="cs-CZ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𝑜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d>
                      <m:d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1+</m:t>
                        </m:r>
                        <m:f>
                          <m:f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cs-CZ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cs-CZ" i="1">
                                    <a:latin typeface="Cambria Math" panose="02040503050406030204" pitchFamily="18" charset="0"/>
                                  </a:rPr>
                                  <m:t>𝑝</m:t>
                                </m:r>
                              </m:e>
                              <m:sub>
                                <m:r>
                                  <a:rPr lang="cs-CZ" i="1">
                                    <a:latin typeface="Cambria Math" panose="02040503050406030204" pitchFamily="18" charset="0"/>
                                  </a:rPr>
                                  <m:t>100</m:t>
                                </m:r>
                              </m:sub>
                            </m:sSub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cs-CZ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cs-CZ" i="1">
                                    <a:latin typeface="Cambria Math" panose="02040503050406030204" pitchFamily="18" charset="0"/>
                                  </a:rPr>
                                  <m:t>𝑝</m:t>
                                </m:r>
                              </m:e>
                              <m:sub>
                                <m:r>
                                  <a:rPr lang="cs-CZ" i="1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cs-CZ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cs-CZ" i="1">
                                    <a:latin typeface="Cambria Math" panose="02040503050406030204" pitchFamily="18" charset="0"/>
                                  </a:rPr>
                                  <m:t>𝑝</m:t>
                                </m:r>
                              </m:e>
                              <m:sub>
                                <m:r>
                                  <a:rPr lang="cs-CZ" i="1">
                                    <a:latin typeface="Cambria Math" panose="02040503050406030204" pitchFamily="18" charset="0"/>
                                  </a:rPr>
                                  <m:t>𝑜</m:t>
                                </m:r>
                              </m:sub>
                            </m:sSub>
                            <m: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∙</m:t>
                            </m:r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100</m:t>
                            </m:r>
                            <m:r>
                              <m:rPr>
                                <m:nor/>
                              </m:rPr>
                              <a:rPr lang="cs-CZ" baseline="30000" dirty="0"/>
                              <m:t>o</m:t>
                            </m:r>
                            <m:r>
                              <m:rPr>
                                <m:nor/>
                              </m:rPr>
                              <a:rPr lang="cs-CZ" dirty="0"/>
                              <m:t>C</m:t>
                            </m:r>
                            <m:r>
                              <m:rPr>
                                <m:nor/>
                              </m:rPr>
                              <a:rPr lang="cs-CZ" b="0" i="0" dirty="0" smtClean="0"/>
                              <m:t> )</m:t>
                            </m:r>
                          </m:den>
                        </m:f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e>
                    </m:d>
                  </m:oMath>
                </a14:m>
                <a:r>
                  <a:rPr lang="cs-CZ" dirty="0"/>
                  <a:t>        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𝑝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𝑜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d>
                      <m:d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1+</m:t>
                        </m:r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𝛾</m:t>
                        </m:r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e>
                    </m:d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B8ABAF6A-164D-67B2-75E3-D6A8A2E0998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8296" y="4998210"/>
                <a:ext cx="11147729" cy="534249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Ovál 12">
            <a:extLst>
              <a:ext uri="{FF2B5EF4-FFF2-40B4-BE49-F238E27FC236}">
                <a16:creationId xmlns:a16="http://schemas.microsoft.com/office/drawing/2014/main" id="{789ABEE6-DBFA-16E7-4745-42563D4ACCDA}"/>
              </a:ext>
            </a:extLst>
          </p:cNvPr>
          <p:cNvSpPr/>
          <p:nvPr/>
        </p:nvSpPr>
        <p:spPr>
          <a:xfrm>
            <a:off x="4345362" y="4793616"/>
            <a:ext cx="1080000" cy="10800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5" name="Přímá spojnice se šipkou 14">
            <a:extLst>
              <a:ext uri="{FF2B5EF4-FFF2-40B4-BE49-F238E27FC236}">
                <a16:creationId xmlns:a16="http://schemas.microsoft.com/office/drawing/2014/main" id="{EE1970D8-BB1D-04A7-AF0B-53B315736175}"/>
              </a:ext>
            </a:extLst>
          </p:cNvPr>
          <p:cNvCxnSpPr>
            <a:cxnSpLocks/>
            <a:stCxn id="13" idx="5"/>
          </p:cNvCxnSpPr>
          <p:nvPr/>
        </p:nvCxnSpPr>
        <p:spPr>
          <a:xfrm>
            <a:off x="5267200" y="5715454"/>
            <a:ext cx="324708" cy="231292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>
                <a:extLst>
                  <a:ext uri="{FF2B5EF4-FFF2-40B4-BE49-F238E27FC236}">
                    <a16:creationId xmlns:a16="http://schemas.microsoft.com/office/drawing/2014/main" id="{ECFDB718-DEBB-1E07-39A8-C8A6868FAE9E}"/>
                  </a:ext>
                </a:extLst>
              </p:cNvPr>
              <p:cNvSpPr txBox="1"/>
              <p:nvPr/>
            </p:nvSpPr>
            <p:spPr>
              <a:xfrm>
                <a:off x="5509546" y="5761935"/>
                <a:ext cx="2143128" cy="6135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𝛾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100</m:t>
                              </m:r>
                            </m:sub>
                          </m:s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𝑜</m:t>
                              </m:r>
                            </m:sub>
                          </m:sSub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∙100</m:t>
                          </m:r>
                        </m:den>
                      </m:f>
                      <m:r>
                        <a:rPr lang="cs-CZ" i="1" dirty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i="1" baseline="30000" dirty="0">
                          <a:latin typeface="Cambria Math" panose="02040503050406030204" pitchFamily="18" charset="0"/>
                        </a:rPr>
                        <m:t>𝑜</m:t>
                      </m:r>
                      <m:sSup>
                        <m:sSupPr>
                          <m:ctrlPr>
                            <a:rPr lang="cs-CZ" i="1" dirty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i="1" dirty="0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p>
                          <m:r>
                            <a:rPr lang="cs-CZ" i="1" dirty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6" name="TextovéPole 15">
                <a:extLst>
                  <a:ext uri="{FF2B5EF4-FFF2-40B4-BE49-F238E27FC236}">
                    <a16:creationId xmlns:a16="http://schemas.microsoft.com/office/drawing/2014/main" id="{ECFDB718-DEBB-1E07-39A8-C8A6868FAE9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09546" y="5761935"/>
                <a:ext cx="2143128" cy="61350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Obrázek 13">
            <a:hlinkClick r:id="rId9" action="ppaction://hlinksldjump"/>
            <a:extLst>
              <a:ext uri="{FF2B5EF4-FFF2-40B4-BE49-F238E27FC236}">
                <a16:creationId xmlns:a16="http://schemas.microsoft.com/office/drawing/2014/main" id="{4B16F3C1-B04C-DD35-A230-E8205F6BC1F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4775" y="5999505"/>
            <a:ext cx="562500" cy="55418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Obdélník 4"/>
              <p:cNvSpPr/>
              <p:nvPr/>
            </p:nvSpPr>
            <p:spPr>
              <a:xfrm>
                <a:off x="8648006" y="3226644"/>
                <a:ext cx="1351652" cy="6790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𝑝</m:t>
                                  </m:r>
                                </m:e>
                                <m:sub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100</m:t>
                                  </m:r>
                                </m:sub>
                              </m:s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𝑝</m:t>
                                  </m:r>
                                </m:e>
                                <m:sub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0</m:t>
                                  </m:r>
                                </m:sub>
                              </m:sSub>
                            </m:e>
                          </m:d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(100 </m:t>
                          </m:r>
                          <m:r>
                            <m:rPr>
                              <m:nor/>
                            </m:rPr>
                            <a:rPr lang="cs-CZ" baseline="30000" dirty="0"/>
                            <m:t>o</m:t>
                          </m:r>
                          <m:r>
                            <m:rPr>
                              <m:nor/>
                            </m:rPr>
                            <a:rPr lang="cs-CZ" dirty="0"/>
                            <m:t>C</m:t>
                          </m:r>
                          <m:r>
                            <a:rPr lang="cs-CZ" i="1" dirty="0">
                              <a:latin typeface="Cambria Math" panose="02040503050406030204" pitchFamily="18" charset="0"/>
                            </a:rPr>
                            <m:t> )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" name="Obdélník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48006" y="3226644"/>
                <a:ext cx="1351652" cy="679032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Ovál 11"/>
          <p:cNvSpPr/>
          <p:nvPr/>
        </p:nvSpPr>
        <p:spPr>
          <a:xfrm>
            <a:off x="8423832" y="2666160"/>
            <a:ext cx="1800000" cy="18000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8" name="Přímá spojnice se šipkou 17"/>
          <p:cNvCxnSpPr>
            <a:stCxn id="12" idx="2"/>
          </p:cNvCxnSpPr>
          <p:nvPr/>
        </p:nvCxnSpPr>
        <p:spPr>
          <a:xfrm flipH="1">
            <a:off x="5769864" y="3566160"/>
            <a:ext cx="2653968" cy="100584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10223832" y="3211123"/>
            <a:ext cx="18105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Změna tlaku odpovídající 1 </a:t>
            </a:r>
            <a:r>
              <a:rPr lang="cs-CZ" baseline="30000" dirty="0"/>
              <a:t>0</a:t>
            </a:r>
            <a:r>
              <a:rPr lang="cs-CZ" dirty="0"/>
              <a:t>C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Obdélník 19"/>
              <p:cNvSpPr/>
              <p:nvPr/>
            </p:nvSpPr>
            <p:spPr>
              <a:xfrm>
                <a:off x="3687019" y="6405666"/>
                <a:ext cx="6181343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cs-CZ" dirty="0"/>
                  <a:t>koeficient teplotní roztažnosti plynu -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𝛾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=0,003660992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baseline="3000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𝐶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20" name="Obdélník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87019" y="6405666"/>
                <a:ext cx="6181343" cy="369332"/>
              </a:xfrm>
              <a:prstGeom prst="rect">
                <a:avLst/>
              </a:prstGeom>
              <a:blipFill>
                <a:blip r:embed="rId12"/>
                <a:stretch>
                  <a:fillRect l="-888" t="-10000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623128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>
            <a:extLst>
              <a:ext uri="{FF2B5EF4-FFF2-40B4-BE49-F238E27FC236}">
                <a16:creationId xmlns:a16="http://schemas.microsoft.com/office/drawing/2014/main" id="{12668C29-6758-572F-8CFF-27C1A450FAB3}"/>
              </a:ext>
            </a:extLst>
          </p:cNvPr>
          <p:cNvSpPr txBox="1"/>
          <p:nvPr/>
        </p:nvSpPr>
        <p:spPr>
          <a:xfrm>
            <a:off x="1452196" y="5141374"/>
            <a:ext cx="182880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0" i="1" dirty="0">
                <a:solidFill>
                  <a:srgbClr val="535E5E"/>
                </a:solidFill>
                <a:effectLst/>
                <a:latin typeface="Open Sans" panose="020B0606030504020204" pitchFamily="34" charset="0"/>
              </a:rPr>
              <a:t>Anders Celsius (1701 – 1744)</a:t>
            </a:r>
            <a:endParaRPr lang="cs-CZ" dirty="0"/>
          </a:p>
        </p:txBody>
      </p:sp>
      <p:pic>
        <p:nvPicPr>
          <p:cNvPr id="2050" name="Picture 2" descr="undefined">
            <a:extLst>
              <a:ext uri="{FF2B5EF4-FFF2-40B4-BE49-F238E27FC236}">
                <a16:creationId xmlns:a16="http://schemas.microsoft.com/office/drawing/2014/main" id="{5C4E1611-B1ED-110A-48DC-DE6EA754B4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097" y="269631"/>
            <a:ext cx="3429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>
            <a:extLst>
              <a:ext uri="{FF2B5EF4-FFF2-40B4-BE49-F238E27FC236}">
                <a16:creationId xmlns:a16="http://schemas.microsoft.com/office/drawing/2014/main" id="{DDB0B1E6-6A4C-4EB7-B3E1-1A0BAA7D4B90}"/>
              </a:ext>
            </a:extLst>
          </p:cNvPr>
          <p:cNvSpPr txBox="1"/>
          <p:nvPr/>
        </p:nvSpPr>
        <p:spPr>
          <a:xfrm>
            <a:off x="4325815" y="269631"/>
            <a:ext cx="7620000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None/>
            </a:pPr>
            <a:r>
              <a:rPr lang="cs-CZ" b="1" dirty="0"/>
              <a:t>Anders Celsius </a:t>
            </a:r>
            <a:r>
              <a:rPr lang="cs-CZ" dirty="0"/>
              <a:t>(8. prosince </a:t>
            </a:r>
            <a:r>
              <a:rPr lang="cs-CZ" dirty="0">
                <a:hlinkClick r:id="rId3" tooltip="170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1701</a:t>
            </a:r>
            <a:r>
              <a:rPr lang="cs-CZ" dirty="0"/>
              <a:t> Uppsala – 6. května </a:t>
            </a:r>
            <a:r>
              <a:rPr lang="cs-CZ" dirty="0">
                <a:hlinkClick r:id="rId4" tooltip="174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1744</a:t>
            </a:r>
            <a:r>
              <a:rPr lang="cs-CZ" dirty="0"/>
              <a:t> Uppsala) byl švédský astronom, geodet, fyzik a matematik. Je také autorem Celsiovy stupnice.</a:t>
            </a:r>
          </a:p>
          <a:p>
            <a:pPr algn="l">
              <a:buNone/>
            </a:pPr>
            <a:r>
              <a:rPr lang="cs-CZ" dirty="0"/>
              <a:t>Jeho otec </a:t>
            </a:r>
            <a:r>
              <a:rPr lang="cs-CZ" dirty="0" err="1"/>
              <a:t>Nils</a:t>
            </a:r>
            <a:r>
              <a:rPr lang="cs-CZ" dirty="0"/>
              <a:t> Celsius byl astronomem a jeho matka dcerou profesora astronomie Anderse </a:t>
            </a:r>
            <a:r>
              <a:rPr lang="cs-CZ" dirty="0" err="1"/>
              <a:t>Spoleho</a:t>
            </a:r>
            <a:r>
              <a:rPr lang="cs-CZ" dirty="0"/>
              <a:t>. Anders vystudoval u Erica </a:t>
            </a:r>
            <a:r>
              <a:rPr lang="cs-CZ" dirty="0" err="1"/>
              <a:t>Burmana</a:t>
            </a:r>
            <a:r>
              <a:rPr lang="cs-CZ" dirty="0"/>
              <a:t> a po jeho smrti se stal jeho nástupcem ve funkci profesora na Uppsalské univerzitě.</a:t>
            </a:r>
          </a:p>
          <a:p>
            <a:pPr algn="l">
              <a:buNone/>
            </a:pPr>
            <a:r>
              <a:rPr lang="cs-CZ" dirty="0"/>
              <a:t>V letech 1736 až 1737 se zúčastnil Laponské expedice vedené francouzským astronomem Maupertuisem do Tornia. Expedici navrhl on sám během svého studijního pobytu v </a:t>
            </a:r>
            <a:r>
              <a:rPr lang="cs-CZ" dirty="0">
                <a:hlinkClick r:id="rId5" tooltip="Paříž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Paříži</a:t>
            </a:r>
            <a:r>
              <a:rPr lang="cs-CZ" dirty="0"/>
              <a:t> na tamější Francouzské akademii věd jako paralelní expedici k expedici do Peru (na území dnešního Ekvádoru) a která postupnými měřeními délky jednoho stupně zeměpisné šířky dokázala Newtonovu hypotézu o zploštění Země na pólech.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B368A97B-B3D2-8BC1-AA48-D5BFF55D6591}"/>
              </a:ext>
            </a:extLst>
          </p:cNvPr>
          <p:cNvSpPr txBox="1"/>
          <p:nvPr/>
        </p:nvSpPr>
        <p:spPr>
          <a:xfrm>
            <a:off x="4325815" y="3792275"/>
            <a:ext cx="762000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Stal se známým roku 1742, kdy navrhl Celsiovu </a:t>
            </a:r>
            <a:r>
              <a:rPr lang="cs-CZ" dirty="0" err="1"/>
              <a:t>stodílkovou</a:t>
            </a:r>
            <a:r>
              <a:rPr lang="cs-CZ" dirty="0"/>
              <a:t> teplotní stupnici. Jeho stupnice ale byla původně obrácená, bod varu vody měl 0 a bod tuhnutí +100 stupňů. Do nám známého pořadí ji pravděpodobně obrátil až roku 1745 Carl von Linné, rok poté, co Celsius zemřel ve čtyřiceti dvou letech na tuberkulózu.</a:t>
            </a:r>
          </a:p>
        </p:txBody>
      </p:sp>
      <p:pic>
        <p:nvPicPr>
          <p:cNvPr id="12" name="Obrázek 11">
            <a:hlinkClick r:id="rId6" action="ppaction://hlinksldjump"/>
            <a:extLst>
              <a:ext uri="{FF2B5EF4-FFF2-40B4-BE49-F238E27FC236}">
                <a16:creationId xmlns:a16="http://schemas.microsoft.com/office/drawing/2014/main" id="{5797D92A-77E9-FFD3-C466-8CB31AB716B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1519" y="5672368"/>
            <a:ext cx="562500" cy="554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9061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4401312" y="667194"/>
            <a:ext cx="742492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>
                <a:solidFill>
                  <a:srgbClr val="202122"/>
                </a:solidFill>
                <a:latin typeface="Arial" panose="020B0604020202020204" pitchFamily="34" charset="0"/>
              </a:rPr>
              <a:t>William Thomson</a:t>
            </a:r>
            <a:r>
              <a:rPr lang="cs-CZ" dirty="0">
                <a:solidFill>
                  <a:srgbClr val="202122"/>
                </a:solidFill>
                <a:latin typeface="Arial" panose="020B0604020202020204" pitchFamily="34" charset="0"/>
              </a:rPr>
              <a:t>,  (26. června 1824, Belfast – 17. prosince 1907, </a:t>
            </a:r>
            <a:r>
              <a:rPr lang="cs-CZ" dirty="0" err="1">
                <a:solidFill>
                  <a:srgbClr val="202122"/>
                </a:solidFill>
                <a:latin typeface="Arial" panose="020B0604020202020204" pitchFamily="34" charset="0"/>
              </a:rPr>
              <a:t>Netherhall</a:t>
            </a:r>
            <a:r>
              <a:rPr lang="cs-CZ" dirty="0">
                <a:solidFill>
                  <a:srgbClr val="202122"/>
                </a:solidFill>
                <a:latin typeface="Arial" panose="020B0604020202020204" pitchFamily="34" charset="0"/>
              </a:rPr>
              <a:t> u </a:t>
            </a:r>
            <a:r>
              <a:rPr lang="cs-CZ" dirty="0" err="1">
                <a:solidFill>
                  <a:srgbClr val="202122"/>
                </a:solidFill>
                <a:latin typeface="Arial" panose="020B0604020202020204" pitchFamily="34" charset="0"/>
              </a:rPr>
              <a:t>Largsu</a:t>
            </a:r>
            <a:r>
              <a:rPr lang="cs-CZ" dirty="0">
                <a:solidFill>
                  <a:srgbClr val="202122"/>
                </a:solidFill>
                <a:latin typeface="Arial" panose="020B0604020202020204" pitchFamily="34" charset="0"/>
              </a:rPr>
              <a:t>, Skotsko), známý spíše pod svým šlechtickým jménem </a:t>
            </a:r>
            <a:r>
              <a:rPr lang="cs-CZ" b="1" dirty="0">
                <a:solidFill>
                  <a:srgbClr val="202122"/>
                </a:solidFill>
                <a:latin typeface="Arial" panose="020B0604020202020204" pitchFamily="34" charset="0"/>
              </a:rPr>
              <a:t>lord Kelvin z </a:t>
            </a:r>
            <a:r>
              <a:rPr lang="cs-CZ" b="1" dirty="0" err="1">
                <a:solidFill>
                  <a:srgbClr val="202122"/>
                </a:solidFill>
                <a:latin typeface="Arial" panose="020B0604020202020204" pitchFamily="34" charset="0"/>
              </a:rPr>
              <a:t>Largsu</a:t>
            </a:r>
            <a:r>
              <a:rPr lang="cs-CZ" dirty="0">
                <a:solidFill>
                  <a:srgbClr val="202122"/>
                </a:solidFill>
                <a:latin typeface="Arial" panose="020B0604020202020204" pitchFamily="34" charset="0"/>
              </a:rPr>
              <a:t>, byl britský matematik, matematický fyzik, inženýr a vynálezce. Po dlouhých 53 let byl profesorem přírodní filozofie na Glasgowské univerzitě, kde se zabýval matematickou analýzou elektřiny, formuloval první a druhý termodynamický zákon a velmi se zasloužil o rozvoj vznikajícího oboru fyziky. Byl zvolen prezidentem Královské společnosti a jako první britský vědec byl povýšen do Sněmovny lordů.</a:t>
            </a:r>
          </a:p>
        </p:txBody>
      </p:sp>
      <p:sp>
        <p:nvSpPr>
          <p:cNvPr id="4" name="Obdélník 3"/>
          <p:cNvSpPr/>
          <p:nvPr/>
        </p:nvSpPr>
        <p:spPr>
          <a:xfrm>
            <a:off x="4401312" y="3252517"/>
            <a:ext cx="742492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solidFill>
                  <a:srgbClr val="202122"/>
                </a:solidFill>
                <a:latin typeface="Arial" panose="020B0604020202020204" pitchFamily="34" charset="0"/>
              </a:rPr>
              <a:t>Během svého života sestrojil řadu vynálezů, např. kvadrantový elektroměr, přístroje pro měření elektřiny v atmosféře nebo nový typ buzoly. Je po něm pojmenována jednotka termodynamické teploty kelvin (K), což je jedna ze sedmi základních jednotek soustavy SI. V kelvinech se uvádějí absolutní teploty. Ačkoli existence absolutní nuly byla známa již od roku 1702, kdy ji navrhl Guillaume </a:t>
            </a:r>
            <a:r>
              <a:rPr lang="cs-CZ" dirty="0" err="1">
                <a:solidFill>
                  <a:srgbClr val="202122"/>
                </a:solidFill>
                <a:latin typeface="Arial" panose="020B0604020202020204" pitchFamily="34" charset="0"/>
              </a:rPr>
              <a:t>Amontons</a:t>
            </a:r>
            <a:r>
              <a:rPr lang="cs-CZ" dirty="0">
                <a:solidFill>
                  <a:srgbClr val="202122"/>
                </a:solidFill>
                <a:latin typeface="Arial" panose="020B0604020202020204" pitchFamily="34" charset="0"/>
              </a:rPr>
              <a:t>, Thomson určil roku 1848 její přesnou hodnotu jako −273,15 °C (−459.67 °F). Je po něm rovněž pojmenován Joulův–Thomsonův jev.</a:t>
            </a:r>
          </a:p>
        </p:txBody>
      </p:sp>
      <p:pic>
        <p:nvPicPr>
          <p:cNvPr id="1026" name="Picture 2" descr="William Thomson Photograph by Sheila Terry/science Photo Library - Pixels">
            <a:extLst>
              <a:ext uri="{FF2B5EF4-FFF2-40B4-BE49-F238E27FC236}">
                <a16:creationId xmlns:a16="http://schemas.microsoft.com/office/drawing/2014/main" id="{5CF0C4D1-BDE9-431D-D718-941AE6ABB6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" y="774011"/>
            <a:ext cx="3899057" cy="4957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Obrázek 5">
            <a:hlinkClick r:id="rId3" action="ppaction://hlinksldjump"/>
            <a:extLst>
              <a:ext uri="{FF2B5EF4-FFF2-40B4-BE49-F238E27FC236}">
                <a16:creationId xmlns:a16="http://schemas.microsoft.com/office/drawing/2014/main" id="{31034B9E-E089-AB33-16A1-7F5A3D0446E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2197" y="5913712"/>
            <a:ext cx="562500" cy="554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623902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814</TotalTime>
  <Words>2228</Words>
  <Application>Microsoft Office PowerPoint</Application>
  <PresentationFormat>Širokoúhlá obrazovka</PresentationFormat>
  <Paragraphs>212</Paragraphs>
  <Slides>16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8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25" baseType="lpstr">
      <vt:lpstr>-apple-system</vt:lpstr>
      <vt:lpstr>Arial</vt:lpstr>
      <vt:lpstr>Calibri</vt:lpstr>
      <vt:lpstr>Calibri Light</vt:lpstr>
      <vt:lpstr>Cambria Math</vt:lpstr>
      <vt:lpstr>Open Sans</vt:lpstr>
      <vt:lpstr>Source Sans Pro</vt:lpstr>
      <vt:lpstr>Wingdings</vt:lpstr>
      <vt:lpstr>Motiv Office</vt:lpstr>
      <vt:lpstr>Měření teploty Fyz 81 - 2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Měření teploty Fyz82</dc:title>
  <dc:creator>Karel Sixl</dc:creator>
  <cp:lastModifiedBy>Karel Sixl</cp:lastModifiedBy>
  <cp:revision>35</cp:revision>
  <dcterms:created xsi:type="dcterms:W3CDTF">2026-01-16T17:25:49Z</dcterms:created>
  <dcterms:modified xsi:type="dcterms:W3CDTF">2026-03-01T16:56:58Z</dcterms:modified>
</cp:coreProperties>
</file>