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64" r:id="rId6"/>
    <p:sldId id="265" r:id="rId7"/>
    <p:sldId id="259" r:id="rId8"/>
    <p:sldId id="266" r:id="rId9"/>
    <p:sldId id="260" r:id="rId10"/>
    <p:sldId id="261" r:id="rId11"/>
    <p:sldId id="267" r:id="rId12"/>
    <p:sldId id="268" r:id="rId13"/>
    <p:sldId id="26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11/14/2022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atspace.cz/prostory/brevnovsky-klaster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452C1D0-1E46-33E7-9457-F8533078D7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2548469"/>
          </a:xfrm>
        </p:spPr>
        <p:txBody>
          <a:bodyPr/>
          <a:lstStyle/>
          <a:p>
            <a:r>
              <a:rPr lang="cs-CZ" sz="4800" b="1" u="sng" dirty="0"/>
              <a:t>RANĚSTŘEDOVĚKÁ KULTURA, UMĚNÍ A VZDĚLANOST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1EF7FC5-F59D-7BAA-C87E-C47702517AE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0027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C681606-C41C-1AB6-5FED-E4D3EB5938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KLÁŠTERY A CÍRKEVNÍ ŠKOLY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844EABF-BA1D-9303-3AB7-A33BF46DB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Vzdělání – výsadou duchovních</a:t>
            </a:r>
          </a:p>
          <a:p>
            <a:r>
              <a:rPr lang="cs-CZ" dirty="0"/>
              <a:t>Církev provozuje školy – často u sídel arcibiskupů, biskupů a důležitých kostelů</a:t>
            </a:r>
          </a:p>
          <a:p>
            <a:r>
              <a:rPr lang="cs-CZ" dirty="0"/>
              <a:t>=&gt;poskytují vzdělání budoucím kněžím</a:t>
            </a:r>
          </a:p>
          <a:p>
            <a:r>
              <a:rPr lang="cs-CZ" dirty="0"/>
              <a:t>Vyučovací jazyk – latina</a:t>
            </a:r>
          </a:p>
          <a:p>
            <a:r>
              <a:rPr lang="cs-CZ" dirty="0"/>
              <a:t>Pouze pro chlapce</a:t>
            </a:r>
          </a:p>
        </p:txBody>
      </p:sp>
    </p:spTree>
    <p:extLst>
      <p:ext uri="{BB962C8B-B14F-4D97-AF65-F5344CB8AC3E}">
        <p14:creationId xmlns:p14="http://schemas.microsoft.com/office/powerpoint/2010/main" val="6050428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1AD38BD-8409-B94B-431E-7C7DAECB30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MNIŠSTVÍ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3CE591-C1B6-CF62-01E8-173EFA594E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Mniši existují už od konce starověku – duše bude nejlépe spasena, pokud budou žít osamoceně bez lidských radovánek</a:t>
            </a:r>
          </a:p>
          <a:p>
            <a:r>
              <a:rPr lang="cs-CZ" dirty="0"/>
              <a:t>Za vznik klášterů může mnišské hnutí, které ale postrádalo řád</a:t>
            </a:r>
          </a:p>
          <a:p>
            <a:r>
              <a:rPr lang="cs-CZ" dirty="0"/>
              <a:t>Na východě – </a:t>
            </a:r>
            <a:r>
              <a:rPr lang="cs-CZ" b="1" dirty="0"/>
              <a:t>sv. </a:t>
            </a:r>
            <a:r>
              <a:rPr lang="cs-CZ" b="1" dirty="0" err="1"/>
              <a:t>Basileos</a:t>
            </a:r>
            <a:r>
              <a:rPr lang="cs-CZ" dirty="0"/>
              <a:t>, na západě - </a:t>
            </a:r>
            <a:r>
              <a:rPr lang="cs-CZ" b="1" u="sng" dirty="0"/>
              <a:t>Benedikt z </a:t>
            </a:r>
            <a:r>
              <a:rPr lang="cs-CZ" b="1" u="sng" dirty="0" err="1"/>
              <a:t>Nursie</a:t>
            </a:r>
            <a:endParaRPr lang="cs-CZ" b="1" u="sng" dirty="0"/>
          </a:p>
          <a:p>
            <a:r>
              <a:rPr lang="cs-CZ" dirty="0"/>
              <a:t>520 – založení kláštera Monte </a:t>
            </a:r>
            <a:r>
              <a:rPr lang="cs-CZ" dirty="0" err="1"/>
              <a:t>Casino</a:t>
            </a:r>
            <a:r>
              <a:rPr lang="cs-CZ" dirty="0"/>
              <a:t> – vypracování pravidel mnišského života (tzv. řehole)=&gt; benediktini</a:t>
            </a:r>
          </a:p>
          <a:p>
            <a:r>
              <a:rPr lang="cs-CZ" dirty="0"/>
              <a:t>Později založen i klášter pro ženy a dívky</a:t>
            </a:r>
          </a:p>
          <a:p>
            <a:r>
              <a:rPr lang="cs-CZ" dirty="0"/>
              <a:t>Odštěpení dalších větví – kartuziáni, premonstráti, cisterciáci</a:t>
            </a:r>
          </a:p>
        </p:txBody>
      </p:sp>
    </p:spTree>
    <p:extLst>
      <p:ext uri="{BB962C8B-B14F-4D97-AF65-F5344CB8AC3E}">
        <p14:creationId xmlns:p14="http://schemas.microsoft.com/office/powerpoint/2010/main" val="668318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3B08DCB-AE09-9642-D1A6-CC0106D2A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SV. BASILEOS</a:t>
            </a:r>
          </a:p>
        </p:txBody>
      </p:sp>
      <p:pic>
        <p:nvPicPr>
          <p:cNvPr id="2050" name="Picture 2" descr="Basileios Veliký – Wikipedie">
            <a:extLst>
              <a:ext uri="{FF2B5EF4-FFF2-40B4-BE49-F238E27FC236}">
                <a16:creationId xmlns:a16="http://schemas.microsoft.com/office/drawing/2014/main" id="{4C09E1D3-8356-7A2E-FBD6-1403C4DA64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2434245"/>
            <a:ext cx="2762250" cy="3772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8034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638F2B2-C058-A50F-E4B2-00CBD18D0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BENEDIKT Z NURSIE</a:t>
            </a:r>
          </a:p>
        </p:txBody>
      </p:sp>
      <p:pic>
        <p:nvPicPr>
          <p:cNvPr id="3074" name="Picture 2" descr="Ve stopách sv. Benedikta a Václava Bendy - EchoPrime.cz">
            <a:extLst>
              <a:ext uri="{FF2B5EF4-FFF2-40B4-BE49-F238E27FC236}">
                <a16:creationId xmlns:a16="http://schemas.microsoft.com/office/drawing/2014/main" id="{F31142D3-3945-3BD2-04CD-AD58940B5A2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37045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F69DB8-50FC-2CF5-4B3B-002126000D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MONTE CASINO</a:t>
            </a:r>
          </a:p>
        </p:txBody>
      </p:sp>
      <p:pic>
        <p:nvPicPr>
          <p:cNvPr id="4098" name="Picture 2" descr="Klášter Montecassino – Wikipedie">
            <a:extLst>
              <a:ext uri="{FF2B5EF4-FFF2-40B4-BE49-F238E27FC236}">
                <a16:creationId xmlns:a16="http://schemas.microsoft.com/office/drawing/2014/main" id="{6C7B0720-29BA-CAE9-8C66-2056210B4C2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0475" y="2711883"/>
            <a:ext cx="4676775" cy="2954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10399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E38A17-1DAD-54B7-0C15-20FDCD532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MNIŠSTVÍ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8F98731-1980-4878-A89F-D8ECD47E3D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Do 11. století byli benediktini jediným řádem</a:t>
            </a:r>
          </a:p>
          <a:p>
            <a:r>
              <a:rPr lang="cs-CZ" dirty="0"/>
              <a:t>Kláštery byly velmi bohaté a byl zde dostatek času na duchovní činnost</a:t>
            </a:r>
          </a:p>
          <a:p>
            <a:r>
              <a:rPr lang="cs-CZ" dirty="0"/>
              <a:t>U kláštera byla škola, v ženských bylo možné, aby ji navštěvovaly i dívky ze vznešených rodin</a:t>
            </a:r>
          </a:p>
          <a:p>
            <a:r>
              <a:rPr lang="cs-CZ" dirty="0"/>
              <a:t>Písařské dílny, kde vznikaly zdobené rukopisné knihy </a:t>
            </a:r>
            <a:r>
              <a:rPr lang="cs-CZ" b="1" dirty="0"/>
              <a:t>(= kodexy</a:t>
            </a:r>
            <a:r>
              <a:rPr lang="cs-CZ" dirty="0"/>
              <a:t>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8990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F85BE46-D64B-05C3-5989-0E80ABECF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KODEX VYŠEHRADSKÝ</a:t>
            </a:r>
          </a:p>
        </p:txBody>
      </p:sp>
      <p:pic>
        <p:nvPicPr>
          <p:cNvPr id="5122" name="Picture 2" descr="Kodex vyšehradský – Wikipedie">
            <a:extLst>
              <a:ext uri="{FF2B5EF4-FFF2-40B4-BE49-F238E27FC236}">
                <a16:creationId xmlns:a16="http://schemas.microsoft.com/office/drawing/2014/main" id="{36672D9B-5DA3-051F-9350-DD97C810E41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2025" y="2544763"/>
            <a:ext cx="2466975" cy="360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269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A43F88-5C6A-363F-2AFA-444C8A68C1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KLÁŠTERY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371ED27-0ECD-D643-38A2-749237F7AE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Nejstarší – </a:t>
            </a:r>
            <a:r>
              <a:rPr lang="cs-CZ" b="1" dirty="0"/>
              <a:t>ženský klášter u sv. Jiří na Pražském hradě</a:t>
            </a:r>
            <a:r>
              <a:rPr lang="cs-CZ" dirty="0"/>
              <a:t> – polovina 10. století</a:t>
            </a:r>
          </a:p>
          <a:p>
            <a:r>
              <a:rPr lang="cs-CZ" b="1" dirty="0"/>
              <a:t>Břevnovský klášter </a:t>
            </a:r>
            <a:r>
              <a:rPr lang="cs-CZ" dirty="0"/>
              <a:t>– nejstarší mužský klášter – založen r. 993 sv. Vojtěchem</a:t>
            </a:r>
          </a:p>
          <a:p>
            <a:r>
              <a:rPr lang="cs-CZ" b="1" dirty="0"/>
              <a:t>Sázavský klášter </a:t>
            </a:r>
            <a:r>
              <a:rPr lang="cs-CZ" dirty="0"/>
              <a:t>– sv. Prokop</a:t>
            </a:r>
          </a:p>
        </p:txBody>
      </p:sp>
    </p:spTree>
    <p:extLst>
      <p:ext uri="{BB962C8B-B14F-4D97-AF65-F5344CB8AC3E}">
        <p14:creationId xmlns:p14="http://schemas.microsoft.com/office/powerpoint/2010/main" val="19273257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B42589-1F20-4C12-B392-D08C20835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Klášter u sv. Jiří na Pražském hradě</a:t>
            </a:r>
          </a:p>
        </p:txBody>
      </p:sp>
      <p:pic>
        <p:nvPicPr>
          <p:cNvPr id="1026" name="Picture 2" descr="Bazilika sv. Jiří, vlevo od ní přední dvůr kláštera, za ním druhý, větší klášterní dvůr">
            <a:extLst>
              <a:ext uri="{FF2B5EF4-FFF2-40B4-BE49-F238E27FC236}">
                <a16:creationId xmlns:a16="http://schemas.microsoft.com/office/drawing/2014/main" id="{2ABBCAE9-4CDA-10EE-BC98-0C785018166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0024" y="2520723"/>
            <a:ext cx="4352925" cy="3255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2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7E9E36-3401-16F9-717C-CA96E063F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BŘEVNOVSKÝ KLÁŠTER</a:t>
            </a:r>
          </a:p>
        </p:txBody>
      </p:sp>
      <p:pic>
        <p:nvPicPr>
          <p:cNvPr id="6146" name="Picture 2" descr="Břevnovský klášter">
            <a:extLst>
              <a:ext uri="{FF2B5EF4-FFF2-40B4-BE49-F238E27FC236}">
                <a16:creationId xmlns:a16="http://schemas.microsoft.com/office/drawing/2014/main" id="{97FADC03-E137-841C-E081-17826F2846F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394" y="2557463"/>
            <a:ext cx="514121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20150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0350A7-56A7-5C66-4D57-8C8E8FE61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SÁZAVSKÝ KLÁŠTER</a:t>
            </a:r>
          </a:p>
        </p:txBody>
      </p:sp>
      <p:pic>
        <p:nvPicPr>
          <p:cNvPr id="7170" name="Picture 2" descr="Sázavský klášter - Sázavský klášter">
            <a:extLst>
              <a:ext uri="{FF2B5EF4-FFF2-40B4-BE49-F238E27FC236}">
                <a16:creationId xmlns:a16="http://schemas.microsoft.com/office/drawing/2014/main" id="{D29F6A38-1FBF-FFFD-CD35-15F415D5140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5161" y="2557463"/>
            <a:ext cx="498167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077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B7090D-CF4D-F7BD-553B-D6C81C2885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9B74BDF-95AF-EF6B-78A8-B08DEC11FC0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1 – https://cs.wikipedia.org/wiki/Basileios_Velik%C3%BD</a:t>
            </a:r>
          </a:p>
          <a:p>
            <a:r>
              <a:rPr lang="cs-CZ" dirty="0"/>
              <a:t>2 – https://echoprime.cz/a/SUTr4/ve-stopach-sv-benedikta-a-vaclava-bendy</a:t>
            </a:r>
          </a:p>
          <a:p>
            <a:r>
              <a:rPr lang="cs-CZ" dirty="0"/>
              <a:t>3 - https://cs.wikipedia.org/wiki/Kl%C3%A1%C5%A1ter_Montecassino</a:t>
            </a:r>
          </a:p>
          <a:p>
            <a:r>
              <a:rPr lang="cs-CZ" dirty="0"/>
              <a:t>4 – https://cs.wikipedia.org/wiki/Kodex_vy%C5%A1ehradsk%C3%BD</a:t>
            </a:r>
          </a:p>
          <a:p>
            <a:r>
              <a:rPr lang="cs-CZ" dirty="0"/>
              <a:t>5 - https://cs.wikipedia.org/wiki/Kl%C3%A1%C5%A1ter_svat%C3%A9ho_Ji%C5%99%C3%AD_(Praha)</a:t>
            </a:r>
          </a:p>
          <a:p>
            <a:r>
              <a:rPr lang="cs-CZ" dirty="0"/>
              <a:t>6 - </a:t>
            </a:r>
            <a:r>
              <a:rPr lang="cs-CZ" dirty="0">
                <a:hlinkClick r:id="rId2"/>
              </a:rPr>
              <a:t>https://www.meatspace.cz/prostory/brevnovsky-klaster/</a:t>
            </a:r>
            <a:endParaRPr lang="cs-CZ" dirty="0"/>
          </a:p>
          <a:p>
            <a:r>
              <a:rPr lang="cs-CZ" dirty="0"/>
              <a:t>7 - https://www.sazavskyklaster.cz/</a:t>
            </a:r>
          </a:p>
        </p:txBody>
      </p:sp>
    </p:spTree>
    <p:extLst>
      <p:ext uri="{BB962C8B-B14F-4D97-AF65-F5344CB8AC3E}">
        <p14:creationId xmlns:p14="http://schemas.microsoft.com/office/powerpoint/2010/main" val="30537505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45</TotalTime>
  <Words>267</Words>
  <Application>Microsoft Office PowerPoint</Application>
  <PresentationFormat>Širokoúhlá obrazovka</PresentationFormat>
  <Paragraphs>38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RANĚSTŘEDOVĚKÁ KULTURA, UMĚNÍ A VZDĚLANOST</vt:lpstr>
      <vt:lpstr>KLÁŠTERY A CÍRKEVNÍ ŠKOLY</vt:lpstr>
      <vt:lpstr>MNIŠSTVÍ</vt:lpstr>
      <vt:lpstr>SV. BASILEOS</vt:lpstr>
      <vt:lpstr>BENEDIKT Z NURSIE</vt:lpstr>
      <vt:lpstr>MONTE CASINO</vt:lpstr>
      <vt:lpstr>MNIŠSTVÍ</vt:lpstr>
      <vt:lpstr>KODEX VYŠEHRADSKÝ</vt:lpstr>
      <vt:lpstr>KLÁŠTERY</vt:lpstr>
      <vt:lpstr>Klášter u sv. Jiří na Pražském hradě</vt:lpstr>
      <vt:lpstr>BŘEVNOVSKÝ KLÁŠTER</vt:lpstr>
      <vt:lpstr>SÁZAVSKÝ KLÁŠTER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RANĚSTŘEDOVĚKÁ KULTURA, UMĚNÍ A VZDĚLANOST</dc:title>
  <dc:creator>Pc</dc:creator>
  <cp:lastModifiedBy>BLAŽKOVÁ</cp:lastModifiedBy>
  <cp:revision>1</cp:revision>
  <dcterms:created xsi:type="dcterms:W3CDTF">2022-11-13T07:42:56Z</dcterms:created>
  <dcterms:modified xsi:type="dcterms:W3CDTF">2022-11-14T06:39:41Z</dcterms:modified>
</cp:coreProperties>
</file>