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4340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308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0880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28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7888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4360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4482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264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2665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247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4815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99525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453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44882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67585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97321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346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B8809CF-78DE-4F49-A03A-AF06B0C459E8}" type="datetimeFigureOut">
              <a:rPr lang="cs-CZ" smtClean="0"/>
              <a:t>24.02.2025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35D0F29-AF85-4526-979B-F5B4B0C0B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765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51D317-CB11-4C07-84C0-1E839C77F0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ŠÍŘENÍ A VLIV KŘESŤANSTVÍ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D4AD0F0-57A3-4824-91BE-AFAFAE88C4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052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21BBDD-2B42-4FB0-B83B-52794DED8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ŠÍŘENÍ KŘESŤANSTVÍ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99EE9D0-AC7B-4595-B356-16B7E51556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Od 11. století vzestup náboženského cítění</a:t>
            </a:r>
          </a:p>
          <a:p>
            <a:r>
              <a:rPr lang="cs-CZ" dirty="0"/>
              <a:t>Cesty k poutním místům</a:t>
            </a:r>
          </a:p>
          <a:p>
            <a:r>
              <a:rPr lang="cs-CZ" dirty="0"/>
              <a:t>V polovině 11. století příchod Turků do Malé Asie a na Blízký východ – přijali islám a založili v této oblasti sultanát=&gt; pojmenováni </a:t>
            </a:r>
            <a:r>
              <a:rPr lang="cs-CZ" i="1" dirty="0" err="1"/>
              <a:t>Seldžukové</a:t>
            </a:r>
            <a:r>
              <a:rPr lang="cs-CZ" dirty="0"/>
              <a:t> =&gt; přerušení původních obchodních cest =&gt; </a:t>
            </a:r>
            <a:r>
              <a:rPr lang="cs-CZ" b="1" dirty="0"/>
              <a:t>bitva u </a:t>
            </a:r>
            <a:r>
              <a:rPr lang="cs-CZ" b="1" dirty="0" err="1"/>
              <a:t>Manzikertu</a:t>
            </a:r>
            <a:r>
              <a:rPr lang="cs-CZ" b="1" dirty="0"/>
              <a:t> r. 1071</a:t>
            </a:r>
            <a:r>
              <a:rPr lang="cs-CZ" dirty="0"/>
              <a:t>=&gt; přímé ohrožení byzantské hranice=&gt; vznik nových tureckých států</a:t>
            </a:r>
          </a:p>
          <a:p>
            <a:r>
              <a:rPr lang="cs-CZ" b="1" dirty="0"/>
              <a:t>R. 1076 dobytí Jeruzaléma</a:t>
            </a:r>
            <a:r>
              <a:rPr lang="cs-CZ" dirty="0"/>
              <a:t>=&gt; zhoršení podmínek pro křesťanské poutníky</a:t>
            </a:r>
          </a:p>
          <a:p>
            <a:r>
              <a:rPr lang="cs-CZ" dirty="0"/>
              <a:t>Byzanc prosí západní panovníky o pomoc=&gt; příležitost pro papeže postavit se do čela křesťanského světa (včetně východní církve)</a:t>
            </a:r>
          </a:p>
        </p:txBody>
      </p:sp>
    </p:spTree>
    <p:extLst>
      <p:ext uri="{BB962C8B-B14F-4D97-AF65-F5344CB8AC3E}">
        <p14:creationId xmlns:p14="http://schemas.microsoft.com/office/powerpoint/2010/main" val="1227796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AC4C95-18A5-427D-9FE5-16BDB4397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KŘÍŽOVÉ VÝPRAVY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09B14C1-E81D-40F5-AC6E-8FCE0C54EF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r. 1095 </a:t>
            </a:r>
            <a:r>
              <a:rPr lang="cs-CZ" dirty="0"/>
              <a:t>– </a:t>
            </a:r>
            <a:r>
              <a:rPr lang="cs-CZ" b="1" dirty="0"/>
              <a:t>sněm církve a šlechty v </a:t>
            </a:r>
            <a:r>
              <a:rPr lang="cs-CZ" b="1" dirty="0" err="1"/>
              <a:t>Clermontu</a:t>
            </a:r>
            <a:r>
              <a:rPr lang="cs-CZ" dirty="0"/>
              <a:t>=&gt; výzva papeže Urbana II. k válečné výpravě – svaté válce – proti muslimům</a:t>
            </a:r>
          </a:p>
          <a:p>
            <a:r>
              <a:rPr lang="cs-CZ" u="sng" dirty="0"/>
              <a:t>Cíl</a:t>
            </a:r>
            <a:r>
              <a:rPr lang="cs-CZ" dirty="0"/>
              <a:t> – osvobodit Boží hrob v Jeruzalémě + ekonomické cíle</a:t>
            </a:r>
          </a:p>
          <a:p>
            <a:r>
              <a:rPr lang="cs-CZ" u="sng" dirty="0"/>
              <a:t>Definice</a:t>
            </a:r>
            <a:r>
              <a:rPr lang="cs-CZ" dirty="0"/>
              <a:t> – vojenská tažení evropských panovníků a šlechty do pohanských oblastí nebo proti muslimům či kacířům; vyhlašovány papežem</a:t>
            </a:r>
          </a:p>
          <a:p>
            <a:r>
              <a:rPr lang="cs-CZ" dirty="0"/>
              <a:t>= kruciáty</a:t>
            </a:r>
          </a:p>
          <a:p>
            <a:r>
              <a:rPr lang="cs-CZ" dirty="0"/>
              <a:t>Bojovníci označováni červeným křížem</a:t>
            </a:r>
          </a:p>
        </p:txBody>
      </p:sp>
    </p:spTree>
    <p:extLst>
      <p:ext uri="{BB962C8B-B14F-4D97-AF65-F5344CB8AC3E}">
        <p14:creationId xmlns:p14="http://schemas.microsoft.com/office/powerpoint/2010/main" val="3361884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72E542-A791-47FA-877D-25E15C5D1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KŘÍŽOVÉ VÝPRAVY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B0130EB-E530-42AB-8F1E-6F146A362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Celkem 8 výprav (1096 – 1291) + jedna dětská (1212)</a:t>
            </a:r>
          </a:p>
          <a:p>
            <a:r>
              <a:rPr lang="cs-CZ" dirty="0"/>
              <a:t>Účastníci:</a:t>
            </a:r>
          </a:p>
          <a:p>
            <a:pPr lvl="1"/>
            <a:r>
              <a:rPr lang="cs-CZ" dirty="0"/>
              <a:t>Šlechta – především mladší synové</a:t>
            </a:r>
          </a:p>
          <a:p>
            <a:pPr lvl="1"/>
            <a:r>
              <a:rPr lang="cs-CZ" dirty="0"/>
              <a:t>Poddaní</a:t>
            </a:r>
          </a:p>
          <a:p>
            <a:pPr lvl="1"/>
            <a:r>
              <a:rPr lang="cs-CZ" dirty="0"/>
              <a:t>Dobrodruzi</a:t>
            </a:r>
          </a:p>
          <a:p>
            <a:pPr lvl="1"/>
            <a:r>
              <a:rPr lang="cs-CZ" dirty="0"/>
              <a:t>Obchodní města – Benátky, Janov, Pisa</a:t>
            </a:r>
          </a:p>
        </p:txBody>
      </p:sp>
    </p:spTree>
    <p:extLst>
      <p:ext uri="{BB962C8B-B14F-4D97-AF65-F5344CB8AC3E}">
        <p14:creationId xmlns:p14="http://schemas.microsoft.com/office/powerpoint/2010/main" val="211303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F8F273-1130-4FD7-8BA7-12F84AA37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KŘÍŽOVÉ VÝPRAVY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023E741-2408-4223-81A0-55900E5898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b="1" u="sng" dirty="0"/>
              <a:t>KŘÍŽOVÁ VÝPRAVA</a:t>
            </a:r>
          </a:p>
          <a:p>
            <a:pPr lvl="1"/>
            <a:r>
              <a:rPr lang="cs-CZ" dirty="0"/>
              <a:t>-</a:t>
            </a:r>
            <a:r>
              <a:rPr lang="cs-CZ" b="1" dirty="0"/>
              <a:t>1096 – 1099 </a:t>
            </a:r>
            <a:r>
              <a:rPr lang="cs-CZ" dirty="0"/>
              <a:t>– nejdříve chudí rolníci (zničeni Uhry a Turky, část v zajetí)=&gt;šlechta (FR, IT, </a:t>
            </a:r>
            <a:r>
              <a:rPr lang="cs-CZ" dirty="0" err="1"/>
              <a:t>Niz</a:t>
            </a:r>
            <a:r>
              <a:rPr lang="cs-CZ" dirty="0"/>
              <a:t>.) podpořila Byzanc=&gt;</a:t>
            </a:r>
            <a:r>
              <a:rPr lang="cs-CZ" b="1" dirty="0"/>
              <a:t>1099 dobytí Jeruzaléma</a:t>
            </a:r>
            <a:r>
              <a:rPr lang="cs-CZ" dirty="0"/>
              <a:t>=&gt; vznik křižáckých států – </a:t>
            </a:r>
            <a:r>
              <a:rPr lang="cs-CZ" dirty="0" err="1"/>
              <a:t>Edessa</a:t>
            </a:r>
            <a:r>
              <a:rPr lang="cs-CZ" dirty="0"/>
              <a:t>, </a:t>
            </a:r>
            <a:r>
              <a:rPr lang="cs-CZ" dirty="0" err="1"/>
              <a:t>Antiochea</a:t>
            </a:r>
            <a:r>
              <a:rPr lang="cs-CZ" dirty="0"/>
              <a:t>, Tripolis, Jeruzalémské království</a:t>
            </a:r>
          </a:p>
          <a:p>
            <a:pPr lvl="1"/>
            <a:endParaRPr lang="cs-CZ" dirty="0"/>
          </a:p>
          <a:p>
            <a:pPr lvl="1"/>
            <a:r>
              <a:rPr lang="cs-CZ" b="1" u="sng" dirty="0"/>
              <a:t>2. KŘÍŽOVÁ VÝPRAVA</a:t>
            </a:r>
          </a:p>
          <a:p>
            <a:pPr lvl="2"/>
            <a:r>
              <a:rPr lang="cs-CZ" b="1" dirty="0"/>
              <a:t>1147 – 1149 </a:t>
            </a:r>
            <a:r>
              <a:rPr lang="cs-CZ" dirty="0"/>
              <a:t>–  v čele Ludvík VII. a Konrád III. – pokus o dobytí Damašku=&gt; </a:t>
            </a:r>
            <a:r>
              <a:rPr lang="cs-CZ" b="1" dirty="0"/>
              <a:t>bitva u </a:t>
            </a:r>
            <a:r>
              <a:rPr lang="cs-CZ" b="1" dirty="0" err="1"/>
              <a:t>Hattínu</a:t>
            </a:r>
            <a:r>
              <a:rPr lang="cs-CZ" b="1" dirty="0"/>
              <a:t> v roce 1187</a:t>
            </a:r>
            <a:r>
              <a:rPr lang="cs-CZ" dirty="0"/>
              <a:t> – křižáci prohráli, porazil je </a:t>
            </a:r>
            <a:r>
              <a:rPr lang="cs-CZ" b="1" dirty="0" err="1"/>
              <a:t>Saladín</a:t>
            </a:r>
            <a:endParaRPr lang="cs-CZ" b="1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895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BFBF82-B66D-41FC-8699-781210A62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KŘÍŽOVÉ VÝPRAVY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99E7807-7CB1-4EA8-8BDA-9A4D517843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3. KŘÍŽOVÁ VÝPRAVA</a:t>
            </a:r>
          </a:p>
          <a:p>
            <a:pPr lvl="1"/>
            <a:r>
              <a:rPr lang="cs-CZ" b="1" dirty="0"/>
              <a:t>1189 – 1192 </a:t>
            </a:r>
            <a:r>
              <a:rPr lang="cs-CZ" dirty="0"/>
              <a:t>– v čele Fridrich I. Barbarossa, Filip II. August, Richard Lví Srdce –nejpočetnější výprava=&gt; pouze částečný úspěch (dobyt Kypr)</a:t>
            </a:r>
          </a:p>
          <a:p>
            <a:r>
              <a:rPr lang="cs-CZ" b="1" u="sng" dirty="0"/>
              <a:t>4. KŘÍŽOVÁ VÝPRAVA</a:t>
            </a:r>
          </a:p>
          <a:p>
            <a:pPr lvl="1"/>
            <a:r>
              <a:rPr lang="cs-CZ" b="1" dirty="0"/>
              <a:t>1202 – 1204 </a:t>
            </a:r>
            <a:r>
              <a:rPr lang="cs-CZ" dirty="0"/>
              <a:t>– na výzvu papeže Inocence III. Pod vedením benátského dóžete Enrica </a:t>
            </a:r>
            <a:r>
              <a:rPr lang="cs-CZ" dirty="0" err="1"/>
              <a:t>Dandola</a:t>
            </a:r>
            <a:r>
              <a:rPr lang="cs-CZ" dirty="0"/>
              <a:t> a hraběte </a:t>
            </a:r>
            <a:r>
              <a:rPr lang="cs-CZ" dirty="0" err="1"/>
              <a:t>Baldwina</a:t>
            </a:r>
            <a:r>
              <a:rPr lang="cs-CZ" dirty="0"/>
              <a:t> Flanderského =&gt; vedena proti křesťanům=&gt; dobytí Cařihradu a vznik Latinského císařství</a:t>
            </a:r>
          </a:p>
        </p:txBody>
      </p:sp>
    </p:spTree>
    <p:extLst>
      <p:ext uri="{BB962C8B-B14F-4D97-AF65-F5344CB8AC3E}">
        <p14:creationId xmlns:p14="http://schemas.microsoft.com/office/powerpoint/2010/main" val="1698267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4508AF-137C-43D6-88DC-72EA9BBDF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KŘÍŽOVÉ VÝPRAVY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FA56061-DAEB-4C09-9320-AA7A69983A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5. KŘÍŽOVÁ VÝPRAVA</a:t>
            </a:r>
          </a:p>
          <a:p>
            <a:pPr lvl="1"/>
            <a:r>
              <a:rPr lang="cs-CZ" dirty="0"/>
              <a:t>1216 – 1221 – neúspěšný pokus o dobytí Egypta</a:t>
            </a:r>
          </a:p>
          <a:p>
            <a:r>
              <a:rPr lang="cs-CZ" b="1" u="sng" dirty="0"/>
              <a:t>6. KŘÍŽOVÁ VÝPRAVA</a:t>
            </a:r>
          </a:p>
          <a:p>
            <a:pPr lvl="1"/>
            <a:r>
              <a:rPr lang="cs-CZ" dirty="0"/>
              <a:t>1228 </a:t>
            </a:r>
            <a:r>
              <a:rPr lang="cs-CZ"/>
              <a:t>– </a:t>
            </a:r>
            <a:r>
              <a:rPr lang="cs-CZ" smtClean="0"/>
              <a:t>1229 </a:t>
            </a:r>
            <a:r>
              <a:rPr lang="cs-CZ" dirty="0"/>
              <a:t>– Jeruzalém získán smlouvou</a:t>
            </a:r>
          </a:p>
          <a:p>
            <a:r>
              <a:rPr lang="cs-CZ" b="1" u="sng" dirty="0"/>
              <a:t>7. a 8. KŘÍŽOVÁ VÝPRAVA</a:t>
            </a:r>
          </a:p>
          <a:p>
            <a:pPr lvl="1"/>
            <a:r>
              <a:rPr lang="cs-CZ" dirty="0"/>
              <a:t>1248 – 1254/1270 – neúspěšná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1652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FEB5ED-4082-4E98-A64B-3384B9019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KŘÍŽOVÉ VÝPRAVY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6544D76-79C9-4C14-AFD0-5B258A9C4E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/>
              <a:t>Dětská křížová výprava</a:t>
            </a:r>
          </a:p>
          <a:p>
            <a:pPr marL="0" indent="0">
              <a:buNone/>
            </a:pPr>
            <a:r>
              <a:rPr lang="cs-CZ" dirty="0"/>
              <a:t>	- </a:t>
            </a:r>
            <a:r>
              <a:rPr lang="cs-CZ" b="1" dirty="0"/>
              <a:t>1212 </a:t>
            </a:r>
            <a:r>
              <a:rPr lang="cs-CZ" dirty="0"/>
              <a:t>– nevinné děti měly dosáhnout toho, co nezvládli cvičení vojáci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1291 – dobytí </a:t>
            </a:r>
            <a:r>
              <a:rPr lang="cs-CZ" b="1" dirty="0" err="1"/>
              <a:t>Akkonu</a:t>
            </a:r>
            <a:r>
              <a:rPr lang="cs-CZ" b="1" dirty="0"/>
              <a:t> </a:t>
            </a:r>
            <a:r>
              <a:rPr lang="cs-CZ" dirty="0"/>
              <a:t>– poslední křižácká pevnost</a:t>
            </a:r>
          </a:p>
        </p:txBody>
      </p:sp>
    </p:spTree>
    <p:extLst>
      <p:ext uri="{BB962C8B-B14F-4D97-AF65-F5344CB8AC3E}">
        <p14:creationId xmlns:p14="http://schemas.microsoft.com/office/powerpoint/2010/main" val="1998352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DDE113-4502-436E-A775-FB2710BA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DŮSLEDKY KŘÍŽOVÝCH VÝPRAV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302F6FF-2B8D-48CB-BC61-C9B347EA35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Vzrůst moci a bohatství církve</a:t>
            </a:r>
          </a:p>
          <a:p>
            <a:r>
              <a:rPr lang="cs-CZ" dirty="0"/>
              <a:t>Překonání rozdrobenosti</a:t>
            </a:r>
          </a:p>
          <a:p>
            <a:r>
              <a:rPr lang="cs-CZ" dirty="0"/>
              <a:t>Rozvoj měst</a:t>
            </a:r>
          </a:p>
          <a:p>
            <a:r>
              <a:rPr lang="cs-CZ" dirty="0"/>
              <a:t>Rozšíření peněžních vztahů</a:t>
            </a:r>
          </a:p>
          <a:p>
            <a:r>
              <a:rPr lang="cs-CZ" dirty="0"/>
              <a:t> nové plodiny – rýže, mák špenát, citrony, broskve, pomeranče, koření</a:t>
            </a:r>
          </a:p>
          <a:p>
            <a:r>
              <a:rPr lang="cs-CZ" dirty="0"/>
              <a:t>Zdokonalení výroby</a:t>
            </a:r>
          </a:p>
          <a:p>
            <a:r>
              <a:rPr lang="cs-CZ" dirty="0"/>
              <a:t>Kulturní obohacení Evropy</a:t>
            </a:r>
          </a:p>
          <a:p>
            <a:r>
              <a:rPr lang="cs-CZ" dirty="0"/>
              <a:t>Růst životních potřeb</a:t>
            </a:r>
          </a:p>
          <a:p>
            <a:r>
              <a:rPr lang="cs-CZ" dirty="0"/>
              <a:t>Vznik rytířských řádů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83549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</TotalTime>
  <Words>433</Words>
  <Application>Microsoft Office PowerPoint</Application>
  <PresentationFormat>Širokoúhlá obrazovka</PresentationFormat>
  <Paragraphs>55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ŠÍŘENÍ A VLIV KŘESŤANSTVÍ</vt:lpstr>
      <vt:lpstr>ŠÍŘENÍ KŘESŤANSTVÍ</vt:lpstr>
      <vt:lpstr>KŘÍŽOVÉ VÝPRAVY</vt:lpstr>
      <vt:lpstr>KŘÍŽOVÉ VÝPRAVY</vt:lpstr>
      <vt:lpstr>KŘÍŽOVÉ VÝPRAVY</vt:lpstr>
      <vt:lpstr>KŘÍŽOVÉ VÝPRAVY</vt:lpstr>
      <vt:lpstr>KŘÍŽOVÉ VÝPRAVY</vt:lpstr>
      <vt:lpstr>KŘÍŽOVÉ VÝPRAVY</vt:lpstr>
      <vt:lpstr>DŮSLEDKY KŘÍŽOVÝCH VÝPRAV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ŠÍŘENÍ A VLIV KŘESŤANSTVÍ</dc:title>
  <dc:creator>Pc</dc:creator>
  <cp:lastModifiedBy>BLAŽKOVÁ</cp:lastModifiedBy>
  <cp:revision>2</cp:revision>
  <dcterms:created xsi:type="dcterms:W3CDTF">2022-01-25T19:19:25Z</dcterms:created>
  <dcterms:modified xsi:type="dcterms:W3CDTF">2025-02-24T08:29:58Z</dcterms:modified>
</cp:coreProperties>
</file>