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5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9" r:id="rId18"/>
    <p:sldId id="274" r:id="rId19"/>
    <p:sldId id="275" r:id="rId20"/>
    <p:sldId id="276" r:id="rId21"/>
    <p:sldId id="277" r:id="rId22"/>
    <p:sldId id="278" r:id="rId23"/>
    <p:sldId id="266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00" autoAdjust="0"/>
    <p:restoredTop sz="94660"/>
  </p:normalViewPr>
  <p:slideViewPr>
    <p:cSldViewPr>
      <p:cViewPr varScale="1">
        <p:scale>
          <a:sx n="99" d="100"/>
          <a:sy n="99" d="100"/>
        </p:scale>
        <p:origin x="1042" y="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2508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92DA63-BF02-4697-B35F-E46A576F2455}" type="datetimeFigureOut">
              <a:rPr lang="cs-CZ" smtClean="0"/>
              <a:pPr/>
              <a:t>31.08.2022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7FB8D7-4B6E-47BA-A000-FC2A148C8EC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7FB8D7-4B6E-47BA-A000-FC2A148C8EC6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E19E0D88-2A60-44FE-BF30-CFA3E8BD931C}" type="datetimeFigureOut">
              <a:rPr lang="cs-CZ" smtClean="0"/>
              <a:pPr/>
              <a:t>31.08.2022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61EC45FD-3A61-48BF-9AE7-ACF3D9943C5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19E0D88-2A60-44FE-BF30-CFA3E8BD931C}" type="datetimeFigureOut">
              <a:rPr lang="cs-CZ" smtClean="0"/>
              <a:pPr/>
              <a:t>31.08.2022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1EC45FD-3A61-48BF-9AE7-ACF3D9943C5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E19E0D88-2A60-44FE-BF30-CFA3E8BD931C}" type="datetimeFigureOut">
              <a:rPr lang="cs-CZ" smtClean="0"/>
              <a:pPr/>
              <a:t>31.08.2022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61EC45FD-3A61-48BF-9AE7-ACF3D9943C5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E0D88-2A60-44FE-BF30-CFA3E8BD931C}" type="datetimeFigureOut">
              <a:rPr lang="cs-CZ" smtClean="0"/>
              <a:pPr/>
              <a:t>31.08.2022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C45FD-3A61-48BF-9AE7-ACF3D9943C5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E0D88-2A60-44FE-BF30-CFA3E8BD931C}" type="datetimeFigureOut">
              <a:rPr lang="cs-CZ" smtClean="0"/>
              <a:pPr/>
              <a:t>31.08.2022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C45FD-3A61-48BF-9AE7-ACF3D9943C5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19E0D88-2A60-44FE-BF30-CFA3E8BD931C}" type="datetimeFigureOut">
              <a:rPr lang="cs-CZ" smtClean="0"/>
              <a:pPr/>
              <a:t>31.08.2022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1EC45FD-3A61-48BF-9AE7-ACF3D9943C5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E0D88-2A60-44FE-BF30-CFA3E8BD931C}" type="datetimeFigureOut">
              <a:rPr lang="cs-CZ" smtClean="0"/>
              <a:pPr/>
              <a:t>31.08.2022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C45FD-3A61-48BF-9AE7-ACF3D9943C5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19E0D88-2A60-44FE-BF30-CFA3E8BD931C}" type="datetimeFigureOut">
              <a:rPr lang="cs-CZ" smtClean="0"/>
              <a:pPr/>
              <a:t>31.08.2022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1EC45FD-3A61-48BF-9AE7-ACF3D9943C5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19E0D88-2A60-44FE-BF30-CFA3E8BD931C}" type="datetimeFigureOut">
              <a:rPr lang="cs-CZ" smtClean="0"/>
              <a:pPr/>
              <a:t>31.08.2022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1EC45FD-3A61-48BF-9AE7-ACF3D9943C5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E0D88-2A60-44FE-BF30-CFA3E8BD931C}" type="datetimeFigureOut">
              <a:rPr lang="cs-CZ" smtClean="0"/>
              <a:pPr/>
              <a:t>31.08.2022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C45FD-3A61-48BF-9AE7-ACF3D9943C5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E0D88-2A60-44FE-BF30-CFA3E8BD931C}" type="datetimeFigureOut">
              <a:rPr lang="cs-CZ" smtClean="0"/>
              <a:pPr/>
              <a:t>31.08.2022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C45FD-3A61-48BF-9AE7-ACF3D9943C5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19E0D88-2A60-44FE-BF30-CFA3E8BD931C}" type="datetimeFigureOut">
              <a:rPr lang="cs-CZ" smtClean="0"/>
              <a:pPr/>
              <a:t>31.08.2022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61EC45FD-3A61-48BF-9AE7-ACF3D9943C5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ogle.cz/imghp?hl=cs&amp;tab=wi&amp;ei=eo8tWKGSGufM6ATa262IBw&amp;ved=0EKouCBQoAQ" TargetMode="External"/><Relationship Id="rId3" Type="http://schemas.openxmlformats.org/officeDocument/2006/relationships/hyperlink" Target="http://www.stefajir.cz/?q=heparin" TargetMode="External"/><Relationship Id="rId7" Type="http://schemas.openxmlformats.org/officeDocument/2006/relationships/hyperlink" Target="http://ose.zshk.cz/vyuka/terapie.aspx?tid=56" TargetMode="External"/><Relationship Id="rId2" Type="http://schemas.openxmlformats.org/officeDocument/2006/relationships/hyperlink" Target="http://www.zbynekmlcoch.cz/informace/medicina/leky/antikoagulancia-leky-na-snizeni-srazlivosti-krve-redeni-krve-informac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wikiskripta.eu/index.php/Antifibrinolytika" TargetMode="External"/><Relationship Id="rId5" Type="http://schemas.openxmlformats.org/officeDocument/2006/relationships/hyperlink" Target="http://ose.zshk.cz/vyuka/terapie.aspx?tid=53" TargetMode="External"/><Relationship Id="rId4" Type="http://schemas.openxmlformats.org/officeDocument/2006/relationships/hyperlink" Target="http://www.vseprozdravi.cz/jak-funguji-leciva/leciva-ovlivnujici-krevni-srazlivost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2-srazeni-krve.jpg"/>
          <p:cNvPicPr>
            <a:picLocks noChangeAspect="1"/>
          </p:cNvPicPr>
          <p:nvPr/>
        </p:nvPicPr>
        <p:blipFill>
          <a:blip r:embed="rId3" cstate="print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2348880"/>
            <a:ext cx="8229600" cy="1470025"/>
          </a:xfrm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LÉKY OVLIVŇUJÍCÍ SRÁŽLIVOST KRVE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5257800"/>
            <a:ext cx="6400800" cy="1600200"/>
          </a:xfrm>
        </p:spPr>
        <p:txBody>
          <a:bodyPr/>
          <a:lstStyle/>
          <a:p>
            <a:pPr algn="l"/>
            <a:r>
              <a:rPr lang="cs-CZ" dirty="0" smtClean="0">
                <a:solidFill>
                  <a:schemeClr val="bg1"/>
                </a:solidFill>
              </a:rPr>
              <a:t>VOLKOVÁ MICHAELA</a:t>
            </a:r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>4. ZL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KREVNÍ SRÁŽENÍ = HOMEOSTÁZA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Fyziologická funkce.</a:t>
            </a:r>
          </a:p>
          <a:p>
            <a:r>
              <a:rPr lang="cs-CZ" dirty="0" smtClean="0"/>
              <a:t>Ke srážení dojde tehdy, když krev opustí cévu.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21506" name="Picture 2" descr="Výsledek obrázku pro krevní  sráže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2852936"/>
            <a:ext cx="5715000" cy="27432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Koagulační systém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Přeměna fibrinogenu na fibrin za přítomnosti enzymu trombin.</a:t>
            </a:r>
          </a:p>
          <a:p>
            <a:r>
              <a:rPr lang="cs-CZ" dirty="0" smtClean="0"/>
              <a:t>Trombin vznikne, když krev opustí cévu, z protrombinu.</a:t>
            </a:r>
          </a:p>
          <a:p>
            <a:r>
              <a:rPr lang="cs-CZ" dirty="0" smtClean="0"/>
              <a:t>Protrombin vzniká v játrech a jeho vznik je závislý na dostatečném přísunu vitaminu K.</a:t>
            </a:r>
          </a:p>
          <a:p>
            <a:r>
              <a:rPr lang="cs-CZ" dirty="0" smtClean="0"/>
              <a:t>Dojde uzavření cévní stěny.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Fibrinolytický</a:t>
            </a:r>
            <a:r>
              <a:rPr lang="cs-CZ" dirty="0" smtClean="0"/>
              <a:t> systém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Zabraňuje neúčelnému i škodlivému pokračování krevního srážení.</a:t>
            </a:r>
          </a:p>
          <a:p>
            <a:r>
              <a:rPr lang="cs-CZ" dirty="0" smtClean="0"/>
              <a:t>Z </a:t>
            </a:r>
            <a:r>
              <a:rPr lang="cs-CZ" dirty="0" err="1" smtClean="0"/>
              <a:t>plasminogenu</a:t>
            </a:r>
            <a:r>
              <a:rPr lang="cs-CZ" dirty="0" smtClean="0"/>
              <a:t> se vytváří enzym </a:t>
            </a:r>
            <a:r>
              <a:rPr lang="cs-CZ" dirty="0" err="1" smtClean="0"/>
              <a:t>plasmin</a:t>
            </a:r>
            <a:r>
              <a:rPr lang="cs-CZ" dirty="0" smtClean="0"/>
              <a:t>, který rozpouští fibrin na menší polypeptidy.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Látky při poruše krevní srážlivosti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cs-CZ" dirty="0" smtClean="0"/>
              <a:t>Antikoagulancia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Fibrinolytika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err="1" smtClean="0"/>
              <a:t>Antifibrinolytika</a:t>
            </a:r>
            <a:endParaRPr lang="cs-CZ" dirty="0" smtClean="0"/>
          </a:p>
          <a:p>
            <a:pPr marL="457200" indent="-457200">
              <a:buFont typeface="+mj-lt"/>
              <a:buAutoNum type="arabicPeriod"/>
            </a:pPr>
            <a:r>
              <a:rPr lang="cs-CZ" dirty="0" err="1" smtClean="0"/>
              <a:t>Antiagregační</a:t>
            </a:r>
            <a:r>
              <a:rPr lang="cs-CZ" dirty="0" smtClean="0"/>
              <a:t> látky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Hemostatika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Antikoagulancia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Snižují krevní srážlivost.</a:t>
            </a:r>
          </a:p>
          <a:p>
            <a:r>
              <a:rPr lang="cs-CZ" dirty="0" smtClean="0"/>
              <a:t>Užívají se k prevenci a léčbě trombóz a jejich embolických komplikací.</a:t>
            </a:r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Antikoagulancia-zástupci: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u="sng" dirty="0" smtClean="0"/>
              <a:t>Heparin 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podává se v akutních případech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aplikuje se pouze parenterálně ( látka obchází trávicí trakt) injekcí nebo infuzí přímo do žíly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je důležité monitorovat množství, aby nedošlo k předávkování – test APPT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protilátka protamin – zvrátí účinky heparinu</a:t>
            </a:r>
          </a:p>
          <a:p>
            <a:pPr>
              <a:buNone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u="sng" dirty="0" smtClean="0"/>
              <a:t>Nízkomolekulární hepariny</a:t>
            </a:r>
          </a:p>
          <a:p>
            <a:pPr>
              <a:buFont typeface="Arial" pitchFamily="34" charset="0"/>
              <a:buChar char="•"/>
            </a:pPr>
            <a:r>
              <a:rPr lang="cs-CZ" dirty="0" err="1" smtClean="0"/>
              <a:t>Fraxiparine</a:t>
            </a:r>
            <a:r>
              <a:rPr lang="cs-CZ" dirty="0" smtClean="0"/>
              <a:t>, </a:t>
            </a:r>
            <a:r>
              <a:rPr lang="cs-CZ" dirty="0" err="1" smtClean="0"/>
              <a:t>Enoxaparin</a:t>
            </a:r>
            <a:r>
              <a:rPr lang="cs-CZ" dirty="0" smtClean="0"/>
              <a:t>, </a:t>
            </a:r>
            <a:r>
              <a:rPr lang="cs-CZ" dirty="0" err="1" smtClean="0"/>
              <a:t>Reviparin</a:t>
            </a:r>
            <a:r>
              <a:rPr lang="cs-CZ" dirty="0" smtClean="0"/>
              <a:t>, </a:t>
            </a:r>
            <a:r>
              <a:rPr lang="cs-CZ" dirty="0" err="1" smtClean="0"/>
              <a:t>Clexane</a:t>
            </a: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pacient si je může podávat i sám doma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podání je stejné jako heparinu</a:t>
            </a:r>
          </a:p>
          <a:p>
            <a:pPr>
              <a:buFont typeface="Arial" pitchFamily="34" charset="0"/>
              <a:buChar char="•"/>
            </a:pPr>
            <a:endParaRPr lang="cs-CZ" dirty="0"/>
          </a:p>
        </p:txBody>
      </p:sp>
      <p:pic>
        <p:nvPicPr>
          <p:cNvPr id="15362" name="Picture 2" descr="Výsledek obrázku pro hepar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524250"/>
            <a:ext cx="2569046" cy="25690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364" name="Picture 4" descr="Výsledek obrázku pro revipari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07834" y="2780929"/>
            <a:ext cx="3750415" cy="18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366" name="Picture 6" descr="Výsledek obrázku pro enoxapari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332656"/>
            <a:ext cx="2513137" cy="18448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368" name="Picture 8" descr="Výsledek obrázku pro fraxiparine"/>
          <p:cNvPicPr>
            <a:picLocks noChangeAspect="1" noChangeArrowheads="1"/>
          </p:cNvPicPr>
          <p:nvPr/>
        </p:nvPicPr>
        <p:blipFill>
          <a:blip r:embed="rId5" cstate="print"/>
          <a:srcRect t="13044" b="15217"/>
          <a:stretch>
            <a:fillRect/>
          </a:stretch>
        </p:blipFill>
        <p:spPr bwMode="auto">
          <a:xfrm>
            <a:off x="5148064" y="4653136"/>
            <a:ext cx="2736304" cy="1963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370" name="Picture 10" descr="Výsledek obrázku pro clexan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11760" y="3645024"/>
            <a:ext cx="2608339" cy="1872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u="sng" dirty="0" err="1" smtClean="0"/>
              <a:t>Warfarin</a:t>
            </a:r>
            <a:endParaRPr lang="cs-CZ" b="1" u="sng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užívá se perorálně v podobě tablet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narušuje normální funkci vitaminu K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pacient musí docházet pravidelně na kontroly krevní srážlivosti (</a:t>
            </a:r>
            <a:r>
              <a:rPr lang="cs-CZ" dirty="0" err="1" smtClean="0"/>
              <a:t>Quick</a:t>
            </a:r>
            <a:r>
              <a:rPr lang="cs-CZ" dirty="0" smtClean="0"/>
              <a:t> test)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lék by neměly užívat těhotné ženy a měl by být omezen přísun zeleniny,která je bohatá na vitamin K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při bolestech použít </a:t>
            </a:r>
            <a:r>
              <a:rPr lang="cs-CZ" dirty="0" err="1" smtClean="0"/>
              <a:t>Paralen</a:t>
            </a:r>
            <a:r>
              <a:rPr lang="cs-CZ" dirty="0" smtClean="0"/>
              <a:t>, </a:t>
            </a:r>
            <a:r>
              <a:rPr lang="cs-CZ" dirty="0" err="1" smtClean="0"/>
              <a:t>Panadol</a:t>
            </a:r>
            <a:r>
              <a:rPr lang="cs-CZ" dirty="0" smtClean="0"/>
              <a:t> – ne dlouhodobě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Fybrinolytika</a:t>
            </a:r>
            <a:r>
              <a:rPr lang="cs-CZ" dirty="0" smtClean="0"/>
              <a:t> (</a:t>
            </a:r>
            <a:r>
              <a:rPr lang="cs-CZ" dirty="0" err="1" smtClean="0"/>
              <a:t>trombolytika</a:t>
            </a:r>
            <a:r>
              <a:rPr lang="cs-CZ" dirty="0" smtClean="0"/>
              <a:t>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Látky, které usnadňují přeměnu </a:t>
            </a:r>
            <a:r>
              <a:rPr lang="cs-CZ" dirty="0" err="1" smtClean="0"/>
              <a:t>plasminogenu</a:t>
            </a:r>
            <a:r>
              <a:rPr lang="cs-CZ" dirty="0" smtClean="0"/>
              <a:t> na </a:t>
            </a:r>
            <a:r>
              <a:rPr lang="cs-CZ" dirty="0" err="1" smtClean="0"/>
              <a:t>plasmin</a:t>
            </a:r>
            <a:r>
              <a:rPr lang="cs-CZ" dirty="0" smtClean="0"/>
              <a:t>.</a:t>
            </a:r>
          </a:p>
          <a:p>
            <a:r>
              <a:rPr lang="cs-CZ" dirty="0" smtClean="0"/>
              <a:t>Rozpouští čerstvý trombus.</a:t>
            </a:r>
          </a:p>
          <a:p>
            <a:r>
              <a:rPr lang="cs-CZ" dirty="0" smtClean="0"/>
              <a:t>Podává se intravenózně, především u akutní trombóze koronárního a plicního řečiště.</a:t>
            </a:r>
          </a:p>
          <a:p>
            <a:r>
              <a:rPr lang="cs-CZ" dirty="0" smtClean="0"/>
              <a:t>Rozdělení </a:t>
            </a:r>
            <a:r>
              <a:rPr lang="cs-CZ" dirty="0" smtClean="0">
                <a:sym typeface="Symbol"/>
              </a:rPr>
              <a:t> neselektivní a selektivní fibrinolytika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13314" name="Picture 2" descr="Výsledek obrázku pro trombu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4221088"/>
            <a:ext cx="3977676" cy="223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Neselektivní fibrinolytika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Působí v celé krvi.</a:t>
            </a:r>
          </a:p>
          <a:p>
            <a:r>
              <a:rPr lang="cs-CZ" b="1" u="sng" dirty="0" err="1" smtClean="0"/>
              <a:t>Streptokináza</a:t>
            </a:r>
            <a:r>
              <a:rPr lang="cs-CZ" dirty="0" smtClean="0"/>
              <a:t> 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léky, které se získávají z bakteriálních streptokoků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nežádoucí účinky: alergická reakce, krvácení hlavně v místě v pichu do cévy, horečka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při infarktu myokardu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u="sng" dirty="0" smtClean="0"/>
              <a:t>Urokináza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látka, která je účinnější než heparin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používá se u velkých plicních embolů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Selektivní fibrinolytika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Váží se na fibrin a </a:t>
            </a:r>
            <a:r>
              <a:rPr lang="cs-CZ" dirty="0" err="1" smtClean="0"/>
              <a:t>fibrinolýza</a:t>
            </a:r>
            <a:r>
              <a:rPr lang="cs-CZ" dirty="0" smtClean="0"/>
              <a:t> probíhá na sraženině bez systémového ovlivnění.</a:t>
            </a:r>
          </a:p>
          <a:p>
            <a:r>
              <a:rPr lang="cs-CZ" b="1" u="sng" dirty="0" smtClean="0"/>
              <a:t>Tkáňový aktivátor </a:t>
            </a:r>
            <a:r>
              <a:rPr lang="cs-CZ" b="1" u="sng" dirty="0" err="1" smtClean="0"/>
              <a:t>plazminogenu</a:t>
            </a:r>
            <a:r>
              <a:rPr lang="cs-CZ" b="1" u="sng" dirty="0" smtClean="0"/>
              <a:t> ( t – PA)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podává se v kombinaci s </a:t>
            </a:r>
            <a:r>
              <a:rPr lang="cs-CZ" dirty="0" err="1" smtClean="0"/>
              <a:t>antiagregačními</a:t>
            </a:r>
            <a:r>
              <a:rPr lang="cs-CZ" dirty="0" smtClean="0"/>
              <a:t> látkami</a:t>
            </a:r>
          </a:p>
          <a:p>
            <a:pPr>
              <a:buFont typeface="Arial" pitchFamily="34" charset="0"/>
              <a:buChar char="•"/>
            </a:pPr>
            <a:r>
              <a:rPr lang="cs-CZ" dirty="0" err="1" smtClean="0"/>
              <a:t>Altepláza</a:t>
            </a:r>
            <a:r>
              <a:rPr lang="cs-CZ" dirty="0" smtClean="0"/>
              <a:t>, </a:t>
            </a:r>
            <a:r>
              <a:rPr lang="cs-CZ" dirty="0" err="1" smtClean="0"/>
              <a:t>retepláza</a:t>
            </a:r>
            <a:endParaRPr lang="cs-CZ" dirty="0" smtClean="0"/>
          </a:p>
          <a:p>
            <a:r>
              <a:rPr lang="cs-CZ" b="1" u="sng" dirty="0" err="1" smtClean="0"/>
              <a:t>Anistrepláza</a:t>
            </a:r>
            <a:r>
              <a:rPr lang="cs-CZ" b="1" u="sng" dirty="0" smtClean="0"/>
              <a:t> (ASPAC – acetylovaný komplex </a:t>
            </a:r>
            <a:r>
              <a:rPr lang="cs-CZ" b="1" u="sng" dirty="0" err="1" smtClean="0"/>
              <a:t>streptokináza</a:t>
            </a:r>
            <a:r>
              <a:rPr lang="cs-CZ" b="1" u="sng" dirty="0" smtClean="0">
                <a:sym typeface="Symbol"/>
              </a:rPr>
              <a:t></a:t>
            </a:r>
            <a:r>
              <a:rPr lang="cs-CZ" b="1" u="sng" dirty="0" err="1" smtClean="0">
                <a:sym typeface="Symbol"/>
              </a:rPr>
              <a:t>plazminogen</a:t>
            </a:r>
            <a:r>
              <a:rPr lang="cs-CZ" b="1" u="sng" dirty="0" smtClean="0">
                <a:sym typeface="Symbol"/>
              </a:rPr>
              <a:t>)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>
                <a:sym typeface="Symbol"/>
              </a:rPr>
              <a:t>u čerstvého infarktu myokardu</a:t>
            </a:r>
          </a:p>
          <a:p>
            <a:r>
              <a:rPr lang="cs-CZ" b="1" u="sng" dirty="0" err="1" smtClean="0">
                <a:sym typeface="Symbol"/>
              </a:rPr>
              <a:t>Sarupláza</a:t>
            </a:r>
            <a:endParaRPr lang="cs-CZ" b="1" u="sng" dirty="0" smtClean="0">
              <a:sym typeface="Symbol"/>
            </a:endParaRPr>
          </a:p>
          <a:p>
            <a:pPr>
              <a:buFont typeface="Arial" pitchFamily="34" charset="0"/>
              <a:buChar char="•"/>
            </a:pPr>
            <a:r>
              <a:rPr lang="cs-CZ" dirty="0" smtClean="0">
                <a:sym typeface="Symbol"/>
              </a:rPr>
              <a:t>Zajištění </a:t>
            </a:r>
            <a:r>
              <a:rPr lang="cs-CZ" dirty="0" err="1" smtClean="0">
                <a:sym typeface="Symbol"/>
              </a:rPr>
              <a:t>reperfuze</a:t>
            </a:r>
            <a:r>
              <a:rPr lang="cs-CZ" dirty="0" smtClean="0">
                <a:sym typeface="Symbol"/>
              </a:rPr>
              <a:t> koronárních tepen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Antifibrinolytika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Blokují </a:t>
            </a:r>
            <a:r>
              <a:rPr lang="cs-CZ" dirty="0" err="1" smtClean="0"/>
              <a:t>fibrinolýzu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Antidota</a:t>
            </a:r>
            <a:r>
              <a:rPr lang="cs-CZ" dirty="0" smtClean="0"/>
              <a:t> při předávkování </a:t>
            </a:r>
            <a:r>
              <a:rPr lang="cs-CZ" dirty="0" err="1" smtClean="0"/>
              <a:t>fibrinolytiky</a:t>
            </a:r>
            <a:r>
              <a:rPr lang="cs-CZ" dirty="0" smtClean="0"/>
              <a:t>.</a:t>
            </a:r>
          </a:p>
          <a:p>
            <a:r>
              <a:rPr lang="cs-CZ" dirty="0" smtClean="0"/>
              <a:t>Látky používané po chirurgických zákrocích při náhradě koagulačních faktorů.</a:t>
            </a:r>
          </a:p>
          <a:p>
            <a:r>
              <a:rPr lang="cs-CZ" dirty="0" smtClean="0"/>
              <a:t>Podávají se </a:t>
            </a:r>
            <a:r>
              <a:rPr lang="cs-CZ" dirty="0" err="1" smtClean="0"/>
              <a:t>profylaticky</a:t>
            </a:r>
            <a:r>
              <a:rPr lang="cs-CZ" dirty="0" smtClean="0"/>
              <a:t> (= ochranně) nebo k zástavě krvácení z vystupňované </a:t>
            </a:r>
            <a:r>
              <a:rPr lang="cs-CZ" dirty="0" err="1" smtClean="0"/>
              <a:t>fibrinolýzy</a:t>
            </a:r>
            <a:r>
              <a:rPr lang="cs-CZ" dirty="0" smtClean="0"/>
              <a:t>.</a:t>
            </a:r>
          </a:p>
          <a:p>
            <a:r>
              <a:rPr lang="cs-CZ" dirty="0" smtClean="0"/>
              <a:t>Užívají se po porodu, stomatologických zákrocích u </a:t>
            </a:r>
            <a:r>
              <a:rPr lang="cs-CZ" dirty="0" err="1" smtClean="0"/>
              <a:t>hemofiliků</a:t>
            </a:r>
            <a:r>
              <a:rPr lang="cs-CZ" dirty="0" smtClean="0"/>
              <a:t>.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Zástupci </a:t>
            </a:r>
            <a:r>
              <a:rPr lang="cs-CZ" dirty="0" err="1" smtClean="0"/>
              <a:t>anfibrinolytik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b="1" u="sng" dirty="0" err="1" smtClean="0"/>
              <a:t>Aprotinin</a:t>
            </a:r>
            <a:endParaRPr lang="cs-CZ" b="1" u="sng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polypeptid živ. původu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při poruchách </a:t>
            </a:r>
            <a:r>
              <a:rPr lang="cs-CZ" dirty="0" err="1" smtClean="0"/>
              <a:t>fibrinolýzy</a:t>
            </a:r>
            <a:r>
              <a:rPr lang="cs-CZ" dirty="0" smtClean="0"/>
              <a:t> nebo u </a:t>
            </a:r>
            <a:r>
              <a:rPr lang="cs-CZ" dirty="0" err="1" smtClean="0"/>
              <a:t>pankreatitídy</a:t>
            </a: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inhibitor trypsinu a </a:t>
            </a:r>
            <a:r>
              <a:rPr lang="cs-CZ" dirty="0" err="1" smtClean="0"/>
              <a:t>plazminogenu</a:t>
            </a:r>
            <a:endParaRPr lang="cs-CZ" dirty="0" smtClean="0"/>
          </a:p>
          <a:p>
            <a:r>
              <a:rPr lang="cs-CZ" b="1" u="sng" dirty="0" err="1" smtClean="0"/>
              <a:t>Kys</a:t>
            </a:r>
            <a:r>
              <a:rPr lang="cs-CZ" b="1" u="sng" dirty="0" smtClean="0"/>
              <a:t>. </a:t>
            </a:r>
            <a:r>
              <a:rPr lang="cs-CZ" b="1" u="sng" dirty="0" err="1" smtClean="0"/>
              <a:t>aminokapronová</a:t>
            </a:r>
            <a:r>
              <a:rPr lang="cs-CZ" b="1" u="sng" dirty="0" smtClean="0"/>
              <a:t> (EACA)</a:t>
            </a:r>
          </a:p>
          <a:p>
            <a:r>
              <a:rPr lang="cs-CZ" dirty="0" smtClean="0"/>
              <a:t>per os nebo intravenózně</a:t>
            </a:r>
          </a:p>
          <a:p>
            <a:r>
              <a:rPr lang="cs-CZ" dirty="0" smtClean="0"/>
              <a:t>snižuje aktivaci </a:t>
            </a:r>
            <a:r>
              <a:rPr lang="cs-CZ" dirty="0" err="1" smtClean="0"/>
              <a:t>plazminogenu</a:t>
            </a:r>
            <a:endParaRPr lang="cs-CZ" dirty="0" smtClean="0"/>
          </a:p>
          <a:p>
            <a:r>
              <a:rPr lang="cs-CZ" dirty="0" smtClean="0"/>
              <a:t>syntetická látka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u="sng" dirty="0" err="1" smtClean="0"/>
              <a:t>Kys</a:t>
            </a:r>
            <a:r>
              <a:rPr lang="cs-CZ" b="1" u="sng" dirty="0" smtClean="0"/>
              <a:t>. </a:t>
            </a:r>
            <a:r>
              <a:rPr lang="cs-CZ" b="1" u="sng" dirty="0" err="1" smtClean="0"/>
              <a:t>tranexamová</a:t>
            </a:r>
            <a:endParaRPr lang="cs-CZ" b="1" u="sng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syntetická látka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analog EACA</a:t>
            </a:r>
          </a:p>
          <a:p>
            <a:r>
              <a:rPr lang="cs-CZ" b="1" u="sng" dirty="0" err="1" smtClean="0"/>
              <a:t>Kys</a:t>
            </a:r>
            <a:r>
              <a:rPr lang="cs-CZ" b="1" u="sng" dirty="0" smtClean="0"/>
              <a:t>. </a:t>
            </a:r>
            <a:r>
              <a:rPr lang="cs-CZ" b="1" u="sng" dirty="0" err="1" smtClean="0"/>
              <a:t>aminomethylbenzeoová</a:t>
            </a:r>
            <a:r>
              <a:rPr lang="cs-CZ" b="1" u="sng" dirty="0" smtClean="0"/>
              <a:t> (PAMBA)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syntetická látka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obdobné vlastnosti jako </a:t>
            </a:r>
            <a:r>
              <a:rPr lang="cs-CZ" dirty="0" err="1" smtClean="0"/>
              <a:t>kys</a:t>
            </a:r>
            <a:r>
              <a:rPr lang="cs-CZ" dirty="0" smtClean="0"/>
              <a:t>. </a:t>
            </a:r>
            <a:r>
              <a:rPr lang="cs-CZ" dirty="0" err="1" smtClean="0"/>
              <a:t>aminokapronová</a:t>
            </a: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brzdí odbourávání fibrinu a fibrinogenu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Výsledek obrázku pro aprotin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76673"/>
            <a:ext cx="2765705" cy="2160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7892" name="Picture 4" descr="Výsledek obrázku pro kys aminokapronová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476672"/>
            <a:ext cx="2664296" cy="2664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7894" name="Picture 6" descr="Výsledek obrázku pro kys tranexamová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3284984"/>
            <a:ext cx="2664296" cy="2664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7896" name="Picture 8" descr="Výsledek obrázku pro pamba lék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2708920"/>
            <a:ext cx="3600400" cy="3600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Antiagregační</a:t>
            </a:r>
            <a:r>
              <a:rPr lang="cs-CZ" dirty="0" smtClean="0"/>
              <a:t> látky =</a:t>
            </a:r>
            <a:r>
              <a:rPr lang="cs-CZ" dirty="0" err="1" smtClean="0"/>
              <a:t>antiagregancia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Blokují shlukování krevních destiček.</a:t>
            </a:r>
          </a:p>
          <a:p>
            <a:r>
              <a:rPr lang="cs-CZ" dirty="0" smtClean="0"/>
              <a:t>Slouží jako prevence infarktu myokardu nebo náhlé mozkové příhody.</a:t>
            </a:r>
          </a:p>
          <a:p>
            <a:r>
              <a:rPr lang="cs-CZ" dirty="0" smtClean="0"/>
              <a:t>Nežádoucí účinky: modřiny, podlitiny, bolesti břicha, nevolnost, průjem, atd.</a:t>
            </a:r>
          </a:p>
          <a:p>
            <a:r>
              <a:rPr lang="cs-CZ" dirty="0" smtClean="0"/>
              <a:t>Dělí se na několik </a:t>
            </a:r>
            <a:r>
              <a:rPr lang="cs-CZ" dirty="0" err="1" smtClean="0"/>
              <a:t>blokátorů</a:t>
            </a:r>
            <a:r>
              <a:rPr lang="cs-CZ" dirty="0" smtClean="0"/>
              <a:t>: </a:t>
            </a:r>
            <a:r>
              <a:rPr lang="cs-CZ" dirty="0" err="1" smtClean="0"/>
              <a:t>cyklooxygenázy</a:t>
            </a:r>
            <a:r>
              <a:rPr lang="cs-CZ" dirty="0" smtClean="0"/>
              <a:t>, ADP receptoru, </a:t>
            </a:r>
            <a:r>
              <a:rPr lang="cs-CZ" dirty="0" err="1" smtClean="0"/>
              <a:t>IIb</a:t>
            </a:r>
            <a:r>
              <a:rPr lang="cs-CZ" dirty="0" smtClean="0"/>
              <a:t>/</a:t>
            </a:r>
            <a:r>
              <a:rPr lang="cs-CZ" dirty="0" err="1" smtClean="0"/>
              <a:t>IIIa</a:t>
            </a:r>
            <a:r>
              <a:rPr lang="cs-CZ" dirty="0" smtClean="0"/>
              <a:t> receptorů, PDP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Blokátory</a:t>
            </a:r>
            <a:r>
              <a:rPr lang="cs-CZ" dirty="0" smtClean="0"/>
              <a:t> </a:t>
            </a:r>
            <a:r>
              <a:rPr lang="cs-CZ" dirty="0" err="1" smtClean="0"/>
              <a:t>cyklooxygenázy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Blokují enzym, čímž snižují tvorbu </a:t>
            </a:r>
            <a:r>
              <a:rPr lang="cs-CZ" dirty="0" err="1" smtClean="0"/>
              <a:t>tromboxanu</a:t>
            </a:r>
            <a:r>
              <a:rPr lang="cs-CZ" dirty="0" smtClean="0"/>
              <a:t>, který by jinak zvyšoval srážení krevních destiček.</a:t>
            </a:r>
          </a:p>
          <a:p>
            <a:r>
              <a:rPr lang="cs-CZ" dirty="0" smtClean="0"/>
              <a:t>Zástupci: </a:t>
            </a:r>
            <a:r>
              <a:rPr lang="cs-CZ" dirty="0" err="1" smtClean="0"/>
              <a:t>Aggrenox</a:t>
            </a:r>
            <a:r>
              <a:rPr lang="cs-CZ" dirty="0" smtClean="0"/>
              <a:t>, </a:t>
            </a:r>
            <a:r>
              <a:rPr lang="cs-CZ" dirty="0" err="1" smtClean="0"/>
              <a:t>Anopyrin</a:t>
            </a:r>
            <a:r>
              <a:rPr lang="cs-CZ" dirty="0" smtClean="0"/>
              <a:t>, Aspirin, </a:t>
            </a:r>
            <a:r>
              <a:rPr lang="cs-CZ" dirty="0" err="1" smtClean="0"/>
              <a:t>Kardegic</a:t>
            </a:r>
            <a:r>
              <a:rPr lang="cs-CZ" dirty="0" smtClean="0"/>
              <a:t>, </a:t>
            </a:r>
            <a:r>
              <a:rPr lang="cs-CZ" dirty="0" err="1" smtClean="0"/>
              <a:t>Stacyl</a:t>
            </a:r>
            <a:r>
              <a:rPr lang="cs-CZ" dirty="0" smtClean="0"/>
              <a:t>, </a:t>
            </a:r>
            <a:r>
              <a:rPr lang="cs-CZ" dirty="0" err="1" smtClean="0"/>
              <a:t>Godasal</a:t>
            </a:r>
            <a:r>
              <a:rPr lang="cs-CZ" dirty="0" smtClean="0"/>
              <a:t>, </a:t>
            </a:r>
            <a:r>
              <a:rPr lang="cs-CZ" dirty="0" err="1" smtClean="0"/>
              <a:t>Ibustrin</a:t>
            </a:r>
            <a:r>
              <a:rPr lang="cs-CZ" dirty="0" smtClean="0"/>
              <a:t>.</a:t>
            </a:r>
          </a:p>
        </p:txBody>
      </p:sp>
      <p:pic>
        <p:nvPicPr>
          <p:cNvPr id="5122" name="Picture 2" descr="Výsledek obrázku pro aspir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042866">
            <a:off x="467544" y="3356992"/>
            <a:ext cx="3168352" cy="21092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4" name="Picture 4" descr="Výsledek obrázku pro ibustri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28481">
            <a:off x="5436096" y="3212976"/>
            <a:ext cx="2736304" cy="17845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6" name="Picture 6" descr="Výsledek obrázku pro stacyl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904" y="4725144"/>
            <a:ext cx="2667000" cy="15430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Blokátory</a:t>
            </a:r>
            <a:r>
              <a:rPr lang="cs-CZ" dirty="0" smtClean="0"/>
              <a:t> </a:t>
            </a:r>
            <a:r>
              <a:rPr lang="cs-CZ" dirty="0" err="1" smtClean="0"/>
              <a:t>adp</a:t>
            </a:r>
            <a:r>
              <a:rPr lang="cs-CZ" dirty="0" smtClean="0"/>
              <a:t> receptoru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Receptory leží na destičkách, které slouží k blokování dalšího receptoru, jenž slouží pro vazbu destiček na fibrinogen. Jednoduše se destičky nezachytávají v krevním srážení.</a:t>
            </a:r>
          </a:p>
          <a:p>
            <a:r>
              <a:rPr lang="cs-CZ" dirty="0" smtClean="0"/>
              <a:t>Zástupci: </a:t>
            </a:r>
            <a:r>
              <a:rPr lang="cs-CZ" dirty="0" err="1" smtClean="0"/>
              <a:t>Nofardom</a:t>
            </a:r>
            <a:r>
              <a:rPr lang="cs-CZ" dirty="0" smtClean="0"/>
              <a:t>, </a:t>
            </a:r>
            <a:r>
              <a:rPr lang="cs-CZ" dirty="0" err="1" smtClean="0"/>
              <a:t>Platel</a:t>
            </a:r>
            <a:r>
              <a:rPr lang="cs-CZ" dirty="0" smtClean="0"/>
              <a:t>, </a:t>
            </a:r>
            <a:r>
              <a:rPr lang="cs-CZ" dirty="0" err="1" smtClean="0"/>
              <a:t>Apo</a:t>
            </a:r>
            <a:r>
              <a:rPr lang="cs-CZ" dirty="0" smtClean="0"/>
              <a:t>-</a:t>
            </a:r>
            <a:r>
              <a:rPr lang="cs-CZ" dirty="0" err="1" smtClean="0"/>
              <a:t>tic</a:t>
            </a:r>
            <a:r>
              <a:rPr lang="cs-CZ" dirty="0" smtClean="0"/>
              <a:t>, </a:t>
            </a:r>
            <a:r>
              <a:rPr lang="cs-CZ" dirty="0" err="1" smtClean="0"/>
              <a:t>Tagren</a:t>
            </a:r>
            <a:endParaRPr lang="cs-CZ" dirty="0" smtClean="0"/>
          </a:p>
          <a:p>
            <a:r>
              <a:rPr lang="cs-CZ" dirty="0" smtClean="0"/>
              <a:t>Způsobují poruchy krvetvorby.</a:t>
            </a:r>
            <a:endParaRPr lang="cs-CZ" dirty="0"/>
          </a:p>
        </p:txBody>
      </p:sp>
      <p:pic>
        <p:nvPicPr>
          <p:cNvPr id="4098" name="Picture 2" descr="Výsledek obrázku pro nofardom"/>
          <p:cNvPicPr>
            <a:picLocks noChangeAspect="1" noChangeArrowheads="1"/>
          </p:cNvPicPr>
          <p:nvPr/>
        </p:nvPicPr>
        <p:blipFill>
          <a:blip r:embed="rId2" cstate="print"/>
          <a:srcRect l="4255" t="6383" r="8511" b="8511"/>
          <a:stretch>
            <a:fillRect/>
          </a:stretch>
        </p:blipFill>
        <p:spPr bwMode="auto">
          <a:xfrm rot="21242288">
            <a:off x="539552" y="3977680"/>
            <a:ext cx="2611356" cy="25476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0" name="Picture 4" descr="Výsledek obrázku pro platel lé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57647">
            <a:off x="5047691" y="3938332"/>
            <a:ext cx="2376264" cy="19010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Blokátory</a:t>
            </a:r>
            <a:r>
              <a:rPr lang="cs-CZ" dirty="0" smtClean="0"/>
              <a:t> </a:t>
            </a:r>
            <a:r>
              <a:rPr lang="cs-CZ" dirty="0" err="1" smtClean="0"/>
              <a:t>iib</a:t>
            </a:r>
            <a:r>
              <a:rPr lang="cs-CZ" dirty="0" smtClean="0"/>
              <a:t>/</a:t>
            </a:r>
            <a:r>
              <a:rPr lang="cs-CZ" dirty="0" err="1" smtClean="0"/>
              <a:t>iia</a:t>
            </a:r>
            <a:r>
              <a:rPr lang="cs-CZ" dirty="0" smtClean="0"/>
              <a:t> receptorů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Receptor </a:t>
            </a:r>
            <a:r>
              <a:rPr lang="cs-CZ" dirty="0" err="1" smtClean="0"/>
              <a:t>Iib</a:t>
            </a:r>
            <a:r>
              <a:rPr lang="cs-CZ" dirty="0" smtClean="0"/>
              <a:t>/</a:t>
            </a:r>
            <a:r>
              <a:rPr lang="cs-CZ" dirty="0" err="1" smtClean="0"/>
              <a:t>IIIa</a:t>
            </a:r>
            <a:r>
              <a:rPr lang="cs-CZ" dirty="0" smtClean="0"/>
              <a:t>, který potřebný k vázání krevních destiček na fibrinogen, je zablokován.</a:t>
            </a:r>
          </a:p>
          <a:p>
            <a:r>
              <a:rPr lang="cs-CZ" dirty="0" smtClean="0"/>
              <a:t>Zástupci: </a:t>
            </a:r>
            <a:r>
              <a:rPr lang="cs-CZ" dirty="0" err="1" smtClean="0"/>
              <a:t>Reopro</a:t>
            </a:r>
            <a:endParaRPr lang="cs-CZ" dirty="0" smtClean="0"/>
          </a:p>
          <a:p>
            <a:r>
              <a:rPr lang="cs-CZ" dirty="0" smtClean="0"/>
              <a:t>Nežádoucí účinky: nevolnost, horečky, porucha krvetvorby.</a:t>
            </a:r>
            <a:endParaRPr lang="cs-CZ" dirty="0"/>
          </a:p>
        </p:txBody>
      </p:sp>
      <p:pic>
        <p:nvPicPr>
          <p:cNvPr id="3074" name="Picture 2" descr="Výsledek obrázku pro reopr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323403">
            <a:off x="3851920" y="3717032"/>
            <a:ext cx="3672408" cy="27543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Blokátory</a:t>
            </a:r>
            <a:r>
              <a:rPr lang="cs-CZ" dirty="0" smtClean="0"/>
              <a:t> </a:t>
            </a:r>
            <a:r>
              <a:rPr lang="cs-CZ" dirty="0" err="1" smtClean="0"/>
              <a:t>fosfodiesterázy</a:t>
            </a:r>
            <a:r>
              <a:rPr lang="cs-CZ" dirty="0" smtClean="0"/>
              <a:t> (</a:t>
            </a:r>
            <a:r>
              <a:rPr lang="cs-CZ" dirty="0" err="1" smtClean="0"/>
              <a:t>pde</a:t>
            </a:r>
            <a:r>
              <a:rPr lang="cs-CZ" dirty="0" smtClean="0"/>
              <a:t>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PDE je enzym, který působí v krevních destičkách a způsobuje uvolňování vápníku z destiček.</a:t>
            </a:r>
          </a:p>
          <a:p>
            <a:r>
              <a:rPr lang="cs-CZ" dirty="0" smtClean="0"/>
              <a:t>V jeho nepřítomnosti se neuvolňují látky potřebné k srážení krevních destiček.</a:t>
            </a:r>
          </a:p>
          <a:p>
            <a:r>
              <a:rPr lang="cs-CZ" dirty="0" smtClean="0"/>
              <a:t>Zástupci: </a:t>
            </a:r>
            <a:r>
              <a:rPr lang="cs-CZ" dirty="0" err="1" smtClean="0"/>
              <a:t>Aggrenox</a:t>
            </a:r>
            <a:r>
              <a:rPr lang="cs-CZ" dirty="0" smtClean="0"/>
              <a:t>, </a:t>
            </a:r>
            <a:r>
              <a:rPr lang="cs-CZ" dirty="0" err="1" smtClean="0"/>
              <a:t>Ventavis</a:t>
            </a:r>
            <a:r>
              <a:rPr lang="cs-CZ" dirty="0" smtClean="0"/>
              <a:t>, </a:t>
            </a:r>
            <a:r>
              <a:rPr lang="cs-CZ" dirty="0" err="1" smtClean="0"/>
              <a:t>Remodulin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2050" name="Picture 2" descr="Výsledek obrázku pro ventavi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4077072"/>
            <a:ext cx="3384376" cy="22587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2" name="Picture 4" descr="Výsledek obrázku pro remoduli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7342">
            <a:off x="5076056" y="4149080"/>
            <a:ext cx="3024336" cy="2162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2"/>
              </a:rPr>
              <a:t>Antikoagulancia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Heparin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Léky ovlivňující srážlivost krve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Fibrinolytika</a:t>
            </a:r>
            <a:endParaRPr lang="cs-CZ" dirty="0" smtClean="0"/>
          </a:p>
          <a:p>
            <a:r>
              <a:rPr lang="cs-CZ" dirty="0" err="1" smtClean="0">
                <a:hlinkClick r:id="rId6"/>
              </a:rPr>
              <a:t>Antifibrinolytika</a:t>
            </a:r>
            <a:endParaRPr lang="cs-CZ" dirty="0" smtClean="0"/>
          </a:p>
          <a:p>
            <a:r>
              <a:rPr lang="cs-CZ" dirty="0" err="1" smtClean="0">
                <a:hlinkClick r:id="rId7"/>
              </a:rPr>
              <a:t>Antifibrinolytika</a:t>
            </a:r>
            <a:endParaRPr lang="cs-CZ" dirty="0" smtClean="0"/>
          </a:p>
          <a:p>
            <a:r>
              <a:rPr lang="cs-CZ" dirty="0" smtClean="0">
                <a:hlinkClick r:id="rId8"/>
              </a:rPr>
              <a:t>Obrázky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280</TotalTime>
  <Words>686</Words>
  <Application>Microsoft Office PowerPoint</Application>
  <PresentationFormat>Předvádění na obrazovce (4:3)</PresentationFormat>
  <Paragraphs>118</Paragraphs>
  <Slides>23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30" baseType="lpstr">
      <vt:lpstr>Arial</vt:lpstr>
      <vt:lpstr>Calibri</vt:lpstr>
      <vt:lpstr>Century Schoolbook</vt:lpstr>
      <vt:lpstr>Symbol</vt:lpstr>
      <vt:lpstr>Wingdings</vt:lpstr>
      <vt:lpstr>Wingdings 2</vt:lpstr>
      <vt:lpstr>Arkýř</vt:lpstr>
      <vt:lpstr>LÉKY OVLIVŇUJÍCÍ SRÁŽLIVOST KRVE</vt:lpstr>
      <vt:lpstr>KREVNÍ SRÁŽENÍ = HOMEOSTÁZA</vt:lpstr>
      <vt:lpstr>Koagulační systém</vt:lpstr>
      <vt:lpstr>Fibrinolytický systém</vt:lpstr>
      <vt:lpstr>Látky při poruše krevní srážlivosti</vt:lpstr>
      <vt:lpstr>Antikoagulancia</vt:lpstr>
      <vt:lpstr>Antikoagulancia-zástupci:</vt:lpstr>
      <vt:lpstr>Prezentace aplikace PowerPoint</vt:lpstr>
      <vt:lpstr>Prezentace aplikace PowerPoint</vt:lpstr>
      <vt:lpstr>Fybrinolytika (trombolytika)</vt:lpstr>
      <vt:lpstr>Neselektivní fibrinolytika</vt:lpstr>
      <vt:lpstr>Prezentace aplikace PowerPoint</vt:lpstr>
      <vt:lpstr>Selektivní fibrinolytika</vt:lpstr>
      <vt:lpstr>Antifibrinolytika</vt:lpstr>
      <vt:lpstr>Zástupci anfibrinolytik</vt:lpstr>
      <vt:lpstr>Prezentace aplikace PowerPoint</vt:lpstr>
      <vt:lpstr>Prezentace aplikace PowerPoint</vt:lpstr>
      <vt:lpstr>Antiagregační látky =antiagregancia</vt:lpstr>
      <vt:lpstr>Blokátory cyklooxygenázy</vt:lpstr>
      <vt:lpstr>Blokátory adp receptoru</vt:lpstr>
      <vt:lpstr>Blokátory iib/iia receptorů</vt:lpstr>
      <vt:lpstr>Blokátory fosfodiesterázy (pde)</vt:lpstr>
      <vt:lpstr>Zdroje: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lukas</dc:creator>
  <cp:lastModifiedBy>pokyna</cp:lastModifiedBy>
  <cp:revision>30</cp:revision>
  <dcterms:created xsi:type="dcterms:W3CDTF">2016-10-27T13:53:00Z</dcterms:created>
  <dcterms:modified xsi:type="dcterms:W3CDTF">2022-08-31T06:28:22Z</dcterms:modified>
</cp:coreProperties>
</file>