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61" r:id="rId11"/>
    <p:sldId id="268" r:id="rId12"/>
    <p:sldId id="262" r:id="rId13"/>
    <p:sldId id="263" r:id="rId14"/>
    <p:sldId id="273" r:id="rId15"/>
    <p:sldId id="293" r:id="rId16"/>
    <p:sldId id="286" r:id="rId17"/>
    <p:sldId id="294" r:id="rId18"/>
    <p:sldId id="277" r:id="rId19"/>
    <p:sldId id="287" r:id="rId20"/>
    <p:sldId id="282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1E3B0-E1E3-4A29-8EBD-539F7AF7BCD6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FC86AA-178A-434A-9ACE-404FC287C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283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>
            <a:extLst>
              <a:ext uri="{FF2B5EF4-FFF2-40B4-BE49-F238E27FC236}">
                <a16:creationId xmlns:a16="http://schemas.microsoft.com/office/drawing/2014/main" id="{171F8453-A516-B901-93D1-FB8BD1FCCB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>
            <a:extLst>
              <a:ext uri="{FF2B5EF4-FFF2-40B4-BE49-F238E27FC236}">
                <a16:creationId xmlns:a16="http://schemas.microsoft.com/office/drawing/2014/main" id="{7FA1CB16-A985-94D2-FE6D-299FDD93055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/>
          </a:p>
        </p:txBody>
      </p:sp>
      <p:sp>
        <p:nvSpPr>
          <p:cNvPr id="17412" name="Zástupný symbol pro číslo snímku 3">
            <a:extLst>
              <a:ext uri="{FF2B5EF4-FFF2-40B4-BE49-F238E27FC236}">
                <a16:creationId xmlns:a16="http://schemas.microsoft.com/office/drawing/2014/main" id="{7DAB0F87-4D46-910C-8C13-BD47DE6179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192152C-53ED-4F5D-A698-45A238454CD3}" type="slidenum">
              <a:rPr lang="cs-CZ" altLang="cs-CZ" smtClean="0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20</a:t>
            </a:fld>
            <a:endParaRPr lang="cs-CZ" altLang="cs-CZ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90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57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25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575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453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34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752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48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634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56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77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2248-5272-46C3-816D-5602BF271767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7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vascak.cz/data/android/physicsatschool/template.php?s=mf_roztaznost1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scak.cz/data/android/physicsatschool/template.php?s=mf_roztaznost1&amp;l=cz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0.png"/><Relationship Id="rId7" Type="http://schemas.openxmlformats.org/officeDocument/2006/relationships/image" Target="../media/image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0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160.png"/><Relationship Id="rId3" Type="http://schemas.openxmlformats.org/officeDocument/2006/relationships/image" Target="NULL"/><Relationship Id="rId7" Type="http://schemas.openxmlformats.org/officeDocument/2006/relationships/image" Target="../media/image150.png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hyperlink" Target="https://www.vascak.cz/data/android/physicsatschool/template.php?s=mf_roztaznost2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bimetal&amp;l=cz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7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85665"/>
            <a:ext cx="9144000" cy="1655763"/>
          </a:xfrm>
        </p:spPr>
        <p:txBody>
          <a:bodyPr>
            <a:normAutofit fontScale="90000"/>
          </a:bodyPr>
          <a:lstStyle/>
          <a:p>
            <a:r>
              <a:rPr lang="cs-CZ" dirty="0"/>
              <a:t>Teplotní roztažnost</a:t>
            </a:r>
            <a:br>
              <a:rPr lang="cs-CZ" dirty="0"/>
            </a:br>
            <a:r>
              <a:rPr lang="cs-CZ" err="1"/>
              <a:t>Fyz</a:t>
            </a:r>
            <a:r>
              <a:rPr lang="cs-CZ"/>
              <a:t> 86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3999" y="3839296"/>
            <a:ext cx="9144000" cy="1655762"/>
          </a:xfrm>
        </p:spPr>
        <p:txBody>
          <a:bodyPr/>
          <a:lstStyle/>
          <a:p>
            <a:r>
              <a:rPr lang="cs-CZ" dirty="0"/>
              <a:t>Délková teplotní roztažnost</a:t>
            </a:r>
          </a:p>
          <a:p>
            <a:r>
              <a:rPr lang="cs-CZ" dirty="0"/>
              <a:t>Objemová teplotní roztažnost</a:t>
            </a:r>
          </a:p>
          <a:p>
            <a:r>
              <a:rPr lang="cs-CZ" dirty="0"/>
              <a:t>Řešené příklady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8344A37-5DA3-A95F-E183-8F41C9A141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05" y="115495"/>
            <a:ext cx="5358990" cy="85067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5E179F6-5825-E1EA-8BD0-C88186B0AF60}"/>
              </a:ext>
            </a:extLst>
          </p:cNvPr>
          <p:cNvSpPr txBox="1"/>
          <p:nvPr/>
        </p:nvSpPr>
        <p:spPr>
          <a:xfrm>
            <a:off x="602166" y="5959658"/>
            <a:ext cx="131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17. 6. 2026</a:t>
            </a:r>
          </a:p>
        </p:txBody>
      </p:sp>
      <p:pic>
        <p:nvPicPr>
          <p:cNvPr id="8" name="Obrázek 7" descr="Obsah obrázku kruh, symbol, emblém, logo&#10;&#10;Obsah generovaný pomocí AI může být nesprávný.">
            <a:extLst>
              <a:ext uri="{FF2B5EF4-FFF2-40B4-BE49-F238E27FC236}">
                <a16:creationId xmlns:a16="http://schemas.microsoft.com/office/drawing/2014/main" id="{A4BB99CB-F2DC-7EE5-C6B2-A0AD9715E6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1087243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62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Skupina 1">
            <a:extLst>
              <a:ext uri="{FF2B5EF4-FFF2-40B4-BE49-F238E27FC236}">
                <a16:creationId xmlns:a16="http://schemas.microsoft.com/office/drawing/2014/main" id="{D4857BD3-5033-FEBA-4AF0-DD836F703AB4}"/>
              </a:ext>
            </a:extLst>
          </p:cNvPr>
          <p:cNvGrpSpPr>
            <a:grpSpLocks/>
          </p:cNvGrpSpPr>
          <p:nvPr/>
        </p:nvGrpSpPr>
        <p:grpSpPr bwMode="auto">
          <a:xfrm>
            <a:off x="3614738" y="2246385"/>
            <a:ext cx="5148262" cy="1417637"/>
            <a:chOff x="1384300" y="1892300"/>
            <a:chExt cx="5148263" cy="1417638"/>
          </a:xfrm>
        </p:grpSpPr>
        <p:sp>
          <p:nvSpPr>
            <p:cNvPr id="4195" name="Freeform 14">
              <a:extLst>
                <a:ext uri="{FF2B5EF4-FFF2-40B4-BE49-F238E27FC236}">
                  <a16:creationId xmlns:a16="http://schemas.microsoft.com/office/drawing/2014/main" id="{1482781B-E717-DCDB-5667-A3B215575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892300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196" name="Rectangle 15">
              <a:extLst>
                <a:ext uri="{FF2B5EF4-FFF2-40B4-BE49-F238E27FC236}">
                  <a16:creationId xmlns:a16="http://schemas.microsoft.com/office/drawing/2014/main" id="{C1C9DC79-F22C-703E-B221-01F025C37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897063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0" name="Rectangle 16">
              <a:extLst>
                <a:ext uri="{FF2B5EF4-FFF2-40B4-BE49-F238E27FC236}">
                  <a16:creationId xmlns:a16="http://schemas.microsoft.com/office/drawing/2014/main" id="{B88DFA1E-6335-7731-8A49-7133BE6DA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7475" y="2295525"/>
              <a:ext cx="4633913" cy="1011238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1" name="Freeform 17">
              <a:extLst>
                <a:ext uri="{FF2B5EF4-FFF2-40B4-BE49-F238E27FC236}">
                  <a16:creationId xmlns:a16="http://schemas.microsoft.com/office/drawing/2014/main" id="{61A62705-A5B4-0944-8D36-75FCB886F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388" y="1900237"/>
              <a:ext cx="511175" cy="1409701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5162" name="Freeform 18">
              <a:extLst>
                <a:ext uri="{FF2B5EF4-FFF2-40B4-BE49-F238E27FC236}">
                  <a16:creationId xmlns:a16="http://schemas.microsoft.com/office/drawing/2014/main" id="{1A5760B7-3F59-8FA9-81C0-5BC2E7261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237" y="1898650"/>
              <a:ext cx="5132389" cy="401637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sp>
        <p:nvSpPr>
          <p:cNvPr id="4119" name="Oval 147">
            <a:extLst>
              <a:ext uri="{FF2B5EF4-FFF2-40B4-BE49-F238E27FC236}">
                <a16:creationId xmlns:a16="http://schemas.microsoft.com/office/drawing/2014/main" id="{7C4CAF8E-E0EA-94A2-9985-E45185DF06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24149" y="2796518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0" name="Oval 148">
            <a:extLst>
              <a:ext uri="{FF2B5EF4-FFF2-40B4-BE49-F238E27FC236}">
                <a16:creationId xmlns:a16="http://schemas.microsoft.com/office/drawing/2014/main" id="{054F81AD-B760-35D3-F812-605C67C651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90817" y="2796518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1" name="Oval 149">
            <a:extLst>
              <a:ext uri="{FF2B5EF4-FFF2-40B4-BE49-F238E27FC236}">
                <a16:creationId xmlns:a16="http://schemas.microsoft.com/office/drawing/2014/main" id="{906E6231-2F02-519C-2F21-B8EF9B4ACA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63384" y="2799693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2" name="Oval 150">
            <a:extLst>
              <a:ext uri="{FF2B5EF4-FFF2-40B4-BE49-F238E27FC236}">
                <a16:creationId xmlns:a16="http://schemas.microsoft.com/office/drawing/2014/main" id="{2DD2ABED-6E30-1592-5285-49731A5A30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30051" y="2799693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3" name="Oval 151">
            <a:extLst>
              <a:ext uri="{FF2B5EF4-FFF2-40B4-BE49-F238E27FC236}">
                <a16:creationId xmlns:a16="http://schemas.microsoft.com/office/drawing/2014/main" id="{4DEADC53-A270-D33F-854D-9E8CD11E24D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98193" y="2798106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4" name="Oval 152">
            <a:extLst>
              <a:ext uri="{FF2B5EF4-FFF2-40B4-BE49-F238E27FC236}">
                <a16:creationId xmlns:a16="http://schemas.microsoft.com/office/drawing/2014/main" id="{AFE52888-E9D3-D369-5EB6-FD2C7C93B9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964861" y="2798106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5" name="Oval 153">
            <a:extLst>
              <a:ext uri="{FF2B5EF4-FFF2-40B4-BE49-F238E27FC236}">
                <a16:creationId xmlns:a16="http://schemas.microsoft.com/office/drawing/2014/main" id="{B40A17E4-15DF-A2B2-234D-6AC4A3E276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15126" y="2801281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126" name="Group 28">
            <a:extLst>
              <a:ext uri="{FF2B5EF4-FFF2-40B4-BE49-F238E27FC236}">
                <a16:creationId xmlns:a16="http://schemas.microsoft.com/office/drawing/2014/main" id="{630FCB68-823B-B97D-2697-AE68F47852FF}"/>
              </a:ext>
            </a:extLst>
          </p:cNvPr>
          <p:cNvGrpSpPr>
            <a:grpSpLocks/>
          </p:cNvGrpSpPr>
          <p:nvPr/>
        </p:nvGrpSpPr>
        <p:grpSpPr bwMode="auto">
          <a:xfrm>
            <a:off x="4547454" y="3071156"/>
            <a:ext cx="166667" cy="179387"/>
            <a:chOff x="429" y="2250"/>
            <a:chExt cx="99" cy="99"/>
          </a:xfrm>
        </p:grpSpPr>
        <p:sp>
          <p:nvSpPr>
            <p:cNvPr id="4193" name="Oval 29">
              <a:extLst>
                <a:ext uri="{FF2B5EF4-FFF2-40B4-BE49-F238E27FC236}">
                  <a16:creationId xmlns:a16="http://schemas.microsoft.com/office/drawing/2014/main" id="{1FC1CDAE-8276-F57B-2D55-068648F88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4" name="Freeform 30">
              <a:extLst>
                <a:ext uri="{FF2B5EF4-FFF2-40B4-BE49-F238E27FC236}">
                  <a16:creationId xmlns:a16="http://schemas.microsoft.com/office/drawing/2014/main" id="{D20B58FD-AB94-05B8-3580-03AAF0F39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7" name="Group 31">
            <a:extLst>
              <a:ext uri="{FF2B5EF4-FFF2-40B4-BE49-F238E27FC236}">
                <a16:creationId xmlns:a16="http://schemas.microsoft.com/office/drawing/2014/main" id="{F0F483D7-A579-0E56-4D89-CFE73743D909}"/>
              </a:ext>
            </a:extLst>
          </p:cNvPr>
          <p:cNvGrpSpPr>
            <a:grpSpLocks/>
          </p:cNvGrpSpPr>
          <p:nvPr/>
        </p:nvGrpSpPr>
        <p:grpSpPr bwMode="auto">
          <a:xfrm>
            <a:off x="5217071" y="3071156"/>
            <a:ext cx="166667" cy="179387"/>
            <a:chOff x="429" y="2250"/>
            <a:chExt cx="99" cy="99"/>
          </a:xfrm>
        </p:grpSpPr>
        <p:sp>
          <p:nvSpPr>
            <p:cNvPr id="4191" name="Oval 32">
              <a:extLst>
                <a:ext uri="{FF2B5EF4-FFF2-40B4-BE49-F238E27FC236}">
                  <a16:creationId xmlns:a16="http://schemas.microsoft.com/office/drawing/2014/main" id="{806F6E86-93B7-0326-FE6B-92F931AC1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2" name="Freeform 33">
              <a:extLst>
                <a:ext uri="{FF2B5EF4-FFF2-40B4-BE49-F238E27FC236}">
                  <a16:creationId xmlns:a16="http://schemas.microsoft.com/office/drawing/2014/main" id="{503F839E-AEE0-44B8-2124-CAE5CE402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8" name="Group 34">
            <a:extLst>
              <a:ext uri="{FF2B5EF4-FFF2-40B4-BE49-F238E27FC236}">
                <a16:creationId xmlns:a16="http://schemas.microsoft.com/office/drawing/2014/main" id="{08C6CFE7-227A-5FB9-BCE4-E8EA5B279142}"/>
              </a:ext>
            </a:extLst>
          </p:cNvPr>
          <p:cNvGrpSpPr>
            <a:grpSpLocks/>
          </p:cNvGrpSpPr>
          <p:nvPr/>
        </p:nvGrpSpPr>
        <p:grpSpPr bwMode="auto">
          <a:xfrm>
            <a:off x="3877837" y="3071156"/>
            <a:ext cx="166667" cy="179387"/>
            <a:chOff x="429" y="2250"/>
            <a:chExt cx="99" cy="99"/>
          </a:xfrm>
        </p:grpSpPr>
        <p:sp>
          <p:nvSpPr>
            <p:cNvPr id="4189" name="Oval 35">
              <a:extLst>
                <a:ext uri="{FF2B5EF4-FFF2-40B4-BE49-F238E27FC236}">
                  <a16:creationId xmlns:a16="http://schemas.microsoft.com/office/drawing/2014/main" id="{22BCC3A8-FC55-8D7B-F1DC-94983C762C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0" name="Freeform 36">
              <a:extLst>
                <a:ext uri="{FF2B5EF4-FFF2-40B4-BE49-F238E27FC236}">
                  <a16:creationId xmlns:a16="http://schemas.microsoft.com/office/drawing/2014/main" id="{329B87C8-5CBB-2369-7112-991AE1C05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9" name="Group 37">
            <a:extLst>
              <a:ext uri="{FF2B5EF4-FFF2-40B4-BE49-F238E27FC236}">
                <a16:creationId xmlns:a16="http://schemas.microsoft.com/office/drawing/2014/main" id="{910770AA-7662-C289-2B95-73482E0A909A}"/>
              </a:ext>
            </a:extLst>
          </p:cNvPr>
          <p:cNvGrpSpPr>
            <a:grpSpLocks/>
          </p:cNvGrpSpPr>
          <p:nvPr/>
        </p:nvGrpSpPr>
        <p:grpSpPr bwMode="auto">
          <a:xfrm>
            <a:off x="5885214" y="3071156"/>
            <a:ext cx="166666" cy="179387"/>
            <a:chOff x="429" y="2250"/>
            <a:chExt cx="99" cy="99"/>
          </a:xfrm>
        </p:grpSpPr>
        <p:sp>
          <p:nvSpPr>
            <p:cNvPr id="4187" name="Oval 38">
              <a:extLst>
                <a:ext uri="{FF2B5EF4-FFF2-40B4-BE49-F238E27FC236}">
                  <a16:creationId xmlns:a16="http://schemas.microsoft.com/office/drawing/2014/main" id="{475FB93F-783F-14F3-C6B8-F3EE177626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88" name="Freeform 39">
              <a:extLst>
                <a:ext uri="{FF2B5EF4-FFF2-40B4-BE49-F238E27FC236}">
                  <a16:creationId xmlns:a16="http://schemas.microsoft.com/office/drawing/2014/main" id="{B1B4DAA9-A0FA-EFAA-B86B-0B9F8486A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78" name="Freeform 56">
            <a:extLst>
              <a:ext uri="{FF2B5EF4-FFF2-40B4-BE49-F238E27FC236}">
                <a16:creationId xmlns:a16="http://schemas.microsoft.com/office/drawing/2014/main" id="{14BD25D5-FC80-4A53-E837-C3BE1CD83836}"/>
              </a:ext>
            </a:extLst>
          </p:cNvPr>
          <p:cNvSpPr>
            <a:spLocks/>
          </p:cNvSpPr>
          <p:nvPr/>
        </p:nvSpPr>
        <p:spPr bwMode="auto">
          <a:xfrm>
            <a:off x="4633313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76" name="Freeform 59">
            <a:extLst>
              <a:ext uri="{FF2B5EF4-FFF2-40B4-BE49-F238E27FC236}">
                <a16:creationId xmlns:a16="http://schemas.microsoft.com/office/drawing/2014/main" id="{59E5DC02-348A-3884-330C-6A16491C9876}"/>
              </a:ext>
            </a:extLst>
          </p:cNvPr>
          <p:cNvSpPr>
            <a:spLocks/>
          </p:cNvSpPr>
          <p:nvPr/>
        </p:nvSpPr>
        <p:spPr bwMode="auto">
          <a:xfrm>
            <a:off x="5302930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74" name="Freeform 62">
            <a:extLst>
              <a:ext uri="{FF2B5EF4-FFF2-40B4-BE49-F238E27FC236}">
                <a16:creationId xmlns:a16="http://schemas.microsoft.com/office/drawing/2014/main" id="{75493340-A534-011A-5646-4443A0B5F9F5}"/>
              </a:ext>
            </a:extLst>
          </p:cNvPr>
          <p:cNvSpPr>
            <a:spLocks/>
          </p:cNvSpPr>
          <p:nvPr/>
        </p:nvSpPr>
        <p:spPr bwMode="auto">
          <a:xfrm>
            <a:off x="3963696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4138" name="Group 84">
            <a:extLst>
              <a:ext uri="{FF2B5EF4-FFF2-40B4-BE49-F238E27FC236}">
                <a16:creationId xmlns:a16="http://schemas.microsoft.com/office/drawing/2014/main" id="{F7B02162-6C1A-3256-710F-7C4592912656}"/>
              </a:ext>
            </a:extLst>
          </p:cNvPr>
          <p:cNvGrpSpPr>
            <a:grpSpLocks/>
          </p:cNvGrpSpPr>
          <p:nvPr/>
        </p:nvGrpSpPr>
        <p:grpSpPr bwMode="auto">
          <a:xfrm>
            <a:off x="7221498" y="3072743"/>
            <a:ext cx="166666" cy="179388"/>
            <a:chOff x="429" y="2250"/>
            <a:chExt cx="99" cy="99"/>
          </a:xfrm>
        </p:grpSpPr>
        <p:sp>
          <p:nvSpPr>
            <p:cNvPr id="4169" name="Oval 85">
              <a:extLst>
                <a:ext uri="{FF2B5EF4-FFF2-40B4-BE49-F238E27FC236}">
                  <a16:creationId xmlns:a16="http://schemas.microsoft.com/office/drawing/2014/main" id="{6CB3AEA9-632C-FFF7-14AB-75930DC508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70" name="Freeform 86">
              <a:extLst>
                <a:ext uri="{FF2B5EF4-FFF2-40B4-BE49-F238E27FC236}">
                  <a16:creationId xmlns:a16="http://schemas.microsoft.com/office/drawing/2014/main" id="{5EEE195C-CF02-88DB-D230-77E02F1CCF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39" name="Group 87">
            <a:extLst>
              <a:ext uri="{FF2B5EF4-FFF2-40B4-BE49-F238E27FC236}">
                <a16:creationId xmlns:a16="http://schemas.microsoft.com/office/drawing/2014/main" id="{567C4913-9A5A-8C9A-DEEE-DB4CB3FCDB4F}"/>
              </a:ext>
            </a:extLst>
          </p:cNvPr>
          <p:cNvGrpSpPr>
            <a:grpSpLocks/>
          </p:cNvGrpSpPr>
          <p:nvPr/>
        </p:nvGrpSpPr>
        <p:grpSpPr bwMode="auto">
          <a:xfrm>
            <a:off x="7891115" y="3072743"/>
            <a:ext cx="166666" cy="179388"/>
            <a:chOff x="429" y="2250"/>
            <a:chExt cx="99" cy="99"/>
          </a:xfrm>
        </p:grpSpPr>
        <p:sp>
          <p:nvSpPr>
            <p:cNvPr id="4167" name="Oval 88">
              <a:extLst>
                <a:ext uri="{FF2B5EF4-FFF2-40B4-BE49-F238E27FC236}">
                  <a16:creationId xmlns:a16="http://schemas.microsoft.com/office/drawing/2014/main" id="{5471BE5B-A807-8477-44F2-6C25766B2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68" name="Freeform 89">
              <a:extLst>
                <a:ext uri="{FF2B5EF4-FFF2-40B4-BE49-F238E27FC236}">
                  <a16:creationId xmlns:a16="http://schemas.microsoft.com/office/drawing/2014/main" id="{DA63032C-894D-11B8-A87C-659568386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41" name="Freeform 95">
            <a:extLst>
              <a:ext uri="{FF2B5EF4-FFF2-40B4-BE49-F238E27FC236}">
                <a16:creationId xmlns:a16="http://schemas.microsoft.com/office/drawing/2014/main" id="{95B7A60C-7992-DBD0-AF8C-DCFE4BB6FD9C}"/>
              </a:ext>
            </a:extLst>
          </p:cNvPr>
          <p:cNvSpPr>
            <a:spLocks/>
          </p:cNvSpPr>
          <p:nvPr/>
        </p:nvSpPr>
        <p:spPr bwMode="auto">
          <a:xfrm>
            <a:off x="9314733" y="311260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4" name="Freeform 104">
            <a:extLst>
              <a:ext uri="{FF2B5EF4-FFF2-40B4-BE49-F238E27FC236}">
                <a16:creationId xmlns:a16="http://schemas.microsoft.com/office/drawing/2014/main" id="{69753BA8-CA02-F338-F1B1-89B101701F97}"/>
              </a:ext>
            </a:extLst>
          </p:cNvPr>
          <p:cNvSpPr>
            <a:spLocks/>
          </p:cNvSpPr>
          <p:nvPr/>
        </p:nvSpPr>
        <p:spPr bwMode="auto">
          <a:xfrm>
            <a:off x="8645116" y="383176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5" name="Freeform 107">
            <a:extLst>
              <a:ext uri="{FF2B5EF4-FFF2-40B4-BE49-F238E27FC236}">
                <a16:creationId xmlns:a16="http://schemas.microsoft.com/office/drawing/2014/main" id="{DFF41FF5-C6F1-033D-1600-219311C4CAE5}"/>
              </a:ext>
            </a:extLst>
          </p:cNvPr>
          <p:cNvSpPr>
            <a:spLocks/>
          </p:cNvSpPr>
          <p:nvPr/>
        </p:nvSpPr>
        <p:spPr bwMode="auto">
          <a:xfrm>
            <a:off x="9314733" y="383176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62" name="Freeform 110">
            <a:extLst>
              <a:ext uri="{FF2B5EF4-FFF2-40B4-BE49-F238E27FC236}">
                <a16:creationId xmlns:a16="http://schemas.microsoft.com/office/drawing/2014/main" id="{60D6305A-FFC6-0E2A-6C67-34AA8E2E7DAC}"/>
              </a:ext>
            </a:extLst>
          </p:cNvPr>
          <p:cNvSpPr>
            <a:spLocks/>
          </p:cNvSpPr>
          <p:nvPr/>
        </p:nvSpPr>
        <p:spPr bwMode="auto">
          <a:xfrm>
            <a:off x="7307361" y="4552492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60" name="Freeform 113">
            <a:extLst>
              <a:ext uri="{FF2B5EF4-FFF2-40B4-BE49-F238E27FC236}">
                <a16:creationId xmlns:a16="http://schemas.microsoft.com/office/drawing/2014/main" id="{7C885E20-4408-4582-0097-CE055E15ABBD}"/>
              </a:ext>
            </a:extLst>
          </p:cNvPr>
          <p:cNvSpPr>
            <a:spLocks/>
          </p:cNvSpPr>
          <p:nvPr/>
        </p:nvSpPr>
        <p:spPr bwMode="auto">
          <a:xfrm>
            <a:off x="7976978" y="4552492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8" name="Freeform 116">
            <a:extLst>
              <a:ext uri="{FF2B5EF4-FFF2-40B4-BE49-F238E27FC236}">
                <a16:creationId xmlns:a16="http://schemas.microsoft.com/office/drawing/2014/main" id="{1EDEBB20-77ED-D6CD-FE73-A57C1AFC326F}"/>
              </a:ext>
            </a:extLst>
          </p:cNvPr>
          <p:cNvSpPr>
            <a:spLocks/>
          </p:cNvSpPr>
          <p:nvPr/>
        </p:nvSpPr>
        <p:spPr bwMode="auto">
          <a:xfrm>
            <a:off x="8645116" y="4552492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9" name="Freeform 119">
            <a:extLst>
              <a:ext uri="{FF2B5EF4-FFF2-40B4-BE49-F238E27FC236}">
                <a16:creationId xmlns:a16="http://schemas.microsoft.com/office/drawing/2014/main" id="{FD3A3500-3861-147A-BE3B-A2B9259F2234}"/>
              </a:ext>
            </a:extLst>
          </p:cNvPr>
          <p:cNvSpPr>
            <a:spLocks/>
          </p:cNvSpPr>
          <p:nvPr/>
        </p:nvSpPr>
        <p:spPr bwMode="auto">
          <a:xfrm>
            <a:off x="9314733" y="4552492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4150" name="Group 132">
            <a:extLst>
              <a:ext uri="{FF2B5EF4-FFF2-40B4-BE49-F238E27FC236}">
                <a16:creationId xmlns:a16="http://schemas.microsoft.com/office/drawing/2014/main" id="{CEDEBA09-261F-5E39-C42A-E5AB2479700E}"/>
              </a:ext>
            </a:extLst>
          </p:cNvPr>
          <p:cNvGrpSpPr>
            <a:grpSpLocks/>
          </p:cNvGrpSpPr>
          <p:nvPr/>
        </p:nvGrpSpPr>
        <p:grpSpPr bwMode="auto">
          <a:xfrm>
            <a:off x="6554831" y="3071156"/>
            <a:ext cx="166666" cy="179387"/>
            <a:chOff x="429" y="2250"/>
            <a:chExt cx="99" cy="99"/>
          </a:xfrm>
        </p:grpSpPr>
        <p:sp>
          <p:nvSpPr>
            <p:cNvPr id="4157" name="Oval 133">
              <a:extLst>
                <a:ext uri="{FF2B5EF4-FFF2-40B4-BE49-F238E27FC236}">
                  <a16:creationId xmlns:a16="http://schemas.microsoft.com/office/drawing/2014/main" id="{C1730EBF-154B-F1E0-9BA7-DF28ADFCDE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58" name="Freeform 134">
              <a:extLst>
                <a:ext uri="{FF2B5EF4-FFF2-40B4-BE49-F238E27FC236}">
                  <a16:creationId xmlns:a16="http://schemas.microsoft.com/office/drawing/2014/main" id="{FB0C9CEB-F5A1-1344-4854-259E089F6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00" name="Text Box 183">
            <a:extLst>
              <a:ext uri="{FF2B5EF4-FFF2-40B4-BE49-F238E27FC236}">
                <a16:creationId xmlns:a16="http://schemas.microsoft.com/office/drawing/2014/main" id="{49B7D349-4D27-5E58-5E75-5DE63935E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22" y="697689"/>
            <a:ext cx="1107631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Částice v pevných látkách jsou pevně vázány v rovnovážných polohách. V této poloze jsou přitažlivé a odpudivé síly vyrovnány.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Pokud se částice k sobě přiblíží, převládnou síly odpudivé, pokud se vzdálí, převládnou síly přitažlivé.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 toho důvodu částice vykonávají kolem rovnovážných poloh kmitavý pohyb. </a:t>
            </a:r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ED0B0917-E60E-9753-EE8E-E0D4DE27D464}"/>
              </a:ext>
            </a:extLst>
          </p:cNvPr>
          <p:cNvSpPr/>
          <p:nvPr/>
        </p:nvSpPr>
        <p:spPr>
          <a:xfrm rot="16200000">
            <a:off x="5815691" y="2618284"/>
            <a:ext cx="296863" cy="4629150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BDAE8DED-7A2F-A321-83E7-39AAD8880D35}"/>
              </a:ext>
            </a:extLst>
          </p:cNvPr>
          <p:cNvCxnSpPr/>
          <p:nvPr/>
        </p:nvCxnSpPr>
        <p:spPr>
          <a:xfrm>
            <a:off x="3636963" y="3664022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3F22EE8-6E25-EFD9-85BB-184A2E252C0C}"/>
              </a:ext>
            </a:extLst>
          </p:cNvPr>
          <p:cNvCxnSpPr/>
          <p:nvPr/>
        </p:nvCxnSpPr>
        <p:spPr>
          <a:xfrm>
            <a:off x="8251825" y="3606872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Box 174">
            <a:extLst>
              <a:ext uri="{FF2B5EF4-FFF2-40B4-BE49-F238E27FC236}">
                <a16:creationId xmlns:a16="http://schemas.microsoft.com/office/drawing/2014/main" id="{3D3523B7-13E1-D791-9C88-63F63B03F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22" y="285257"/>
            <a:ext cx="4740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Teplotní roztažnost pevného tělesa: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224BD3C-8205-8004-38AF-81F2829D7821}"/>
              </a:ext>
            </a:extLst>
          </p:cNvPr>
          <p:cNvSpPr/>
          <p:nvPr/>
        </p:nvSpPr>
        <p:spPr>
          <a:xfrm>
            <a:off x="3625761" y="2841605"/>
            <a:ext cx="684000" cy="6840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39F31D0-C769-B27B-AB63-437EDFA34536}"/>
              </a:ext>
            </a:extLst>
          </p:cNvPr>
          <p:cNvSpPr txBox="1"/>
          <p:nvPr/>
        </p:nvSpPr>
        <p:spPr>
          <a:xfrm>
            <a:off x="961446" y="3429000"/>
            <a:ext cx="2142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Částice v rovnovážné</a:t>
            </a:r>
          </a:p>
          <a:p>
            <a:pPr algn="ctr"/>
            <a:r>
              <a:rPr lang="cs-CZ" dirty="0"/>
              <a:t>poloze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EA83F89C-C024-CE11-7508-BCF0D1C9A70E}"/>
              </a:ext>
            </a:extLst>
          </p:cNvPr>
          <p:cNvCxnSpPr>
            <a:cxnSpLocks/>
          </p:cNvCxnSpPr>
          <p:nvPr/>
        </p:nvCxnSpPr>
        <p:spPr>
          <a:xfrm flipV="1">
            <a:off x="2613281" y="3183605"/>
            <a:ext cx="1255995" cy="1872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329D240-5AA0-B62C-FE81-CF3A68A22452}"/>
              </a:ext>
            </a:extLst>
          </p:cNvPr>
          <p:cNvSpPr txBox="1"/>
          <p:nvPr/>
        </p:nvSpPr>
        <p:spPr>
          <a:xfrm>
            <a:off x="1326652" y="4463638"/>
            <a:ext cx="1794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Oblast kmitání</a:t>
            </a:r>
          </a:p>
          <a:p>
            <a:pPr algn="ctr"/>
            <a:r>
              <a:rPr lang="cs-CZ" dirty="0"/>
              <a:t>částice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BEFD71D-3A7D-2C85-0391-F9BDBD56C7E9}"/>
              </a:ext>
            </a:extLst>
          </p:cNvPr>
          <p:cNvCxnSpPr>
            <a:cxnSpLocks/>
          </p:cNvCxnSpPr>
          <p:nvPr/>
        </p:nvCxnSpPr>
        <p:spPr>
          <a:xfrm flipV="1">
            <a:off x="3086960" y="3345509"/>
            <a:ext cx="896938" cy="111341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A2E80A7-2CE8-FD0A-EE99-C2FAE5A48F20}"/>
                  </a:ext>
                </a:extLst>
              </p:cNvPr>
              <p:cNvSpPr txBox="1"/>
              <p:nvPr/>
            </p:nvSpPr>
            <p:spPr>
              <a:xfrm>
                <a:off x="5297455" y="5222126"/>
                <a:ext cx="16154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kvádru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A2E80A7-2CE8-FD0A-EE99-C2FAE5A48F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7455" y="5222126"/>
                <a:ext cx="1615412" cy="369332"/>
              </a:xfrm>
              <a:prstGeom prst="rect">
                <a:avLst/>
              </a:prstGeom>
              <a:blipFill>
                <a:blip r:embed="rId2"/>
                <a:stretch>
                  <a:fillRect l="-301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819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Skupina 2">
            <a:extLst>
              <a:ext uri="{FF2B5EF4-FFF2-40B4-BE49-F238E27FC236}">
                <a16:creationId xmlns:a16="http://schemas.microsoft.com/office/drawing/2014/main" id="{2E356C84-7104-D02C-F4CA-77B12C2F2C9C}"/>
              </a:ext>
            </a:extLst>
          </p:cNvPr>
          <p:cNvGrpSpPr>
            <a:grpSpLocks/>
          </p:cNvGrpSpPr>
          <p:nvPr/>
        </p:nvGrpSpPr>
        <p:grpSpPr bwMode="auto">
          <a:xfrm>
            <a:off x="2094048" y="2908039"/>
            <a:ext cx="2979738" cy="695325"/>
            <a:chOff x="1384300" y="1450975"/>
            <a:chExt cx="5148263" cy="1417638"/>
          </a:xfrm>
        </p:grpSpPr>
        <p:sp>
          <p:nvSpPr>
            <p:cNvPr id="5275" name="Freeform 12">
              <a:extLst>
                <a:ext uri="{FF2B5EF4-FFF2-40B4-BE49-F238E27FC236}">
                  <a16:creationId xmlns:a16="http://schemas.microsoft.com/office/drawing/2014/main" id="{5063F0AC-2E13-D1AB-1E49-11B547B6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76" name="Rectangle 13">
              <a:extLst>
                <a:ext uri="{FF2B5EF4-FFF2-40B4-BE49-F238E27FC236}">
                  <a16:creationId xmlns:a16="http://schemas.microsoft.com/office/drawing/2014/main" id="{9B805D93-6E69-E7AA-5D3C-1F6A8145A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4" name="Rectangle 14">
              <a:extLst>
                <a:ext uri="{FF2B5EF4-FFF2-40B4-BE49-F238E27FC236}">
                  <a16:creationId xmlns:a16="http://schemas.microsoft.com/office/drawing/2014/main" id="{18E0167A-3895-5B1C-B3EE-F126E0BA2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880" y="1853738"/>
              <a:ext cx="4634728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5" name="Freeform 15">
              <a:extLst>
                <a:ext uri="{FF2B5EF4-FFF2-40B4-BE49-F238E27FC236}">
                  <a16:creationId xmlns:a16="http://schemas.microsoft.com/office/drawing/2014/main" id="{F0317DB9-6E92-6868-1C22-C35AC64F5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607" y="1457801"/>
              <a:ext cx="510956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6186" name="Freeform 16">
              <a:extLst>
                <a:ext uri="{FF2B5EF4-FFF2-40B4-BE49-F238E27FC236}">
                  <a16:creationId xmlns:a16="http://schemas.microsoft.com/office/drawing/2014/main" id="{AD36550C-9CEC-22FC-07B7-439E5C8BF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041" y="1457801"/>
              <a:ext cx="5132781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sp>
        <p:nvSpPr>
          <p:cNvPr id="5225" name="Oval 2">
            <a:extLst>
              <a:ext uri="{FF2B5EF4-FFF2-40B4-BE49-F238E27FC236}">
                <a16:creationId xmlns:a16="http://schemas.microsoft.com/office/drawing/2014/main" id="{68196D1D-0171-C3BE-72F3-54F95F2302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0475" y="3098970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6" name="Oval 3">
            <a:extLst>
              <a:ext uri="{FF2B5EF4-FFF2-40B4-BE49-F238E27FC236}">
                <a16:creationId xmlns:a16="http://schemas.microsoft.com/office/drawing/2014/main" id="{103A3821-8B47-FABD-2CE9-823969A696C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48339" y="3098970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7" name="Oval 4">
            <a:extLst>
              <a:ext uri="{FF2B5EF4-FFF2-40B4-BE49-F238E27FC236}">
                <a16:creationId xmlns:a16="http://schemas.microsoft.com/office/drawing/2014/main" id="{31FAB7CC-B256-5ED6-D1E2-57C8B8B651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80874" y="3101357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8" name="Oval 5">
            <a:extLst>
              <a:ext uri="{FF2B5EF4-FFF2-40B4-BE49-F238E27FC236}">
                <a16:creationId xmlns:a16="http://schemas.microsoft.com/office/drawing/2014/main" id="{2F218ED1-E840-F5D3-84B2-4D06CC0865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08737" y="3101357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9" name="Oval 6">
            <a:extLst>
              <a:ext uri="{FF2B5EF4-FFF2-40B4-BE49-F238E27FC236}">
                <a16:creationId xmlns:a16="http://schemas.microsoft.com/office/drawing/2014/main" id="{4818469E-78F7-7A96-D4B6-74AABC25FF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37769" y="3100164"/>
            <a:ext cx="529031" cy="540629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230" name="Group 26">
            <a:extLst>
              <a:ext uri="{FF2B5EF4-FFF2-40B4-BE49-F238E27FC236}">
                <a16:creationId xmlns:a16="http://schemas.microsoft.com/office/drawing/2014/main" id="{7E7C0BA7-2D3E-4166-1C18-79DDA6ED0BB4}"/>
              </a:ext>
            </a:extLst>
          </p:cNvPr>
          <p:cNvGrpSpPr>
            <a:grpSpLocks/>
          </p:cNvGrpSpPr>
          <p:nvPr/>
        </p:nvGrpSpPr>
        <p:grpSpPr bwMode="auto">
          <a:xfrm>
            <a:off x="2851543" y="3305436"/>
            <a:ext cx="131966" cy="134859"/>
            <a:chOff x="429" y="2250"/>
            <a:chExt cx="99" cy="99"/>
          </a:xfrm>
        </p:grpSpPr>
        <p:sp>
          <p:nvSpPr>
            <p:cNvPr id="5273" name="Oval 27">
              <a:extLst>
                <a:ext uri="{FF2B5EF4-FFF2-40B4-BE49-F238E27FC236}">
                  <a16:creationId xmlns:a16="http://schemas.microsoft.com/office/drawing/2014/main" id="{8D594B3E-400D-5A83-7DDC-ECC8FF1B4F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4" name="Freeform 28">
              <a:extLst>
                <a:ext uri="{FF2B5EF4-FFF2-40B4-BE49-F238E27FC236}">
                  <a16:creationId xmlns:a16="http://schemas.microsoft.com/office/drawing/2014/main" id="{3A9818A9-1BBE-3032-7CC2-91441D096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1" name="Group 29">
            <a:extLst>
              <a:ext uri="{FF2B5EF4-FFF2-40B4-BE49-F238E27FC236}">
                <a16:creationId xmlns:a16="http://schemas.microsoft.com/office/drawing/2014/main" id="{7806498E-B9D1-865B-A22E-79A6C1A2B427}"/>
              </a:ext>
            </a:extLst>
          </p:cNvPr>
          <p:cNvGrpSpPr>
            <a:grpSpLocks/>
          </p:cNvGrpSpPr>
          <p:nvPr/>
        </p:nvGrpSpPr>
        <p:grpSpPr bwMode="auto">
          <a:xfrm>
            <a:off x="3381742" y="3305436"/>
            <a:ext cx="131966" cy="134859"/>
            <a:chOff x="429" y="2250"/>
            <a:chExt cx="99" cy="99"/>
          </a:xfrm>
        </p:grpSpPr>
        <p:sp>
          <p:nvSpPr>
            <p:cNvPr id="5271" name="Oval 30">
              <a:extLst>
                <a:ext uri="{FF2B5EF4-FFF2-40B4-BE49-F238E27FC236}">
                  <a16:creationId xmlns:a16="http://schemas.microsoft.com/office/drawing/2014/main" id="{4E5EDF2C-E650-DC04-20E4-17FE4A23C5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2" name="Freeform 31">
              <a:extLst>
                <a:ext uri="{FF2B5EF4-FFF2-40B4-BE49-F238E27FC236}">
                  <a16:creationId xmlns:a16="http://schemas.microsoft.com/office/drawing/2014/main" id="{6AD44B93-6894-5244-29D8-2BF192481C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2" name="Group 32">
            <a:extLst>
              <a:ext uri="{FF2B5EF4-FFF2-40B4-BE49-F238E27FC236}">
                <a16:creationId xmlns:a16="http://schemas.microsoft.com/office/drawing/2014/main" id="{1199153B-52F4-3262-3ED2-57BEB5CC22C8}"/>
              </a:ext>
            </a:extLst>
          </p:cNvPr>
          <p:cNvGrpSpPr>
            <a:grpSpLocks/>
          </p:cNvGrpSpPr>
          <p:nvPr/>
        </p:nvGrpSpPr>
        <p:grpSpPr bwMode="auto">
          <a:xfrm>
            <a:off x="2321344" y="3305436"/>
            <a:ext cx="131966" cy="134859"/>
            <a:chOff x="429" y="2250"/>
            <a:chExt cx="99" cy="99"/>
          </a:xfrm>
        </p:grpSpPr>
        <p:sp>
          <p:nvSpPr>
            <p:cNvPr id="5269" name="Oval 33">
              <a:extLst>
                <a:ext uri="{FF2B5EF4-FFF2-40B4-BE49-F238E27FC236}">
                  <a16:creationId xmlns:a16="http://schemas.microsoft.com/office/drawing/2014/main" id="{A91100B9-A8C6-E65A-DCDC-B6B0F7D9C5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0" name="Freeform 34">
              <a:extLst>
                <a:ext uri="{FF2B5EF4-FFF2-40B4-BE49-F238E27FC236}">
                  <a16:creationId xmlns:a16="http://schemas.microsoft.com/office/drawing/2014/main" id="{1F353EAE-B189-E59C-E432-6961BF912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3" name="Group 35">
            <a:extLst>
              <a:ext uri="{FF2B5EF4-FFF2-40B4-BE49-F238E27FC236}">
                <a16:creationId xmlns:a16="http://schemas.microsoft.com/office/drawing/2014/main" id="{8327A988-7EBC-6684-2DA0-53F3AAD321F8}"/>
              </a:ext>
            </a:extLst>
          </p:cNvPr>
          <p:cNvGrpSpPr>
            <a:grpSpLocks/>
          </p:cNvGrpSpPr>
          <p:nvPr/>
        </p:nvGrpSpPr>
        <p:grpSpPr bwMode="auto">
          <a:xfrm>
            <a:off x="3910774" y="3305436"/>
            <a:ext cx="131966" cy="134859"/>
            <a:chOff x="429" y="2250"/>
            <a:chExt cx="99" cy="99"/>
          </a:xfrm>
          <a:solidFill>
            <a:schemeClr val="accent4"/>
          </a:solidFill>
        </p:grpSpPr>
        <p:sp>
          <p:nvSpPr>
            <p:cNvPr id="5267" name="Oval 36">
              <a:extLst>
                <a:ext uri="{FF2B5EF4-FFF2-40B4-BE49-F238E27FC236}">
                  <a16:creationId xmlns:a16="http://schemas.microsoft.com/office/drawing/2014/main" id="{5B93C066-0BCE-82BA-7EBF-020917459C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grpFill/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68" name="Freeform 37">
              <a:extLst>
                <a:ext uri="{FF2B5EF4-FFF2-40B4-BE49-F238E27FC236}">
                  <a16:creationId xmlns:a16="http://schemas.microsoft.com/office/drawing/2014/main" id="{A8C2283B-C45C-812E-1959-33F2FB3980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grpFill/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42" name="Group 130">
            <a:extLst>
              <a:ext uri="{FF2B5EF4-FFF2-40B4-BE49-F238E27FC236}">
                <a16:creationId xmlns:a16="http://schemas.microsoft.com/office/drawing/2014/main" id="{DA59325B-BE77-F2F8-B5B0-5A0D590712EF}"/>
              </a:ext>
            </a:extLst>
          </p:cNvPr>
          <p:cNvGrpSpPr>
            <a:grpSpLocks/>
          </p:cNvGrpSpPr>
          <p:nvPr/>
        </p:nvGrpSpPr>
        <p:grpSpPr bwMode="auto">
          <a:xfrm>
            <a:off x="4440973" y="3305436"/>
            <a:ext cx="131966" cy="134859"/>
            <a:chOff x="429" y="2250"/>
            <a:chExt cx="99" cy="99"/>
          </a:xfrm>
        </p:grpSpPr>
        <p:sp>
          <p:nvSpPr>
            <p:cNvPr id="5249" name="Oval 131">
              <a:extLst>
                <a:ext uri="{FF2B5EF4-FFF2-40B4-BE49-F238E27FC236}">
                  <a16:creationId xmlns:a16="http://schemas.microsoft.com/office/drawing/2014/main" id="{6B4ABABA-BA67-7E66-6856-A20DAF031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50" name="Freeform 132">
              <a:extLst>
                <a:ext uri="{FF2B5EF4-FFF2-40B4-BE49-F238E27FC236}">
                  <a16:creationId xmlns:a16="http://schemas.microsoft.com/office/drawing/2014/main" id="{9278D8B1-3C52-3B03-8279-DC7238E37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124" name="Skupina 6212">
            <a:extLst>
              <a:ext uri="{FF2B5EF4-FFF2-40B4-BE49-F238E27FC236}">
                <a16:creationId xmlns:a16="http://schemas.microsoft.com/office/drawing/2014/main" id="{B1E15F38-E554-9ECF-6D15-8EB184C4E60C}"/>
              </a:ext>
            </a:extLst>
          </p:cNvPr>
          <p:cNvGrpSpPr>
            <a:grpSpLocks/>
          </p:cNvGrpSpPr>
          <p:nvPr/>
        </p:nvGrpSpPr>
        <p:grpSpPr bwMode="auto">
          <a:xfrm>
            <a:off x="5239634" y="2486643"/>
            <a:ext cx="212322" cy="1541462"/>
            <a:chOff x="3890072" y="2133148"/>
            <a:chExt cx="314516" cy="1565275"/>
          </a:xfrm>
        </p:grpSpPr>
        <p:sp>
          <p:nvSpPr>
            <p:cNvPr id="5212" name="Rectangle 142">
              <a:extLst>
                <a:ext uri="{FF2B5EF4-FFF2-40B4-BE49-F238E27FC236}">
                  <a16:creationId xmlns:a16="http://schemas.microsoft.com/office/drawing/2014/main" id="{E1A3D41C-751B-5ED5-3808-CCA9CD419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2133148"/>
              <a:ext cx="144000" cy="139765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3" name="Oval 143">
              <a:extLst>
                <a:ext uri="{FF2B5EF4-FFF2-40B4-BE49-F238E27FC236}">
                  <a16:creationId xmlns:a16="http://schemas.microsoft.com/office/drawing/2014/main" id="{72E3E7E1-E3D0-2A65-D2BD-DF0AD27EB2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0072" y="3475340"/>
              <a:ext cx="314516" cy="22308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4" name="Rectangle 144">
              <a:extLst>
                <a:ext uri="{FF2B5EF4-FFF2-40B4-BE49-F238E27FC236}">
                  <a16:creationId xmlns:a16="http://schemas.microsoft.com/office/drawing/2014/main" id="{51FC82B4-80C9-1F5F-8806-8D3C9F8F4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3363183"/>
              <a:ext cx="158126" cy="167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126" name="Text Box 174">
            <a:extLst>
              <a:ext uri="{FF2B5EF4-FFF2-40B4-BE49-F238E27FC236}">
                <a16:creationId xmlns:a16="http://schemas.microsoft.com/office/drawing/2014/main" id="{21E3FE69-B78F-DCEC-B1BE-4B9B0A083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225" y="525663"/>
            <a:ext cx="4740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Teplotní roztažnost pevného tělesa: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7" name="Skupina 4">
            <a:extLst>
              <a:ext uri="{FF2B5EF4-FFF2-40B4-BE49-F238E27FC236}">
                <a16:creationId xmlns:a16="http://schemas.microsoft.com/office/drawing/2014/main" id="{DF9D35B5-B24D-1278-AAC2-CDE6410E71DA}"/>
              </a:ext>
            </a:extLst>
          </p:cNvPr>
          <p:cNvGrpSpPr>
            <a:grpSpLocks/>
          </p:cNvGrpSpPr>
          <p:nvPr/>
        </p:nvGrpSpPr>
        <p:grpSpPr bwMode="auto">
          <a:xfrm>
            <a:off x="5892457" y="2977669"/>
            <a:ext cx="3688021" cy="885365"/>
            <a:chOff x="1384300" y="1450975"/>
            <a:chExt cx="5148263" cy="1417638"/>
          </a:xfrm>
        </p:grpSpPr>
        <p:sp>
          <p:nvSpPr>
            <p:cNvPr id="5207" name="Freeform 12">
              <a:extLst>
                <a:ext uri="{FF2B5EF4-FFF2-40B4-BE49-F238E27FC236}">
                  <a16:creationId xmlns:a16="http://schemas.microsoft.com/office/drawing/2014/main" id="{62E77AC6-6C23-031A-C79A-3E2EA8243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08" name="Rectangle 13">
              <a:extLst>
                <a:ext uri="{FF2B5EF4-FFF2-40B4-BE49-F238E27FC236}">
                  <a16:creationId xmlns:a16="http://schemas.microsoft.com/office/drawing/2014/main" id="{76C28197-2D9B-8FF3-D530-FE1B4F11B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4">
              <a:extLst>
                <a:ext uri="{FF2B5EF4-FFF2-40B4-BE49-F238E27FC236}">
                  <a16:creationId xmlns:a16="http://schemas.microsoft.com/office/drawing/2014/main" id="{77C8EFDD-1233-BBF9-6C55-0DD1D8F4E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562" y="1853738"/>
              <a:ext cx="4635019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15">
              <a:extLst>
                <a:ext uri="{FF2B5EF4-FFF2-40B4-BE49-F238E27FC236}">
                  <a16:creationId xmlns:a16="http://schemas.microsoft.com/office/drawing/2014/main" id="{8B52DF0F-2778-FA55-B3F8-D402CA9F2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580" y="1457801"/>
              <a:ext cx="510983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10" name="Freeform 16">
              <a:extLst>
                <a:ext uri="{FF2B5EF4-FFF2-40B4-BE49-F238E27FC236}">
                  <a16:creationId xmlns:a16="http://schemas.microsoft.com/office/drawing/2014/main" id="{D6764F14-487B-B239-194E-4B0BCB9E46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1084" y="1457801"/>
              <a:ext cx="5134696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grpSp>
        <p:nvGrpSpPr>
          <p:cNvPr id="5128" name="Skupina 6213">
            <a:extLst>
              <a:ext uri="{FF2B5EF4-FFF2-40B4-BE49-F238E27FC236}">
                <a16:creationId xmlns:a16="http://schemas.microsoft.com/office/drawing/2014/main" id="{D3A43945-C05F-8401-F8A3-913DE74309E1}"/>
              </a:ext>
            </a:extLst>
          </p:cNvPr>
          <p:cNvGrpSpPr>
            <a:grpSpLocks/>
          </p:cNvGrpSpPr>
          <p:nvPr/>
        </p:nvGrpSpPr>
        <p:grpSpPr bwMode="auto">
          <a:xfrm>
            <a:off x="9848850" y="2827076"/>
            <a:ext cx="330200" cy="1573212"/>
            <a:chOff x="8325309" y="2157763"/>
            <a:chExt cx="390430" cy="1572097"/>
          </a:xfrm>
        </p:grpSpPr>
        <p:sp>
          <p:nvSpPr>
            <p:cNvPr id="5204" name="Rectangle 169">
              <a:extLst>
                <a:ext uri="{FF2B5EF4-FFF2-40B4-BE49-F238E27FC236}">
                  <a16:creationId xmlns:a16="http://schemas.microsoft.com/office/drawing/2014/main" id="{976A0D25-81FF-7184-5253-962E9ECB1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157763"/>
              <a:ext cx="180000" cy="140374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5" name="Oval 170">
              <a:extLst>
                <a:ext uri="{FF2B5EF4-FFF2-40B4-BE49-F238E27FC236}">
                  <a16:creationId xmlns:a16="http://schemas.microsoft.com/office/drawing/2014/main" id="{F7635909-63EC-474F-092B-D3FED9D89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25309" y="3505805"/>
              <a:ext cx="390430" cy="2240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6" name="Rectangle 171">
              <a:extLst>
                <a:ext uri="{FF2B5EF4-FFF2-40B4-BE49-F238E27FC236}">
                  <a16:creationId xmlns:a16="http://schemas.microsoft.com/office/drawing/2014/main" id="{4AE74A08-12A9-45FC-34CE-78AEA3A64F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331065"/>
              <a:ext cx="196293" cy="12304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11" name="Levá složená závorka 6210">
            <a:extLst>
              <a:ext uri="{FF2B5EF4-FFF2-40B4-BE49-F238E27FC236}">
                <a16:creationId xmlns:a16="http://schemas.microsoft.com/office/drawing/2014/main" id="{7D8F8A6F-B868-9E91-A947-AB16BB0669A7}"/>
              </a:ext>
            </a:extLst>
          </p:cNvPr>
          <p:cNvSpPr/>
          <p:nvPr/>
        </p:nvSpPr>
        <p:spPr>
          <a:xfrm rot="16200000">
            <a:off x="3305876" y="2502870"/>
            <a:ext cx="296863" cy="2647494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7CE8E42E-EDBE-BA4A-BC50-76E728F2EC62}"/>
              </a:ext>
            </a:extLst>
          </p:cNvPr>
          <p:cNvSpPr/>
          <p:nvPr/>
        </p:nvSpPr>
        <p:spPr>
          <a:xfrm rot="16200000">
            <a:off x="7228644" y="2607249"/>
            <a:ext cx="296862" cy="2804466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AC70CEA2-1C18-BE64-C395-ADE5E04EDAED}"/>
              </a:ext>
            </a:extLst>
          </p:cNvPr>
          <p:cNvGrpSpPr/>
          <p:nvPr/>
        </p:nvGrpSpPr>
        <p:grpSpPr>
          <a:xfrm>
            <a:off x="5929281" y="3210822"/>
            <a:ext cx="3275451" cy="631868"/>
            <a:chOff x="2026396" y="3867586"/>
            <a:chExt cx="3275451" cy="631868"/>
          </a:xfrm>
        </p:grpSpPr>
        <p:sp>
          <p:nvSpPr>
            <p:cNvPr id="5149" name="Oval 2">
              <a:extLst>
                <a:ext uri="{FF2B5EF4-FFF2-40B4-BE49-F238E27FC236}">
                  <a16:creationId xmlns:a16="http://schemas.microsoft.com/office/drawing/2014/main" id="{17A72DB9-21C0-14FC-3DB4-9374DD4323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26396" y="3867586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0" name="Oval 3">
              <a:extLst>
                <a:ext uri="{FF2B5EF4-FFF2-40B4-BE49-F238E27FC236}">
                  <a16:creationId xmlns:a16="http://schemas.microsoft.com/office/drawing/2014/main" id="{D8ACC636-BCF5-9877-C929-D51BAB8B5A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79752" y="3867586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1" name="Oval 4">
              <a:extLst>
                <a:ext uri="{FF2B5EF4-FFF2-40B4-BE49-F238E27FC236}">
                  <a16:creationId xmlns:a16="http://schemas.microsoft.com/office/drawing/2014/main" id="{393CD039-975B-E249-67F7-DB0DC13832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338889" y="3870363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2" name="Oval 5">
              <a:extLst>
                <a:ext uri="{FF2B5EF4-FFF2-40B4-BE49-F238E27FC236}">
                  <a16:creationId xmlns:a16="http://schemas.microsoft.com/office/drawing/2014/main" id="{AC669B02-BC04-917C-482A-96E329814E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992245" y="3870363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3" name="Oval 6">
              <a:extLst>
                <a:ext uri="{FF2B5EF4-FFF2-40B4-BE49-F238E27FC236}">
                  <a16:creationId xmlns:a16="http://schemas.microsoft.com/office/drawing/2014/main" id="{5D02DAA1-35D0-97FF-70F1-95E86F2D03E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647046" y="3868975"/>
              <a:ext cx="654801" cy="629090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154" name="Group 26">
              <a:extLst>
                <a:ext uri="{FF2B5EF4-FFF2-40B4-BE49-F238E27FC236}">
                  <a16:creationId xmlns:a16="http://schemas.microsoft.com/office/drawing/2014/main" id="{6C19D6B6-DD33-BE5A-DA8B-9141A6D330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31265" y="4107835"/>
              <a:ext cx="163339" cy="156925"/>
              <a:chOff x="429" y="2250"/>
              <a:chExt cx="99" cy="99"/>
            </a:xfrm>
          </p:grpSpPr>
          <p:sp>
            <p:nvSpPr>
              <p:cNvPr id="5197" name="Oval 27">
                <a:extLst>
                  <a:ext uri="{FF2B5EF4-FFF2-40B4-BE49-F238E27FC236}">
                    <a16:creationId xmlns:a16="http://schemas.microsoft.com/office/drawing/2014/main" id="{C3C90397-09AA-9504-3AB1-5971B681E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8" name="Freeform 28">
                <a:extLst>
                  <a:ext uri="{FF2B5EF4-FFF2-40B4-BE49-F238E27FC236}">
                    <a16:creationId xmlns:a16="http://schemas.microsoft.com/office/drawing/2014/main" id="{5D2E96E9-EF85-C910-8D47-5222BC6E5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5" name="Group 29">
              <a:extLst>
                <a:ext uri="{FF2B5EF4-FFF2-40B4-BE49-F238E27FC236}">
                  <a16:creationId xmlns:a16="http://schemas.microsoft.com/office/drawing/2014/main" id="{9EEF4D06-388E-EFC8-825A-1F997FF2F8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87511" y="4107835"/>
              <a:ext cx="163339" cy="156925"/>
              <a:chOff x="429" y="2250"/>
              <a:chExt cx="99" cy="99"/>
            </a:xfrm>
          </p:grpSpPr>
          <p:sp>
            <p:nvSpPr>
              <p:cNvPr id="5195" name="Oval 30">
                <a:extLst>
                  <a:ext uri="{FF2B5EF4-FFF2-40B4-BE49-F238E27FC236}">
                    <a16:creationId xmlns:a16="http://schemas.microsoft.com/office/drawing/2014/main" id="{75BA2C5E-1CDB-25D1-ADA7-E5F907416C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6" name="Freeform 31">
                <a:extLst>
                  <a:ext uri="{FF2B5EF4-FFF2-40B4-BE49-F238E27FC236}">
                    <a16:creationId xmlns:a16="http://schemas.microsoft.com/office/drawing/2014/main" id="{EA09C6F6-6C85-0295-4BA3-BB6BB63B5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6" name="Group 32">
              <a:extLst>
                <a:ext uri="{FF2B5EF4-FFF2-40B4-BE49-F238E27FC236}">
                  <a16:creationId xmlns:a16="http://schemas.microsoft.com/office/drawing/2014/main" id="{41F43FE6-203A-EA8E-280D-BB79ABBB34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75018" y="4107835"/>
              <a:ext cx="163339" cy="156925"/>
              <a:chOff x="429" y="2250"/>
              <a:chExt cx="99" cy="99"/>
            </a:xfrm>
          </p:grpSpPr>
          <p:sp>
            <p:nvSpPr>
              <p:cNvPr id="5193" name="Oval 33">
                <a:extLst>
                  <a:ext uri="{FF2B5EF4-FFF2-40B4-BE49-F238E27FC236}">
                    <a16:creationId xmlns:a16="http://schemas.microsoft.com/office/drawing/2014/main" id="{AF7F48CE-EE60-F62D-D377-1F8341068C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4" name="Freeform 34">
                <a:extLst>
                  <a:ext uri="{FF2B5EF4-FFF2-40B4-BE49-F238E27FC236}">
                    <a16:creationId xmlns:a16="http://schemas.microsoft.com/office/drawing/2014/main" id="{7CDF8FA7-CE1B-3FCB-215C-5DB8C3564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7" name="Group 35">
              <a:extLst>
                <a:ext uri="{FF2B5EF4-FFF2-40B4-BE49-F238E27FC236}">
                  <a16:creationId xmlns:a16="http://schemas.microsoft.com/office/drawing/2014/main" id="{C23F9B69-24FE-383B-4808-940F442E98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2313" y="4107835"/>
              <a:ext cx="163338" cy="156925"/>
              <a:chOff x="429" y="2250"/>
              <a:chExt cx="99" cy="99"/>
            </a:xfrm>
          </p:grpSpPr>
          <p:sp>
            <p:nvSpPr>
              <p:cNvPr id="5191" name="Oval 36">
                <a:extLst>
                  <a:ext uri="{FF2B5EF4-FFF2-40B4-BE49-F238E27FC236}">
                    <a16:creationId xmlns:a16="http://schemas.microsoft.com/office/drawing/2014/main" id="{524AFA34-AF39-777D-5A0B-477EFE506B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2" name="Freeform 37">
                <a:extLst>
                  <a:ext uri="{FF2B5EF4-FFF2-40B4-BE49-F238E27FC236}">
                    <a16:creationId xmlns:a16="http://schemas.microsoft.com/office/drawing/2014/main" id="{CC01C6ED-21A6-9D88-0B23-A540E1901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6" name="Group 130">
              <a:extLst>
                <a:ext uri="{FF2B5EF4-FFF2-40B4-BE49-F238E27FC236}">
                  <a16:creationId xmlns:a16="http://schemas.microsoft.com/office/drawing/2014/main" id="{6F585A9A-BF32-957C-18C1-1B9D348B85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98559" y="4107835"/>
              <a:ext cx="163338" cy="156925"/>
              <a:chOff x="429" y="2250"/>
              <a:chExt cx="99" cy="99"/>
            </a:xfrm>
          </p:grpSpPr>
          <p:sp>
            <p:nvSpPr>
              <p:cNvPr id="5173" name="Oval 131">
                <a:extLst>
                  <a:ext uri="{FF2B5EF4-FFF2-40B4-BE49-F238E27FC236}">
                    <a16:creationId xmlns:a16="http://schemas.microsoft.com/office/drawing/2014/main" id="{F67C43F7-5E01-C100-F503-CAD6CEB877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4" name="Freeform 132">
                <a:extLst>
                  <a:ext uri="{FF2B5EF4-FFF2-40B4-BE49-F238E27FC236}">
                    <a16:creationId xmlns:a16="http://schemas.microsoft.com/office/drawing/2014/main" id="{8AA67910-0209-1014-7257-9264BFE42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/>
              <p:nvPr/>
            </p:nvSpPr>
            <p:spPr>
              <a:xfrm>
                <a:off x="7111995" y="4897823"/>
                <a:ext cx="12489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1995" y="4897823"/>
                <a:ext cx="124894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/>
              <p:nvPr/>
            </p:nvSpPr>
            <p:spPr>
              <a:xfrm>
                <a:off x="3244850" y="4010518"/>
                <a:ext cx="4641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850" y="4010518"/>
                <a:ext cx="464172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7A0F9D24-8BC5-99C1-F4A8-F35DF21F9998}"/>
              </a:ext>
            </a:extLst>
          </p:cNvPr>
          <p:cNvSpPr txBox="1"/>
          <p:nvPr/>
        </p:nvSpPr>
        <p:spPr>
          <a:xfrm>
            <a:off x="911225" y="1257288"/>
            <a:ext cx="3162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nižších teplotách mají částice menší kinetickou energii. Oblast, v níž kmitá každá částice, je tedy menší. </a:t>
            </a:r>
            <a:endParaRPr lang="cs-CZ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9306F793-CC16-CD27-25C6-AF5B196C3499}"/>
              </a:ext>
            </a:extLst>
          </p:cNvPr>
          <p:cNvSpPr txBox="1"/>
          <p:nvPr/>
        </p:nvSpPr>
        <p:spPr>
          <a:xfrm>
            <a:off x="7294394" y="1292400"/>
            <a:ext cx="36052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zvýšení teploty tělesa se zvýší kinetická energie částic a tím i amplituda (rozsah) kmitů částic.</a:t>
            </a:r>
            <a:endParaRPr lang="cs-CZ" dirty="0"/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2729FC0-BA34-4F20-858A-39A70B676ED5}"/>
              </a:ext>
            </a:extLst>
          </p:cNvPr>
          <p:cNvCxnSpPr>
            <a:cxnSpLocks/>
          </p:cNvCxnSpPr>
          <p:nvPr/>
        </p:nvCxnSpPr>
        <p:spPr>
          <a:xfrm flipH="1">
            <a:off x="8758390" y="2990968"/>
            <a:ext cx="303547" cy="18053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F7830C03-C5E7-E1B9-B5FF-6C2961048A4F}"/>
              </a:ext>
            </a:extLst>
          </p:cNvPr>
          <p:cNvCxnSpPr/>
          <p:nvPr/>
        </p:nvCxnSpPr>
        <p:spPr>
          <a:xfrm>
            <a:off x="8779308" y="3171498"/>
            <a:ext cx="0" cy="64800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7B433E7D-1135-5A77-436F-99D28F519955}"/>
              </a:ext>
            </a:extLst>
          </p:cNvPr>
          <p:cNvSpPr txBox="1"/>
          <p:nvPr/>
        </p:nvSpPr>
        <p:spPr>
          <a:xfrm>
            <a:off x="2157600" y="5545831"/>
            <a:ext cx="783590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Fyzikální jev spočívající ve změně rozměrů tělesa při změně jeho teploty nazýváme </a:t>
            </a:r>
            <a:r>
              <a:rPr lang="cs-CZ" b="1" dirty="0"/>
              <a:t>teplotní roztažnost</a:t>
            </a:r>
            <a:endParaRPr lang="cs-CZ" dirty="0"/>
          </a:p>
        </p:txBody>
      </p:sp>
      <p:sp>
        <p:nvSpPr>
          <p:cNvPr id="4" name="Levá složená závorka 3">
            <a:extLst>
              <a:ext uri="{FF2B5EF4-FFF2-40B4-BE49-F238E27FC236}">
                <a16:creationId xmlns:a16="http://schemas.microsoft.com/office/drawing/2014/main" id="{4C7736DA-8D29-2FDE-7DBF-6C2EB55CA506}"/>
              </a:ext>
            </a:extLst>
          </p:cNvPr>
          <p:cNvSpPr/>
          <p:nvPr/>
        </p:nvSpPr>
        <p:spPr>
          <a:xfrm rot="16200000">
            <a:off x="7439393" y="2967701"/>
            <a:ext cx="296862" cy="3230909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425899B-29ED-E840-B556-A939D4861C9A}"/>
                  </a:ext>
                </a:extLst>
              </p:cNvPr>
              <p:cNvSpPr txBox="1"/>
              <p:nvPr/>
            </p:nvSpPr>
            <p:spPr>
              <a:xfrm>
                <a:off x="7207246" y="4196799"/>
                <a:ext cx="4641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425899B-29ED-E840-B556-A939D4861C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7246" y="4196799"/>
                <a:ext cx="46417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5A8DDA48-3850-1E94-9BCF-74B99D7C8E24}"/>
              </a:ext>
            </a:extLst>
          </p:cNvPr>
          <p:cNvCxnSpPr>
            <a:stCxn id="2" idx="0"/>
          </p:cNvCxnSpPr>
          <p:nvPr/>
        </p:nvCxnSpPr>
        <p:spPr>
          <a:xfrm>
            <a:off x="5974842" y="3861051"/>
            <a:ext cx="0" cy="6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D78600B6-241E-2D3E-392F-163229C3B12D}"/>
              </a:ext>
            </a:extLst>
          </p:cNvPr>
          <p:cNvCxnSpPr/>
          <p:nvPr/>
        </p:nvCxnSpPr>
        <p:spPr>
          <a:xfrm>
            <a:off x="9204732" y="3839913"/>
            <a:ext cx="0" cy="6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663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>
            <a:extLst>
              <a:ext uri="{FF2B5EF4-FFF2-40B4-BE49-F238E27FC236}">
                <a16:creationId xmlns:a16="http://schemas.microsoft.com/office/drawing/2014/main" id="{989CC095-86E4-BFDD-5883-44B63090C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29" y="764797"/>
            <a:ext cx="1052261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U těles, u nichž výrazně převládá jeden rozměr nad ostatními (např. tyče, dráty, trubky atd.) řešíme pouze změnu tohoto rozměru. Změny ostatních rozměrů zanedbáváme.</a:t>
            </a:r>
          </a:p>
        </p:txBody>
      </p:sp>
      <p:sp>
        <p:nvSpPr>
          <p:cNvPr id="8195" name="Text Box 4">
            <a:extLst>
              <a:ext uri="{FF2B5EF4-FFF2-40B4-BE49-F238E27FC236}">
                <a16:creationId xmlns:a16="http://schemas.microsoft.com/office/drawing/2014/main" id="{6BCACC29-C0D3-4FF2-CCC7-DEF9670DC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29" y="355844"/>
            <a:ext cx="474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Délková teplotní roztažnost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4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8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00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1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2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5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4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7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/>
              <p:nvPr/>
            </p:nvSpPr>
            <p:spPr>
              <a:xfrm>
                <a:off x="1730160" y="1684709"/>
                <a:ext cx="8616950" cy="231948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tyče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přímo úměrné počáteční délce tyče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přírůstku teploty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𝜶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cs-CZ" b="1" dirty="0"/>
              </a:p>
              <a:p>
                <a:r>
                  <a:rPr lang="cs-CZ" b="1" dirty="0"/>
                  <a:t>Konstanta úměrnosti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altLang="cs-CZ" dirty="0"/>
                  <a:t> (řecké písmeno alfa) se nazývá </a:t>
                </a:r>
                <a:r>
                  <a:rPr lang="cs-CZ" altLang="cs-CZ" b="1" dirty="0"/>
                  <a:t>teplotní součinitel délkové roztažnosti</a:t>
                </a:r>
                <a:r>
                  <a:rPr lang="cs-CZ" altLang="cs-CZ" dirty="0"/>
                  <a:t> a udává, o kolik se prodlouží jeden metr tyče při zvýšení její teploty o jeden stupeň.</a:t>
                </a:r>
              </a:p>
              <a:p>
                <a:r>
                  <a:rPr lang="cs-CZ" dirty="0"/>
                  <a:t>Jednotkou je teplotního součinitele délkové roztažnosti je 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e>
                          <m:sup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160" y="1684709"/>
                <a:ext cx="8616950" cy="2319481"/>
              </a:xfrm>
              <a:prstGeom prst="rect">
                <a:avLst/>
              </a:prstGeom>
              <a:blipFill>
                <a:blip r:embed="rId3"/>
                <a:stretch>
                  <a:fillRect l="-565" t="-10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5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9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2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Box 10">
            <a:extLst>
              <a:ext uri="{FF2B5EF4-FFF2-40B4-BE49-F238E27FC236}">
                <a16:creationId xmlns:a16="http://schemas.microsoft.com/office/drawing/2014/main" id="{9A9488D5-DC86-4103-1ECB-60E8503EA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7304" y="4337200"/>
            <a:ext cx="403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cs-CZ" altLang="cs-CZ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0</a:t>
            </a:r>
            <a:endParaRPr lang="cs-CZ" altLang="cs-CZ" sz="2800" i="1" dirty="0">
              <a:solidFill>
                <a:srgbClr val="FF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6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8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Box 14">
            <a:extLst>
              <a:ext uri="{FF2B5EF4-FFF2-40B4-BE49-F238E27FC236}">
                <a16:creationId xmlns:a16="http://schemas.microsoft.com/office/drawing/2014/main" id="{9B58E47C-E302-EBFF-E936-8E1E593D4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5887" y="4577930"/>
            <a:ext cx="588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Symbol" panose="05050102010706020507" pitchFamily="18" charset="2"/>
                <a:cs typeface="Arial" panose="020B0604020202020204" pitchFamily="34" charset="0"/>
              </a:rPr>
              <a:t>D </a:t>
            </a: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C7EC6DC-52AD-B561-317E-34DBB2CD3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3805" y="6363370"/>
            <a:ext cx="217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hlinkClick r:id="rId4"/>
              </a:rPr>
              <a:t>Teplotní roztažnost 1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916955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>
            <a:extLst>
              <a:ext uri="{FF2B5EF4-FFF2-40B4-BE49-F238E27FC236}">
                <a16:creationId xmlns:a16="http://schemas.microsoft.com/office/drawing/2014/main" id="{B392D6C3-36F1-B0FA-6344-97715311CB1E}"/>
              </a:ext>
            </a:extLst>
          </p:cNvPr>
          <p:cNvGrpSpPr/>
          <p:nvPr/>
        </p:nvGrpSpPr>
        <p:grpSpPr>
          <a:xfrm>
            <a:off x="2040833" y="1535391"/>
            <a:ext cx="7800230" cy="2616100"/>
            <a:chOff x="2040833" y="1535391"/>
            <a:chExt cx="7800230" cy="261610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ovéPole 2">
                  <a:extLst>
                    <a:ext uri="{FF2B5EF4-FFF2-40B4-BE49-F238E27FC236}">
                      <a16:creationId xmlns:a16="http://schemas.microsoft.com/office/drawing/2014/main" id="{5154715D-A78A-1DB2-9E74-5EE470189F62}"/>
                    </a:ext>
                  </a:extLst>
                </p:cNvPr>
                <p:cNvSpPr txBox="1"/>
                <p:nvPr/>
              </p:nvSpPr>
              <p:spPr>
                <a:xfrm>
                  <a:off x="2040833" y="1909800"/>
                  <a:ext cx="780023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  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∙ </m:t>
                        </m:r>
                        <m:sSub>
                          <m:sSubPr>
                            <m:ctrlP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∙ ∆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sz="4400" dirty="0"/>
                </a:p>
              </p:txBody>
            </p:sp>
          </mc:Choice>
          <mc:Fallback xmlns="">
            <p:sp>
              <p:nvSpPr>
                <p:cNvPr id="3" name="TextovéPole 2">
                  <a:extLst>
                    <a:ext uri="{FF2B5EF4-FFF2-40B4-BE49-F238E27FC236}">
                      <a16:creationId xmlns:a16="http://schemas.microsoft.com/office/drawing/2014/main" id="{5154715D-A78A-1DB2-9E74-5EE470189F6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0833" y="1909800"/>
                  <a:ext cx="7800230" cy="769441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Ovál 3">
              <a:extLst>
                <a:ext uri="{FF2B5EF4-FFF2-40B4-BE49-F238E27FC236}">
                  <a16:creationId xmlns:a16="http://schemas.microsoft.com/office/drawing/2014/main" id="{5DF75FD3-B872-465E-5112-86BFCFBC8D7A}"/>
                </a:ext>
              </a:extLst>
            </p:cNvPr>
            <p:cNvSpPr/>
            <p:nvPr/>
          </p:nvSpPr>
          <p:spPr>
            <a:xfrm>
              <a:off x="5106430" y="1917238"/>
              <a:ext cx="818617" cy="81861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noFill/>
              </a:endParaRPr>
            </a:p>
          </p:txBody>
        </p:sp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CB5B6160-029A-4BE5-39D6-60C41071A97D}"/>
                </a:ext>
              </a:extLst>
            </p:cNvPr>
            <p:cNvSpPr/>
            <p:nvPr/>
          </p:nvSpPr>
          <p:spPr>
            <a:xfrm>
              <a:off x="5006670" y="1742124"/>
              <a:ext cx="1868557" cy="1168842"/>
            </a:xfrm>
            <a:prstGeom prst="ellipse">
              <a:avLst/>
            </a:prstGeom>
            <a:noFill/>
            <a:ln>
              <a:solidFill>
                <a:srgbClr val="9900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00FF00"/>
                  </a:solidFill>
                </a:ln>
              </a:endParaRPr>
            </a:p>
          </p:txBody>
        </p:sp>
        <p:sp>
          <p:nvSpPr>
            <p:cNvPr id="6" name="Ovál 5">
              <a:extLst>
                <a:ext uri="{FF2B5EF4-FFF2-40B4-BE49-F238E27FC236}">
                  <a16:creationId xmlns:a16="http://schemas.microsoft.com/office/drawing/2014/main" id="{FBFE826A-E261-0B96-4A32-631A1B081C08}"/>
                </a:ext>
              </a:extLst>
            </p:cNvPr>
            <p:cNvSpPr/>
            <p:nvPr/>
          </p:nvSpPr>
          <p:spPr>
            <a:xfrm>
              <a:off x="4931500" y="1535391"/>
              <a:ext cx="3335206" cy="1582309"/>
            </a:xfrm>
            <a:prstGeom prst="ellipse">
              <a:avLst/>
            </a:prstGeom>
            <a:noFill/>
            <a:ln>
              <a:solidFill>
                <a:srgbClr val="FF993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CB9FCA3A-B1FB-C763-C547-5803C5F34725}"/>
                </a:ext>
              </a:extLst>
            </p:cNvPr>
            <p:cNvSpPr txBox="1"/>
            <p:nvPr/>
          </p:nvSpPr>
          <p:spPr>
            <a:xfrm>
              <a:off x="3702841" y="3228161"/>
              <a:ext cx="1812897" cy="9233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Prodloužení tyče dlouhé 1 m při zahřátí o jeden K</a:t>
              </a:r>
            </a:p>
          </p:txBody>
        </p: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CD08346A-47D9-C36B-B9DD-DB50B58E9650}"/>
                </a:ext>
              </a:extLst>
            </p:cNvPr>
            <p:cNvCxnSpPr>
              <a:stCxn id="4" idx="2"/>
              <a:endCxn id="7" idx="0"/>
            </p:cNvCxnSpPr>
            <p:nvPr/>
          </p:nvCxnSpPr>
          <p:spPr>
            <a:xfrm flipH="1">
              <a:off x="4609289" y="2326547"/>
              <a:ext cx="497140" cy="90161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75F6711A-D9D9-415D-F517-ABB9FCBBD0D3}"/>
                    </a:ext>
                  </a:extLst>
                </p:cNvPr>
                <p:cNvSpPr txBox="1"/>
                <p:nvPr/>
              </p:nvSpPr>
              <p:spPr>
                <a:xfrm>
                  <a:off x="5692655" y="3228161"/>
                  <a:ext cx="1812897" cy="923330"/>
                </a:xfrm>
                <a:prstGeom prst="rect">
                  <a:avLst/>
                </a:prstGeom>
                <a:noFill/>
                <a:ln w="19050">
                  <a:solidFill>
                    <a:srgbClr val="9900CC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Prodloužení tyče dlouhé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a14:m>
                  <a:r>
                    <a:rPr lang="cs-CZ" dirty="0"/>
                    <a:t> m při zahřátí o jeden K</a:t>
                  </a:r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75F6711A-D9D9-415D-F517-ABB9FCBBD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92655" y="3228161"/>
                  <a:ext cx="1812897" cy="923330"/>
                </a:xfrm>
                <a:prstGeom prst="rect">
                  <a:avLst/>
                </a:prstGeom>
                <a:blipFill>
                  <a:blip r:embed="rId3"/>
                  <a:stretch>
                    <a:fillRect l="-2667" t="-3247" b="-8442"/>
                  </a:stretch>
                </a:blipFill>
                <a:ln w="19050">
                  <a:solidFill>
                    <a:srgbClr val="9900CC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15DD9280-6AE8-AD26-5FC8-9D39D43DAE16}"/>
                </a:ext>
              </a:extLst>
            </p:cNvPr>
            <p:cNvCxnSpPr>
              <a:stCxn id="5" idx="4"/>
            </p:cNvCxnSpPr>
            <p:nvPr/>
          </p:nvCxnSpPr>
          <p:spPr>
            <a:xfrm flipH="1">
              <a:off x="5940948" y="2910967"/>
              <a:ext cx="1" cy="317195"/>
            </a:xfrm>
            <a:prstGeom prst="straightConnector1">
              <a:avLst/>
            </a:prstGeom>
            <a:ln>
              <a:solidFill>
                <a:srgbClr val="9900C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6979945-4533-F779-6218-D46DFD44C62D}"/>
                    </a:ext>
                  </a:extLst>
                </p:cNvPr>
                <p:cNvSpPr txBox="1"/>
                <p:nvPr/>
              </p:nvSpPr>
              <p:spPr>
                <a:xfrm>
                  <a:off x="7690787" y="3228161"/>
                  <a:ext cx="1812897" cy="923330"/>
                </a:xfrm>
                <a:prstGeom prst="rect">
                  <a:avLst/>
                </a:prstGeom>
                <a:noFill/>
                <a:ln w="19050">
                  <a:solidFill>
                    <a:schemeClr val="accent4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Prodloužení tyče dlouhé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a14:m>
                  <a:r>
                    <a:rPr lang="cs-CZ" dirty="0"/>
                    <a:t> m při zahřátí o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a14:m>
                  <a:r>
                    <a:rPr lang="cs-CZ" dirty="0"/>
                    <a:t> K</a:t>
                  </a:r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6979945-4533-F779-6218-D46DFD44C62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90787" y="3228161"/>
                  <a:ext cx="1812897" cy="923330"/>
                </a:xfrm>
                <a:prstGeom prst="rect">
                  <a:avLst/>
                </a:prstGeom>
                <a:blipFill>
                  <a:blip r:embed="rId4"/>
                  <a:stretch>
                    <a:fillRect l="-2667" t="-3247" b="-8442"/>
                  </a:stretch>
                </a:blipFill>
                <a:ln w="19050">
                  <a:solidFill>
                    <a:schemeClr val="accent4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6" name="Přímá spojnice se šipkou 15">
              <a:extLst>
                <a:ext uri="{FF2B5EF4-FFF2-40B4-BE49-F238E27FC236}">
                  <a16:creationId xmlns:a16="http://schemas.microsoft.com/office/drawing/2014/main" id="{FA891181-315F-C2B2-5029-0BB962A713C3}"/>
                </a:ext>
              </a:extLst>
            </p:cNvPr>
            <p:cNvCxnSpPr>
              <a:stCxn id="6" idx="5"/>
              <a:endCxn id="14" idx="0"/>
            </p:cNvCxnSpPr>
            <p:nvPr/>
          </p:nvCxnSpPr>
          <p:spPr>
            <a:xfrm>
              <a:off x="7778277" y="2885975"/>
              <a:ext cx="818959" cy="342186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/>
              <p:nvPr/>
            </p:nvSpPr>
            <p:spPr>
              <a:xfrm>
                <a:off x="3215463" y="4738978"/>
                <a:ext cx="576107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463" y="4738978"/>
                <a:ext cx="5761075" cy="584775"/>
              </a:xfrm>
              <a:prstGeom prst="rect">
                <a:avLst/>
              </a:prstGeom>
              <a:blipFill>
                <a:blip r:embed="rId5"/>
                <a:stretch>
                  <a:fillRect b="-10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E30483A-3965-A0F7-836D-3ED15FA4D91C}"/>
                  </a:ext>
                </a:extLst>
              </p:cNvPr>
              <p:cNvSpPr txBox="1"/>
              <p:nvPr/>
            </p:nvSpPr>
            <p:spPr>
              <a:xfrm>
                <a:off x="367161" y="374704"/>
                <a:ext cx="60941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Výpočet prodloužení tyče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po zahřátí o tyče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dirty="0"/>
                  <a:t> </a:t>
                </a:r>
                <a:r>
                  <a:rPr lang="cs-CZ" b="1" dirty="0"/>
                  <a:t>K</a:t>
                </a:r>
                <a:r>
                  <a:rPr lang="cs-CZ" dirty="0"/>
                  <a:t>: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E30483A-3965-A0F7-836D-3ED15FA4D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61" y="374704"/>
                <a:ext cx="6094140" cy="369332"/>
              </a:xfrm>
              <a:prstGeom prst="rect">
                <a:avLst/>
              </a:prstGeom>
              <a:blipFill>
                <a:blip r:embed="rId6"/>
                <a:stretch>
                  <a:fillRect l="-80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7467A98-AF33-113C-1203-AE14809559FE}"/>
                  </a:ext>
                </a:extLst>
              </p:cNvPr>
              <p:cNvSpPr txBox="1"/>
              <p:nvPr/>
            </p:nvSpPr>
            <p:spPr>
              <a:xfrm>
                <a:off x="345688" y="897844"/>
                <a:ext cx="1098395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Po zahřátí tyče o teplotu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K se tyč původní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prodlouží o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. Prodloužení vypočteme podle vztahu: 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7467A98-AF33-113C-1203-AE14809559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88" y="897844"/>
                <a:ext cx="10983951" cy="369332"/>
              </a:xfrm>
              <a:prstGeom prst="rect">
                <a:avLst/>
              </a:prstGeom>
              <a:blipFill>
                <a:blip r:embed="rId7"/>
                <a:stretch>
                  <a:fillRect l="-49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99DDEFD2-8AED-C32B-D998-5E97882C78F3}"/>
                  </a:ext>
                </a:extLst>
              </p:cNvPr>
              <p:cNvSpPr txBox="1"/>
              <p:nvPr/>
            </p:nvSpPr>
            <p:spPr>
              <a:xfrm>
                <a:off x="367161" y="4331079"/>
                <a:ext cx="60941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Výpočet celkové délky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tyče po zahřátí o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dirty="0"/>
                  <a:t> </a:t>
                </a:r>
                <a:r>
                  <a:rPr lang="cs-CZ" b="1" dirty="0"/>
                  <a:t>K :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99DDEFD2-8AED-C32B-D998-5E97882C7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61" y="4331079"/>
                <a:ext cx="6094140" cy="369332"/>
              </a:xfrm>
              <a:prstGeom prst="rect">
                <a:avLst/>
              </a:prstGeom>
              <a:blipFill>
                <a:blip r:embed="rId8"/>
                <a:stretch>
                  <a:fillRect l="-80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B4DCB8D-0F2B-80C7-2898-B4A5870B2971}"/>
                  </a:ext>
                </a:extLst>
              </p:cNvPr>
              <p:cNvSpPr txBox="1"/>
              <p:nvPr/>
            </p:nvSpPr>
            <p:spPr>
              <a:xfrm>
                <a:off x="4411503" y="5618852"/>
                <a:ext cx="3368995" cy="5847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320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B4DCB8D-0F2B-80C7-2898-B4A5870B2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1503" y="5618852"/>
                <a:ext cx="336899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9821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754722"/>
                  </p:ext>
                </p:extLst>
              </p:nvPr>
            </p:nvGraphicFramePr>
            <p:xfrm>
              <a:off x="3048000" y="1115006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708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754722"/>
                  </p:ext>
                </p:extLst>
              </p:nvPr>
            </p:nvGraphicFramePr>
            <p:xfrm>
              <a:off x="3048000" y="1115006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962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800" t="-1538" r="-201200" b="-910769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538" r="-1200" b="-91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962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800" t="-101538" r="-201200" b="-81076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01538" r="-1200" b="-81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10896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/>
              <p:nvPr/>
            </p:nvSpPr>
            <p:spPr>
              <a:xfrm>
                <a:off x="466648" y="485664"/>
                <a:ext cx="94021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Tabulka hodnot součinitele délkové tepelné roztažnosti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</m:t>
                        </m:r>
                      </m:sub>
                    </m:sSub>
                  </m:oMath>
                </a14:m>
                <a:r>
                  <a:rPr lang="cs-CZ" b="1" dirty="0"/>
                  <a:t> platných pro teplotu 20 </a:t>
                </a:r>
                <a:r>
                  <a:rPr lang="cs-CZ" b="1" baseline="30000" dirty="0"/>
                  <a:t>0</a:t>
                </a:r>
                <a:r>
                  <a:rPr lang="cs-CZ" b="1" dirty="0"/>
                  <a:t>C  (293,15 K)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648" y="485664"/>
                <a:ext cx="9402181" cy="369332"/>
              </a:xfrm>
              <a:prstGeom prst="rect">
                <a:avLst/>
              </a:prstGeom>
              <a:blipFill>
                <a:blip r:embed="rId3"/>
                <a:stretch>
                  <a:fillRect l="-584" t="-10000" r="-259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/>
              <p:nvPr/>
            </p:nvSpPr>
            <p:spPr>
              <a:xfrm>
                <a:off x="4075306" y="5167134"/>
                <a:ext cx="404138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r>
                  <a:rPr lang="cs-CZ" dirty="0"/>
                  <a:t>Součinitel délkové roztažnosti železa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Fe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5306" y="5167134"/>
                <a:ext cx="4041389" cy="1200329"/>
              </a:xfrm>
              <a:prstGeom prst="rect">
                <a:avLst/>
              </a:prstGeom>
              <a:blipFill>
                <a:blip r:embed="rId4"/>
                <a:stretch>
                  <a:fillRect l="-1360" t="-3046" r="-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8400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F11EF7CD-3327-AE6A-EEA2-978DCCCE3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233" y="385362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1" name="TextovéPole 3">
                <a:extLst>
                  <a:ext uri="{FF2B5EF4-FFF2-40B4-BE49-F238E27FC236}">
                    <a16:creationId xmlns:a16="http://schemas.microsoft.com/office/drawing/2014/main" id="{CD944051-F1C2-F820-EB8F-388BE40A53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2233" y="833438"/>
                <a:ext cx="11273883" cy="646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>
                    <a:latin typeface="Segoe UI" panose="020B0502040204020203" pitchFamily="34" charset="0"/>
                  </a:rPr>
                  <a:t>Měděný drát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 = 17.10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 </a:t>
                </a:r>
                <a14:m>
                  <m:oMath xmlns:m="http://schemas.openxmlformats.org/officeDocument/2006/math"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měl při teplotě-5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délku 21,55 m.. Jakou délku má při teplotě 30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C. O kolik cm se drát prodloužil?</a:t>
                </a:r>
                <a:endParaRPr lang="cs-CZ" altLang="cs-CZ" dirty="0"/>
              </a:p>
            </p:txBody>
          </p:sp>
        </mc:Choice>
        <mc:Fallback xmlns="">
          <p:sp>
            <p:nvSpPr>
              <p:cNvPr id="12291" name="TextovéPole 3">
                <a:extLst>
                  <a:ext uri="{FF2B5EF4-FFF2-40B4-BE49-F238E27FC236}">
                    <a16:creationId xmlns:a16="http://schemas.microsoft.com/office/drawing/2014/main" id="{CD944051-F1C2-F820-EB8F-388BE40A53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233" y="833438"/>
                <a:ext cx="11273883" cy="646112"/>
              </a:xfrm>
              <a:prstGeom prst="rect">
                <a:avLst/>
              </a:prstGeom>
              <a:blipFill>
                <a:blip r:embed="rId2"/>
                <a:stretch>
                  <a:fillRect l="-432" t="-4717" b="-1320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38EAC56-7DB6-0D76-F30D-8C424457EC28}"/>
              </a:ext>
            </a:extLst>
          </p:cNvPr>
          <p:cNvCxnSpPr>
            <a:cxnSpLocks/>
          </p:cNvCxnSpPr>
          <p:nvPr/>
        </p:nvCxnSpPr>
        <p:spPr>
          <a:xfrm flipV="1">
            <a:off x="406864" y="2051821"/>
            <a:ext cx="111792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9FFD370-50B2-9CAA-6758-C5F15A048890}"/>
                  </a:ext>
                </a:extLst>
              </p:cNvPr>
              <p:cNvSpPr txBox="1"/>
              <p:nvPr/>
            </p:nvSpPr>
            <p:spPr>
              <a:xfrm>
                <a:off x="312233" y="1615876"/>
                <a:ext cx="107943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=21,55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α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=17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=0,000017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30−(−5)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0" baseline="30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=35 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9FFD370-50B2-9CAA-6758-C5F15A0488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33" y="1615876"/>
                <a:ext cx="10794382" cy="369332"/>
              </a:xfrm>
              <a:prstGeom prst="rect">
                <a:avLst/>
              </a:prstGeom>
              <a:blipFill>
                <a:blip r:embed="rId3"/>
                <a:stretch>
                  <a:fillRect l="-4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EC7D282-7005-7DA9-93DB-51FC67C6514A}"/>
                  </a:ext>
                </a:extLst>
              </p:cNvPr>
              <p:cNvSpPr txBox="1"/>
              <p:nvPr/>
            </p:nvSpPr>
            <p:spPr>
              <a:xfrm>
                <a:off x="429165" y="2210628"/>
                <a:ext cx="11179252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Délku měděného drátu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po zahřátí o 35 </a:t>
                </a:r>
                <a:r>
                  <a:rPr lang="cs-CZ" baseline="30000" dirty="0"/>
                  <a:t>0</a:t>
                </a:r>
                <a:r>
                  <a:rPr lang="cs-CZ" dirty="0"/>
                  <a:t>C vypočteme podle vztahu: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.(1+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 dostaneme: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21,55 . (1+0,000017 . 35)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=21,56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EC7D282-7005-7DA9-93DB-51FC67C65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165" y="2210628"/>
                <a:ext cx="11179252" cy="2154436"/>
              </a:xfrm>
              <a:prstGeom prst="rect">
                <a:avLst/>
              </a:prstGeom>
              <a:blipFill>
                <a:blip r:embed="rId4"/>
                <a:stretch>
                  <a:fillRect l="-436" t="-1700" b="-14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1A3DE131-53FF-7DFC-AC1E-64B7D0F38B91}"/>
              </a:ext>
            </a:extLst>
          </p:cNvPr>
          <p:cNvSpPr txBox="1"/>
          <p:nvPr/>
        </p:nvSpPr>
        <p:spPr>
          <a:xfrm>
            <a:off x="406864" y="4647372"/>
            <a:ext cx="11469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Délka drátu před zahřátím byla 21,55 m, </a:t>
            </a:r>
            <a:r>
              <a:rPr lang="cs-CZ" dirty="0" err="1"/>
              <a:t>t.j</a:t>
            </a:r>
            <a:r>
              <a:rPr lang="cs-CZ" dirty="0"/>
              <a:t> 2155 cm, po zahřátí 21,56 m, tj. 2156 cm. </a:t>
            </a:r>
            <a:r>
              <a:rPr lang="cs-CZ" b="1" dirty="0"/>
              <a:t>Rozdíl délek je 1 cm. </a:t>
            </a:r>
          </a:p>
        </p:txBody>
      </p:sp>
    </p:spTree>
    <p:extLst>
      <p:ext uri="{BB962C8B-B14F-4D97-AF65-F5344CB8AC3E}">
        <p14:creationId xmlns:p14="http://schemas.microsoft.com/office/powerpoint/2010/main" val="9223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ovéPole 4">
            <a:extLst>
              <a:ext uri="{FF2B5EF4-FFF2-40B4-BE49-F238E27FC236}">
                <a16:creationId xmlns:a16="http://schemas.microsoft.com/office/drawing/2014/main" id="{EB8966C6-44AE-0CDD-679E-0D17BB1E9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318" y="312742"/>
            <a:ext cx="2844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Příklad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7ABD0331-0B60-126F-9BF8-D09412604619}"/>
              </a:ext>
            </a:extLst>
          </p:cNvPr>
          <p:cNvCxnSpPr>
            <a:cxnSpLocks/>
          </p:cNvCxnSpPr>
          <p:nvPr/>
        </p:nvCxnSpPr>
        <p:spPr>
          <a:xfrm flipV="1">
            <a:off x="499547" y="1945757"/>
            <a:ext cx="111980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C4A76A9B-B504-15A2-0BC4-9A1ED008F7B1}"/>
              </a:ext>
            </a:extLst>
          </p:cNvPr>
          <p:cNvSpPr txBox="1"/>
          <p:nvPr/>
        </p:nvSpPr>
        <p:spPr>
          <a:xfrm>
            <a:off x="411318" y="799896"/>
            <a:ext cx="11184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 jakým prodloužením je třeba počítat u kolejnice, která má při nejnižší teplotě délku m, jestliže se teploty pohybují v rozmezí od -30  </a:t>
            </a:r>
            <a:r>
              <a:rPr lang="cs-CZ" baseline="30000" dirty="0"/>
              <a:t>0</a:t>
            </a:r>
            <a:r>
              <a:rPr lang="cs-CZ" dirty="0"/>
              <a:t>C do 50  </a:t>
            </a:r>
            <a:r>
              <a:rPr lang="cs-CZ" baseline="30000" dirty="0"/>
              <a:t>0</a:t>
            </a:r>
            <a:r>
              <a:rPr lang="cs-CZ" dirty="0"/>
              <a:t>C?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786C473-7201-9D41-B553-C79CB4D0A03D}"/>
                  </a:ext>
                </a:extLst>
              </p:cNvPr>
              <p:cNvSpPr txBox="1"/>
              <p:nvPr/>
            </p:nvSpPr>
            <p:spPr>
              <a:xfrm>
                <a:off x="411318" y="1526920"/>
                <a:ext cx="110326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=80 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786C473-7201-9D41-B553-C79CB4D0A0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318" y="1526920"/>
                <a:ext cx="11032618" cy="369332"/>
              </a:xfrm>
              <a:prstGeom prst="rect">
                <a:avLst/>
              </a:prstGeom>
              <a:blipFill>
                <a:blip r:embed="rId2"/>
                <a:stretch>
                  <a:fillRect l="-44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DACE340-8CC5-F8F9-7AA1-3FEEFC4B9B78}"/>
                  </a:ext>
                </a:extLst>
              </p:cNvPr>
              <p:cNvSpPr txBox="1"/>
              <p:nvPr/>
            </p:nvSpPr>
            <p:spPr>
              <a:xfrm>
                <a:off x="499547" y="2152185"/>
                <a:ext cx="11198082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kolejnice při zvýšení teplota z -5 </a:t>
                </a:r>
                <a:r>
                  <a:rPr lang="cs-CZ" baseline="30000" dirty="0"/>
                  <a:t>0</a:t>
                </a:r>
                <a:r>
                  <a:rPr lang="cs-CZ" dirty="0"/>
                  <a:t>C na 50 </a:t>
                </a:r>
                <a:r>
                  <a:rPr lang="cs-CZ" baseline="30000" dirty="0"/>
                  <a:t>0</a:t>
                </a:r>
                <a:r>
                  <a:rPr lang="cs-CZ" dirty="0"/>
                  <a:t>C vypočteme podle vztahu: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 dostaneme: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 ,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20 . 80</m:t>
                    </m:r>
                  </m:oMath>
                </a14:m>
                <a:r>
                  <a:rPr lang="cs-CZ" dirty="0"/>
                  <a:t> m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=19200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 m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=1,92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DACE340-8CC5-F8F9-7AA1-3FEEFC4B9B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47" y="2152185"/>
                <a:ext cx="11198082" cy="3139321"/>
              </a:xfrm>
              <a:prstGeom prst="rect">
                <a:avLst/>
              </a:prstGeom>
              <a:blipFill>
                <a:blip r:embed="rId3"/>
                <a:stretch>
                  <a:fillRect l="-490" t="-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234CE65C-4263-F555-4657-A948A72662C5}"/>
              </a:ext>
            </a:extLst>
          </p:cNvPr>
          <p:cNvSpPr txBox="1"/>
          <p:nvPr/>
        </p:nvSpPr>
        <p:spPr>
          <a:xfrm>
            <a:off x="3542371" y="5742878"/>
            <a:ext cx="510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 nutné počítat s prodloužením kolejnice o 1,92 cm</a:t>
            </a:r>
          </a:p>
        </p:txBody>
      </p:sp>
    </p:spTree>
    <p:extLst>
      <p:ext uri="{BB962C8B-B14F-4D97-AF65-F5344CB8AC3E}">
        <p14:creationId xmlns:p14="http://schemas.microsoft.com/office/powerpoint/2010/main" val="220317644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D95571B0-FDD3-E6FD-F8A6-261394339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956" y="321354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TextovéPole 3">
                <a:extLst>
                  <a:ext uri="{FF2B5EF4-FFF2-40B4-BE49-F238E27FC236}">
                    <a16:creationId xmlns:a16="http://schemas.microsoft.com/office/drawing/2014/main" id="{731173CD-0E3B-439D-5CB9-CBA1C66104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2956" y="708026"/>
                <a:ext cx="11151220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>
                    <a:latin typeface="Segoe UI" panose="020B0502040204020203" pitchFamily="34" charset="0"/>
                  </a:rPr>
                  <a:t>Dvě tyče, železná 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</a:t>
                </a:r>
                <a:r>
                  <a:rPr lang="cs-CZ" altLang="cs-CZ" baseline="-25000" dirty="0">
                    <a:latin typeface="Segoe UI" panose="020B0502040204020203" pitchFamily="34" charset="0"/>
                  </a:rPr>
                  <a:t>žel</a:t>
                </a:r>
                <a:r>
                  <a:rPr lang="el-GR" altLang="cs-CZ" dirty="0">
                    <a:latin typeface="Segoe UI" panose="020B0502040204020203" pitchFamily="34" charset="0"/>
                  </a:rPr>
                  <a:t> = 12.10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 </a:t>
                </a:r>
                <a14:m>
                  <m:oMath xmlns:m="http://schemas.openxmlformats.org/officeDocument/2006/math"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a zinková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</a:t>
                </a:r>
                <a:r>
                  <a:rPr lang="cs-CZ" altLang="cs-CZ" baseline="-25000" dirty="0" err="1">
                    <a:latin typeface="Segoe UI" panose="020B0502040204020203" pitchFamily="34" charset="0"/>
                  </a:rPr>
                  <a:t>zin</a:t>
                </a:r>
                <a:r>
                  <a:rPr lang="el-GR" altLang="cs-CZ" dirty="0">
                    <a:latin typeface="Segoe UI" panose="020B0502040204020203" pitchFamily="34" charset="0"/>
                  </a:rPr>
                  <a:t> = 29.10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cs-CZ" b="0" i="0" baseline="30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měli při teplotě 0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stejnou délku. Když zvýšíme jejich teplotu na 100 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je rozdíl jejich délek 1 cm. Jaké byly jejich původní délky?</a:t>
                </a:r>
                <a:endParaRPr lang="cs-CZ" altLang="cs-CZ" dirty="0"/>
              </a:p>
            </p:txBody>
          </p:sp>
        </mc:Choice>
        <mc:Fallback xmlns="">
          <p:sp>
            <p:nvSpPr>
              <p:cNvPr id="13315" name="TextovéPole 3">
                <a:extLst>
                  <a:ext uri="{FF2B5EF4-FFF2-40B4-BE49-F238E27FC236}">
                    <a16:creationId xmlns:a16="http://schemas.microsoft.com/office/drawing/2014/main" id="{731173CD-0E3B-439D-5CB9-CBA1C66104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2956" y="708026"/>
                <a:ext cx="11151220" cy="646331"/>
              </a:xfrm>
              <a:prstGeom prst="rect">
                <a:avLst/>
              </a:prstGeom>
              <a:blipFill>
                <a:blip r:embed="rId2"/>
                <a:stretch>
                  <a:fillRect l="-437" t="-3774" b="-1320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316" name="TextovéPole 4">
                <a:extLst>
                  <a:ext uri="{FF2B5EF4-FFF2-40B4-BE49-F238E27FC236}">
                    <a16:creationId xmlns:a16="http://schemas.microsoft.com/office/drawing/2014/main" id="{A7367E2B-779A-D63D-60D9-612B35D91DF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2956" y="1432977"/>
                <a:ext cx="1115122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/>
                  <a:t>Řešení: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ž</m:t>
                        </m:r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𝑒𝑙</m:t>
                        </m:r>
                      </m:sub>
                    </m:sSub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𝑧𝑖𝑛</m:t>
                        </m:r>
                      </m:sub>
                    </m:sSub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=29 .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 0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=0,01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altLang="cs-CZ" dirty="0"/>
                  <a:t> </a:t>
                </a:r>
              </a:p>
            </p:txBody>
          </p:sp>
        </mc:Choice>
        <mc:Fallback xmlns="">
          <p:sp>
            <p:nvSpPr>
              <p:cNvPr id="13316" name="TextovéPole 4">
                <a:extLst>
                  <a:ext uri="{FF2B5EF4-FFF2-40B4-BE49-F238E27FC236}">
                    <a16:creationId xmlns:a16="http://schemas.microsoft.com/office/drawing/2014/main" id="{A7367E2B-779A-D63D-60D9-612B35D91D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2956" y="1432977"/>
                <a:ext cx="11151220" cy="369332"/>
              </a:xfrm>
              <a:prstGeom prst="rect">
                <a:avLst/>
              </a:prstGeom>
              <a:blipFill>
                <a:blip r:embed="rId3"/>
                <a:stretch>
                  <a:fillRect l="-437" t="-8197" b="-2459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4C3B82A-9549-9526-B9B0-F451A67FD6E3}"/>
              </a:ext>
            </a:extLst>
          </p:cNvPr>
          <p:cNvCxnSpPr>
            <a:cxnSpLocks/>
          </p:cNvCxnSpPr>
          <p:nvPr/>
        </p:nvCxnSpPr>
        <p:spPr>
          <a:xfrm flipV="1">
            <a:off x="591015" y="1802309"/>
            <a:ext cx="110731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14EDDA-C10E-8150-4C5B-6830738A0015}"/>
                  </a:ext>
                </a:extLst>
              </p:cNvPr>
              <p:cNvSpPr txBox="1"/>
              <p:nvPr/>
            </p:nvSpPr>
            <p:spPr>
              <a:xfrm>
                <a:off x="512956" y="1880929"/>
                <a:ext cx="1107316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železné tyče po zahřátí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ž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ž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ž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0 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(1+12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100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𝟎𝟎𝟏𝟐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14EDDA-C10E-8150-4C5B-6830738A00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56" y="1880929"/>
                <a:ext cx="11073161" cy="769441"/>
              </a:xfrm>
              <a:prstGeom prst="rect">
                <a:avLst/>
              </a:prstGeom>
              <a:blipFill>
                <a:blip r:embed="rId4"/>
                <a:stretch>
                  <a:fillRect l="-440" t="-4762" b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2AF61-4038-FD83-7C35-BE44B9810FD7}"/>
                  </a:ext>
                </a:extLst>
              </p:cNvPr>
              <p:cNvSpPr txBox="1"/>
              <p:nvPr/>
            </p:nvSpPr>
            <p:spPr>
              <a:xfrm>
                <a:off x="591015" y="2728989"/>
                <a:ext cx="1137424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zinkové tyče po zahřátí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𝑧𝑖𝑛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𝑧𝑖𝑛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𝑧𝑖𝑛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(1+29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100)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𝟎𝟎𝟐𝟗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2AF61-4038-FD83-7C35-BE44B9810F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015" y="2728989"/>
                <a:ext cx="11374244" cy="769441"/>
              </a:xfrm>
              <a:prstGeom prst="rect">
                <a:avLst/>
              </a:prstGeom>
              <a:blipFill>
                <a:blip r:embed="rId5"/>
                <a:stretch>
                  <a:fillRect l="-482" t="-4762" b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D850C3D-309E-9297-6139-4BC35A4D2769}"/>
                  </a:ext>
                </a:extLst>
              </p:cNvPr>
              <p:cNvSpPr txBox="1"/>
              <p:nvPr/>
            </p:nvSpPr>
            <p:spPr>
              <a:xfrm>
                <a:off x="680224" y="3573295"/>
                <a:ext cx="10270274" cy="18423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Délkový rozdíl tyčí po zahřátí je 0,01 m – viz zadání: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1,0029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1,0012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</m:t>
                      </m:r>
                    </m:oMath>
                  </m:oMathPara>
                </a14:m>
                <a:endParaRPr lang="cs-CZ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1,0029−1,0012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</m:t>
                      </m:r>
                    </m:oMath>
                  </m:oMathPara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endParaRPr lang="cs-CZ" sz="800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1,0029−1,0012</m:t>
                          </m:r>
                        </m:den>
                      </m:f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=5,88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D850C3D-309E-9297-6139-4BC35A4D27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224" y="3573295"/>
                <a:ext cx="10270274" cy="1842364"/>
              </a:xfrm>
              <a:prstGeom prst="rect">
                <a:avLst/>
              </a:prstGeom>
              <a:blipFill>
                <a:blip r:embed="rId6"/>
                <a:stretch>
                  <a:fillRect l="-534" t="-16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85964FD2-20B8-FD05-2811-FDC5C2752D5B}"/>
              </a:ext>
            </a:extLst>
          </p:cNvPr>
          <p:cNvSpPr txBox="1"/>
          <p:nvPr/>
        </p:nvSpPr>
        <p:spPr>
          <a:xfrm>
            <a:off x="4214464" y="5780642"/>
            <a:ext cx="3763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Délka tyčí před zahřátím byla 5,88 m</a:t>
            </a:r>
          </a:p>
        </p:txBody>
      </p:sp>
    </p:spTree>
    <p:extLst>
      <p:ext uri="{BB962C8B-B14F-4D97-AF65-F5344CB8AC3E}">
        <p14:creationId xmlns:p14="http://schemas.microsoft.com/office/powerpoint/2010/main" val="4294538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>
            <a:extLst>
              <a:ext uri="{FF2B5EF4-FFF2-40B4-BE49-F238E27FC236}">
                <a16:creationId xmlns:a16="http://schemas.microsoft.com/office/drawing/2014/main" id="{4C37A2B2-202A-6151-EE2F-8B3B17992AAF}"/>
              </a:ext>
            </a:extLst>
          </p:cNvPr>
          <p:cNvSpPr/>
          <p:nvPr/>
        </p:nvSpPr>
        <p:spPr>
          <a:xfrm>
            <a:off x="5505524" y="1112165"/>
            <a:ext cx="3600000" cy="3600000"/>
          </a:xfrm>
          <a:prstGeom prst="cube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TextovéPole 2">
            <a:extLst>
              <a:ext uri="{FF2B5EF4-FFF2-40B4-BE49-F238E27FC236}">
                <a16:creationId xmlns:a16="http://schemas.microsoft.com/office/drawing/2014/main" id="{733A4AA7-623B-61C9-476E-0332E4184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79" y="263812"/>
            <a:ext cx="752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2CBB2B78-3B56-B38B-F4EF-264BC3AEF3DE}"/>
              </a:ext>
            </a:extLst>
          </p:cNvPr>
          <p:cNvCxnSpPr/>
          <p:nvPr/>
        </p:nvCxnSpPr>
        <p:spPr>
          <a:xfrm flipV="1">
            <a:off x="8208968" y="2011681"/>
            <a:ext cx="0" cy="27004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54489E01-FA8C-C44F-2ACB-CD25CBB4D177}"/>
              </a:ext>
            </a:extLst>
          </p:cNvPr>
          <p:cNvCxnSpPr/>
          <p:nvPr/>
        </p:nvCxnSpPr>
        <p:spPr>
          <a:xfrm>
            <a:off x="5505524" y="2011680"/>
            <a:ext cx="270344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/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/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/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/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.∆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Pravá složená závorka 20">
            <a:extLst>
              <a:ext uri="{FF2B5EF4-FFF2-40B4-BE49-F238E27FC236}">
                <a16:creationId xmlns:a16="http://schemas.microsoft.com/office/drawing/2014/main" id="{8A803E16-066D-8DB1-47AA-CC79814A13E9}"/>
              </a:ext>
            </a:extLst>
          </p:cNvPr>
          <p:cNvSpPr/>
          <p:nvPr/>
        </p:nvSpPr>
        <p:spPr>
          <a:xfrm rot="5400000">
            <a:off x="9379683" y="4821268"/>
            <a:ext cx="137612" cy="14845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/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Protože </a:t>
                </a:r>
                <a14:m>
                  <m:oMath xmlns:m="http://schemas.openxmlformats.org/officeDocument/2006/math"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sz="1400" dirty="0"/>
                  <a:t> je číslo velmi malé, lze tyto členy 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1400" dirty="0"/>
                  <a:t> a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1400" dirty="0"/>
                  <a:t> zanedbat.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blipFill>
                <a:blip r:embed="rId6"/>
                <a:stretch>
                  <a:fillRect l="-1124" t="-1282" r="-1124" b="-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/>
              <p:nvPr/>
            </p:nvSpPr>
            <p:spPr>
              <a:xfrm>
                <a:off x="727884" y="5851778"/>
                <a:ext cx="6896102" cy="46166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1" i="1">
                        <a:latin typeface="Cambria Math" panose="02040503050406030204" pitchFamily="18" charset="0"/>
                      </a:rPr>
                      <m:t>𝑽</m:t>
                    </m:r>
                    <m:r>
                      <a:rPr lang="cs-CZ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1+3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𝜷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cs-CZ" sz="2400" dirty="0"/>
                  <a:t>,    kde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884" y="5851778"/>
                <a:ext cx="6896102" cy="461665"/>
              </a:xfrm>
              <a:prstGeom prst="rect">
                <a:avLst/>
              </a:prstGeom>
              <a:blipFill>
                <a:blip r:embed="rId7"/>
                <a:stretch>
                  <a:fillRect l="-88" t="-8861" b="-2531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Skupina 32">
            <a:extLst>
              <a:ext uri="{FF2B5EF4-FFF2-40B4-BE49-F238E27FC236}">
                <a16:creationId xmlns:a16="http://schemas.microsoft.com/office/drawing/2014/main" id="{FBFAAA88-03E3-BF2F-3634-B6FEE459258E}"/>
              </a:ext>
            </a:extLst>
          </p:cNvPr>
          <p:cNvGrpSpPr/>
          <p:nvPr/>
        </p:nvGrpSpPr>
        <p:grpSpPr>
          <a:xfrm>
            <a:off x="2389459" y="2552257"/>
            <a:ext cx="2524179" cy="2433093"/>
            <a:chOff x="865458" y="2281922"/>
            <a:chExt cx="2524179" cy="2433093"/>
          </a:xfrm>
        </p:grpSpPr>
        <p:sp>
          <p:nvSpPr>
            <p:cNvPr id="3" name="Krychle 2">
              <a:extLst>
                <a:ext uri="{FF2B5EF4-FFF2-40B4-BE49-F238E27FC236}">
                  <a16:creationId xmlns:a16="http://schemas.microsoft.com/office/drawing/2014/main" id="{99E5CDCF-DC45-F600-29C3-E916ED4CBB34}"/>
                </a:ext>
              </a:extLst>
            </p:cNvPr>
            <p:cNvSpPr/>
            <p:nvPr/>
          </p:nvSpPr>
          <p:spPr>
            <a:xfrm>
              <a:off x="948822" y="2281922"/>
              <a:ext cx="2160000" cy="2160000"/>
            </a:xfrm>
            <a:prstGeom prst="cub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/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/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/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/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1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/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/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/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blipFill>
                <a:blip r:embed="rId12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/>
              <p:nvPr/>
            </p:nvSpPr>
            <p:spPr>
              <a:xfrm>
                <a:off x="411179" y="1006222"/>
                <a:ext cx="4009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Původní objem tělesa při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0 </m:t>
                        </m:r>
                      </m:sub>
                    </m:sSub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Objem po zahřátí tělesa na teplotu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r>
                  <a:rPr lang="cs-CZ" dirty="0"/>
                  <a:t>Rozdíl teplot: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79" y="1006222"/>
                <a:ext cx="4009104" cy="923330"/>
              </a:xfrm>
              <a:prstGeom prst="rect">
                <a:avLst/>
              </a:prstGeom>
              <a:blipFill>
                <a:blip r:embed="rId13"/>
                <a:stretch>
                  <a:fillRect l="-1216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007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4DB576B-151A-304C-8794-DDEE0511A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1025" y="361950"/>
            <a:ext cx="52547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sp>
        <p:nvSpPr>
          <p:cNvPr id="3" name="TextovéPole 9">
            <a:extLst>
              <a:ext uri="{FF2B5EF4-FFF2-40B4-BE49-F238E27FC236}">
                <a16:creationId xmlns:a16="http://schemas.microsoft.com/office/drawing/2014/main" id="{339E771F-946B-EF7D-2B6F-D6D8EE909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7585" y="6396499"/>
            <a:ext cx="2176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hlinkClick r:id="rId2"/>
              </a:rPr>
              <a:t>Teplotní roztažnost 2</a:t>
            </a:r>
            <a:endParaRPr lang="cs-CZ" alt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/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objemovou roztažnost z měření vyplývá, že při změně teploty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se změní objem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 na 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. Pro změnu objemu platí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  <a:p>
                <a:endParaRPr lang="cs-CZ" sz="800" b="1" dirty="0"/>
              </a:p>
              <a:p>
                <a:r>
                  <a:rPr lang="cs-CZ" dirty="0"/>
                  <a:t>Veličina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teplotní součinitel objemové roztažnosti</a:t>
                </a:r>
                <a:r>
                  <a:rPr lang="cs-CZ" dirty="0"/>
                  <a:t> a platí u izotropních*  látek je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sz="800" b="1" dirty="0"/>
              </a:p>
              <a:p>
                <a:r>
                  <a:rPr lang="cs-CZ" dirty="0"/>
                  <a:t>Měrná jednotka veličiny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je stejná jako veličiny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blipFill>
                <a:blip r:embed="rId3"/>
                <a:stretch>
                  <a:fillRect l="-661" t="-1166" b="-1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6B2A5457-AF03-5546-8130-A4FC8F533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6269" y="5935331"/>
            <a:ext cx="8399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* izotropie – nezávislost fyzikálních vlastností některých látek na směru, ve kterém jsou měřeny. Opak izotropie je anizotropie.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56E5CB9-9621-8E9F-3FA6-CBD3D205D2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0" t="3447" r="8528" b="3447"/>
          <a:stretch/>
        </p:blipFill>
        <p:spPr>
          <a:xfrm>
            <a:off x="4258247" y="3628475"/>
            <a:ext cx="3482672" cy="230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2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F96F119F-8CF9-B295-852F-937CBDAEA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374" y="419894"/>
            <a:ext cx="474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Délková teplotní roztažnost v praxi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Text Box 19">
            <a:extLst>
              <a:ext uri="{FF2B5EF4-FFF2-40B4-BE49-F238E27FC236}">
                <a16:creationId xmlns:a16="http://schemas.microsoft.com/office/drawing/2014/main" id="{336E5F25-1338-DB08-6913-E18DE9E40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374" y="959702"/>
            <a:ext cx="1059365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600" i="1" dirty="0">
                <a:latin typeface="Arial" panose="020B0604020202020204" pitchFamily="34" charset="0"/>
                <a:cs typeface="Arial" panose="020B0604020202020204" pitchFamily="34" charset="0"/>
              </a:rPr>
              <a:t>V praxi je nutné s teplotní roztažností počítat např. při konstrukci mostů, teplovodního potrubí, elektrického vedení, železnice atd.</a:t>
            </a:r>
          </a:p>
        </p:txBody>
      </p:sp>
      <p:pic>
        <p:nvPicPr>
          <p:cNvPr id="9220" name="Picture 22" descr="vys_napeti">
            <a:extLst>
              <a:ext uri="{FF2B5EF4-FFF2-40B4-BE49-F238E27FC236}">
                <a16:creationId xmlns:a16="http://schemas.microsoft.com/office/drawing/2014/main" id="{CC9F1682-2879-D5DF-36DC-8412EB8C1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3" b="14195"/>
          <a:stretch>
            <a:fillRect/>
          </a:stretch>
        </p:blipFill>
        <p:spPr bwMode="auto">
          <a:xfrm>
            <a:off x="6276975" y="1825625"/>
            <a:ext cx="41370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23">
            <a:extLst>
              <a:ext uri="{FF2B5EF4-FFF2-40B4-BE49-F238E27FC236}">
                <a16:creationId xmlns:a16="http://schemas.microsoft.com/office/drawing/2014/main" id="{A4710AE9-3098-D5DC-CCA5-55E5E6F21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4263" y="4270375"/>
            <a:ext cx="29829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dilatační spojení mezi částmi mostu</a:t>
            </a:r>
          </a:p>
        </p:txBody>
      </p:sp>
      <p:sp>
        <p:nvSpPr>
          <p:cNvPr id="9223" name="Text Box 25">
            <a:extLst>
              <a:ext uri="{FF2B5EF4-FFF2-40B4-BE49-F238E27FC236}">
                <a16:creationId xmlns:a16="http://schemas.microsoft.com/office/drawing/2014/main" id="{B6F4E772-20F3-AB94-20EF-F3F8B58DA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038" y="6199188"/>
            <a:ext cx="43418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elektrické vedení musí mít dostatečný průvěs, aby se při zkrácení ve velkých mrazech nepřetrhlo</a:t>
            </a:r>
          </a:p>
        </p:txBody>
      </p:sp>
      <p:pic>
        <p:nvPicPr>
          <p:cNvPr id="9224" name="Picture 11">
            <a:extLst>
              <a:ext uri="{FF2B5EF4-FFF2-40B4-BE49-F238E27FC236}">
                <a16:creationId xmlns:a16="http://schemas.microsoft.com/office/drawing/2014/main" id="{C4B5F863-2AEF-F8BF-8C29-3A7671EF4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3" t="40833" r="1865" b="12202"/>
          <a:stretch>
            <a:fillRect/>
          </a:stretch>
        </p:blipFill>
        <p:spPr bwMode="auto">
          <a:xfrm>
            <a:off x="1703415" y="1825625"/>
            <a:ext cx="4462462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/>
              <p:nvPr/>
            </p:nvSpPr>
            <p:spPr>
              <a:xfrm>
                <a:off x="477374" y="5323623"/>
                <a:ext cx="11175650" cy="649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Součinitel tepelné roztažnost oceli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to je více než 0,00001 své délky na každý </a:t>
                </a:r>
                <a:r>
                  <a:rPr lang="cs-CZ" baseline="30000" dirty="0"/>
                  <a:t>0</a:t>
                </a:r>
                <a:r>
                  <a:rPr lang="cs-CZ" dirty="0"/>
                  <a:t>C nebo Kelvin. </a:t>
                </a:r>
              </a:p>
              <a:p>
                <a:r>
                  <a:rPr lang="cs-CZ" dirty="0"/>
                  <a:t>Při vzdálenosti z Prahy do Bratislavy je rozdíl v délce kolejí v zimě a v létě </a:t>
                </a:r>
                <a:r>
                  <a:rPr lang="cs-CZ" b="1" dirty="0"/>
                  <a:t>200 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374" y="5323623"/>
                <a:ext cx="11175650" cy="649409"/>
              </a:xfrm>
              <a:prstGeom prst="rect">
                <a:avLst/>
              </a:prstGeom>
              <a:blipFill>
                <a:blip r:embed="rId4"/>
                <a:stretch>
                  <a:fillRect l="-436" t="-3738" b="-140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4775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5" descr="Fyzikální kabinet - pokusy a pomůcky na fyziku">
            <a:extLst>
              <a:ext uri="{FF2B5EF4-FFF2-40B4-BE49-F238E27FC236}">
                <a16:creationId xmlns:a16="http://schemas.microsoft.com/office/drawing/2014/main" id="{1D7D211F-7862-3861-159F-6AA5977A1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4" t="44870" r="24802"/>
          <a:stretch>
            <a:fillRect/>
          </a:stretch>
        </p:blipFill>
        <p:spPr bwMode="auto">
          <a:xfrm>
            <a:off x="1876224" y="4649570"/>
            <a:ext cx="2631926" cy="213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ovéPole 3">
            <a:extLst>
              <a:ext uri="{FF2B5EF4-FFF2-40B4-BE49-F238E27FC236}">
                <a16:creationId xmlns:a16="http://schemas.microsoft.com/office/drawing/2014/main" id="{C7B6BB07-0EC5-5A96-B2B0-99C2C30D3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28" y="243490"/>
            <a:ext cx="240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Bimetalový pásek</a:t>
            </a:r>
            <a:endParaRPr lang="cs-CZ" alt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E8FB7776-5908-46B6-2E08-6720D8D80C86}"/>
              </a:ext>
            </a:extLst>
          </p:cNvPr>
          <p:cNvGrpSpPr/>
          <p:nvPr/>
        </p:nvGrpSpPr>
        <p:grpSpPr>
          <a:xfrm>
            <a:off x="672172" y="766808"/>
            <a:ext cx="4098925" cy="1516063"/>
            <a:chOff x="1854201" y="2705100"/>
            <a:chExt cx="4098925" cy="1516063"/>
          </a:xfrm>
        </p:grpSpPr>
        <p:grpSp>
          <p:nvGrpSpPr>
            <p:cNvPr id="10242" name="Skupina 6">
              <a:extLst>
                <a:ext uri="{FF2B5EF4-FFF2-40B4-BE49-F238E27FC236}">
                  <a16:creationId xmlns:a16="http://schemas.microsoft.com/office/drawing/2014/main" id="{E38CD9FA-689D-1B0A-D1D5-D32EA24A4C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4201" y="3325814"/>
              <a:ext cx="4098925" cy="206375"/>
              <a:chOff x="298398" y="2219325"/>
              <a:chExt cx="4098737" cy="204788"/>
            </a:xfrm>
          </p:grpSpPr>
          <p:sp>
            <p:nvSpPr>
              <p:cNvPr id="10252" name="Rectangle 11">
                <a:extLst>
                  <a:ext uri="{FF2B5EF4-FFF2-40B4-BE49-F238E27FC236}">
                    <a16:creationId xmlns:a16="http://schemas.microsoft.com/office/drawing/2014/main" id="{435F18A0-09E6-2F59-5BB4-D6043FC16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398" y="2219325"/>
                <a:ext cx="4092575" cy="10636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53" name="Rectangle 12">
                <a:extLst>
                  <a:ext uri="{FF2B5EF4-FFF2-40B4-BE49-F238E27FC236}">
                    <a16:creationId xmlns:a16="http://schemas.microsoft.com/office/drawing/2014/main" id="{0266F2E8-BBB5-9199-14B8-C0D0D8FC94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560" y="2317750"/>
                <a:ext cx="4092575" cy="106363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247" name="TextovéPole 7">
              <a:extLst>
                <a:ext uri="{FF2B5EF4-FFF2-40B4-BE49-F238E27FC236}">
                  <a16:creationId xmlns:a16="http://schemas.microsoft.com/office/drawing/2014/main" id="{4EE0E1D3-A7B3-734C-765C-44C8668372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2826" y="2705100"/>
              <a:ext cx="6826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cs-CZ" altLang="cs-CZ"/>
                <a:t>Ocel</a:t>
              </a:r>
            </a:p>
          </p:txBody>
        </p:sp>
        <p:sp>
          <p:nvSpPr>
            <p:cNvPr id="10248" name="TextovéPole 8">
              <a:extLst>
                <a:ext uri="{FF2B5EF4-FFF2-40B4-BE49-F238E27FC236}">
                  <a16:creationId xmlns:a16="http://schemas.microsoft.com/office/drawing/2014/main" id="{D9E4A2B2-B3A9-5554-7D6A-75D495730A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8539" y="3851275"/>
              <a:ext cx="79057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cs-CZ" altLang="cs-CZ"/>
                <a:t>Mosaz</a:t>
              </a:r>
            </a:p>
          </p:txBody>
        </p:sp>
        <p:cxnSp>
          <p:nvCxnSpPr>
            <p:cNvPr id="11" name="Přímá spojnice se šipkou 10">
              <a:extLst>
                <a:ext uri="{FF2B5EF4-FFF2-40B4-BE49-F238E27FC236}">
                  <a16:creationId xmlns:a16="http://schemas.microsoft.com/office/drawing/2014/main" id="{45E80D62-BB5A-4793-503D-991FA135EF76}"/>
                </a:ext>
              </a:extLst>
            </p:cNvPr>
            <p:cNvCxnSpPr>
              <a:stCxn id="10247" idx="2"/>
            </p:cNvCxnSpPr>
            <p:nvPr/>
          </p:nvCxnSpPr>
          <p:spPr>
            <a:xfrm>
              <a:off x="2624138" y="3073401"/>
              <a:ext cx="341312" cy="18097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C003379F-EBBA-40F4-2291-92C24CC91A86}"/>
                </a:ext>
              </a:extLst>
            </p:cNvPr>
            <p:cNvCxnSpPr>
              <a:stCxn id="10248" idx="0"/>
            </p:cNvCxnSpPr>
            <p:nvPr/>
          </p:nvCxnSpPr>
          <p:spPr>
            <a:xfrm flipV="1">
              <a:off x="2663825" y="3595689"/>
              <a:ext cx="223838" cy="25558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51" name="Obrázek 1">
            <a:extLst>
              <a:ext uri="{FF2B5EF4-FFF2-40B4-BE49-F238E27FC236}">
                <a16:creationId xmlns:a16="http://schemas.microsoft.com/office/drawing/2014/main" id="{81D0BCAA-7708-E697-D45C-A0AC73D4C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599" y="1316084"/>
            <a:ext cx="5000915" cy="213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5EFB428-AF3E-4949-3207-496B826E63F4}"/>
                  </a:ext>
                </a:extLst>
              </p:cNvPr>
              <p:cNvSpPr txBox="1"/>
              <p:nvPr/>
            </p:nvSpPr>
            <p:spPr>
              <a:xfrm>
                <a:off x="240494" y="2191004"/>
                <a:ext cx="5711089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Bimetalový pásek je pásek dvou kovů s různou délkovou roztažností pevně k sobě svařených. Při zahřátí takového pásku dojde k deformaci pásku – k prohnutí na stranu kovu s menší délkovou roztažností.</a:t>
                </a:r>
              </a:p>
              <a:p>
                <a:r>
                  <a:rPr lang="cs-CZ" dirty="0"/>
                  <a:t>Například bimetalový pásek svařený z oceli, která má koeficient délkové roztažnosti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 z mosazi, která má koeficient délkové roztažnosti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se při zahřátí prohne na stranu oceli.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5EFB428-AF3E-4949-3207-496B826E6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94" y="2191004"/>
                <a:ext cx="5711089" cy="2308324"/>
              </a:xfrm>
              <a:prstGeom prst="rect">
                <a:avLst/>
              </a:prstGeom>
              <a:blipFill>
                <a:blip r:embed="rId5"/>
                <a:stretch>
                  <a:fillRect l="-854" t="-1319" r="-640"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0023F6D2-1479-B941-CFDB-59376BA6BEE3}"/>
              </a:ext>
            </a:extLst>
          </p:cNvPr>
          <p:cNvSpPr txBox="1"/>
          <p:nvPr/>
        </p:nvSpPr>
        <p:spPr>
          <a:xfrm>
            <a:off x="6646127" y="3590693"/>
            <a:ext cx="5392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Využití bimetalového pásku k regulaci teploty žehličky.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46D6160-FD85-50B0-F9D6-30868DEABDEA}"/>
              </a:ext>
            </a:extLst>
          </p:cNvPr>
          <p:cNvSpPr txBox="1"/>
          <p:nvPr/>
        </p:nvSpPr>
        <p:spPr>
          <a:xfrm>
            <a:off x="6646127" y="4170556"/>
            <a:ext cx="53053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procházející topnou spirálou prochází zároveň bimetalovým páskem, který se průchodem elektrického proudu zahřívá. Po dosažení nastavené teploty dojde k prohnutí pásku - rozepnutí kontaktu a přívod elektrického proudu do topné spirály se přeruší.</a:t>
            </a:r>
          </a:p>
        </p:txBody>
      </p:sp>
    </p:spTree>
    <p:extLst>
      <p:ext uri="{BB962C8B-B14F-4D97-AF65-F5344CB8AC3E}">
        <p14:creationId xmlns:p14="http://schemas.microsoft.com/office/powerpoint/2010/main" val="663645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46F4CCB-E5EA-A0C2-D201-88A2BDD833B5}"/>
              </a:ext>
            </a:extLst>
          </p:cNvPr>
          <p:cNvSpPr txBox="1"/>
          <p:nvPr/>
        </p:nvSpPr>
        <p:spPr>
          <a:xfrm>
            <a:off x="485029" y="238540"/>
            <a:ext cx="96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78994C-1761-E3AB-F874-EACE40D4E255}"/>
                  </a:ext>
                </a:extLst>
              </p:cNvPr>
              <p:cNvSpPr txBox="1"/>
              <p:nvPr/>
            </p:nvSpPr>
            <p:spPr>
              <a:xfrm>
                <a:off x="485029" y="678565"/>
                <a:ext cx="113147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Měděná kulička o průměru 5 cm a teplotě 20 </a:t>
                </a:r>
                <a:r>
                  <a:rPr lang="cs-CZ" baseline="30000" dirty="0"/>
                  <a:t>0</a:t>
                </a:r>
                <a:r>
                  <a:rPr lang="cs-CZ" dirty="0"/>
                  <a:t>C je zahřáta na teplotu 100 </a:t>
                </a:r>
                <a:r>
                  <a:rPr lang="cs-CZ" baseline="30000" dirty="0"/>
                  <a:t>0</a:t>
                </a:r>
                <a:r>
                  <a:rPr lang="cs-CZ" dirty="0"/>
                  <a:t>C. O kolik procent se změní její objem?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=17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−6 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78994C-1761-E3AB-F874-EACE40D4E2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29" y="678565"/>
                <a:ext cx="11314706" cy="769441"/>
              </a:xfrm>
              <a:prstGeom prst="rect">
                <a:avLst/>
              </a:prstGeom>
              <a:blipFill>
                <a:blip r:embed="rId2"/>
                <a:stretch>
                  <a:fillRect l="-485" t="-3937" b="-11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2632427-64C8-63C0-7403-494CDD7D563F}"/>
              </a:ext>
            </a:extLst>
          </p:cNvPr>
          <p:cNvCxnSpPr/>
          <p:nvPr/>
        </p:nvCxnSpPr>
        <p:spPr>
          <a:xfrm>
            <a:off x="478403" y="1518699"/>
            <a:ext cx="1123519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72DB244-8095-AC7C-A550-968E136FEF4D}"/>
                  </a:ext>
                </a:extLst>
              </p:cNvPr>
              <p:cNvSpPr txBox="1"/>
              <p:nvPr/>
            </p:nvSpPr>
            <p:spPr>
              <a:xfrm>
                <a:off x="485029" y="1741336"/>
                <a:ext cx="11314706" cy="3689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Vypočteme objem kuličky při teplotě 20 </a:t>
                </a:r>
                <a:r>
                  <a:rPr lang="cs-CZ" baseline="30000" dirty="0"/>
                  <a:t>0</a:t>
                </a:r>
                <a:r>
                  <a:rPr lang="cs-CZ" dirty="0"/>
                  <a:t>C: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3,14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0,05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=0,0005233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=5,233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Vypočteme objem kuličky při teplotě 100 </a:t>
                </a:r>
                <a:r>
                  <a:rPr lang="cs-CZ" baseline="30000" dirty="0"/>
                  <a:t>0</a:t>
                </a:r>
                <a:r>
                  <a:rPr lang="cs-CZ" dirty="0"/>
                  <a:t>C: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1+3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5,233 . 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(1+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17 . 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80)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=5,244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o kolik procent se zahřátím objem zvětšil: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5,244 . 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5,233 . 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∙100 %=100,22 %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72DB244-8095-AC7C-A550-968E136FEF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29" y="1741336"/>
                <a:ext cx="11314706" cy="3689793"/>
              </a:xfrm>
              <a:prstGeom prst="rect">
                <a:avLst/>
              </a:prstGeom>
              <a:blipFill>
                <a:blip r:embed="rId3"/>
                <a:stretch>
                  <a:fillRect l="-485" t="-9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56DF6ED4-477C-EA83-D263-4E4F8ABD4763}"/>
              </a:ext>
            </a:extLst>
          </p:cNvPr>
          <p:cNvSpPr txBox="1"/>
          <p:nvPr/>
        </p:nvSpPr>
        <p:spPr>
          <a:xfrm>
            <a:off x="4016734" y="5860111"/>
            <a:ext cx="4158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Zahřátím se objem kuličky zvětšil o 0,22 %</a:t>
            </a:r>
          </a:p>
        </p:txBody>
      </p:sp>
    </p:spTree>
    <p:extLst>
      <p:ext uri="{BB962C8B-B14F-4D97-AF65-F5344CB8AC3E}">
        <p14:creationId xmlns:p14="http://schemas.microsoft.com/office/powerpoint/2010/main" val="396896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F11EF7CD-3327-AE6A-EEA2-978DCCCE3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12291" name="TextovéPole 3">
            <a:extLst>
              <a:ext uri="{FF2B5EF4-FFF2-40B4-BE49-F238E27FC236}">
                <a16:creationId xmlns:a16="http://schemas.microsoft.com/office/drawing/2014/main" id="{CD944051-F1C2-F820-EB8F-388BE40A5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0" y="833438"/>
            <a:ext cx="8648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latin typeface="Segoe UI" panose="020B0502040204020203" pitchFamily="34" charset="0"/>
              </a:rPr>
              <a:t>Měděný drát (</a:t>
            </a:r>
            <a:r>
              <a:rPr lang="el-GR" altLang="cs-CZ" dirty="0">
                <a:latin typeface="Segoe UI" panose="020B0502040204020203" pitchFamily="34" charset="0"/>
              </a:rPr>
              <a:t>α = 17.10</a:t>
            </a:r>
            <a:r>
              <a:rPr lang="el-GR" altLang="cs-CZ" baseline="30000" dirty="0">
                <a:latin typeface="Segoe UI" panose="020B0502040204020203" pitchFamily="34" charset="0"/>
              </a:rPr>
              <a:t>-</a:t>
            </a:r>
            <a:r>
              <a:rPr lang="cs-CZ" altLang="cs-CZ" baseline="30000" dirty="0">
                <a:latin typeface="Segoe UI" panose="020B0502040204020203" pitchFamily="34" charset="0"/>
              </a:rPr>
              <a:t>6</a:t>
            </a:r>
            <a:r>
              <a:rPr lang="cs-CZ" altLang="cs-CZ" dirty="0">
                <a:latin typeface="Segoe UI" panose="020B0502040204020203" pitchFamily="34" charset="0"/>
              </a:rPr>
              <a:t>K</a:t>
            </a:r>
            <a:r>
              <a:rPr lang="cs-CZ" altLang="cs-CZ" baseline="30000" dirty="0">
                <a:latin typeface="Segoe UI" panose="020B0502040204020203" pitchFamily="34" charset="0"/>
              </a:rPr>
              <a:t>-1</a:t>
            </a:r>
            <a:r>
              <a:rPr lang="cs-CZ" altLang="cs-CZ" dirty="0">
                <a:latin typeface="Segoe UI" panose="020B0502040204020203" pitchFamily="34" charset="0"/>
              </a:rPr>
              <a:t>) měl při teplotě-5</a:t>
            </a:r>
            <a:r>
              <a:rPr lang="cs-CZ" altLang="cs-CZ" baseline="30000" dirty="0">
                <a:latin typeface="Segoe UI" panose="020B0502040204020203" pitchFamily="34" charset="0"/>
              </a:rPr>
              <a:t>0</a:t>
            </a:r>
            <a:r>
              <a:rPr lang="cs-CZ" altLang="cs-CZ" dirty="0">
                <a:latin typeface="Segoe UI" panose="020B0502040204020203" pitchFamily="34" charset="0"/>
              </a:rPr>
              <a:t>C délku 21,55 m.. Jakou délku má při teplotě 30</a:t>
            </a:r>
            <a:r>
              <a:rPr lang="cs-CZ" altLang="cs-CZ" baseline="30000" dirty="0">
                <a:latin typeface="Segoe UI" panose="020B0502040204020203" pitchFamily="34" charset="0"/>
              </a:rPr>
              <a:t>0</a:t>
            </a:r>
            <a:r>
              <a:rPr lang="cs-CZ" altLang="cs-CZ" dirty="0">
                <a:latin typeface="Segoe UI" panose="020B0502040204020203" pitchFamily="34" charset="0"/>
              </a:rPr>
              <a:t>C. O kolik cm se drát prodloužil?</a:t>
            </a:r>
            <a:endParaRPr lang="cs-CZ" altLang="cs-CZ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E79997B-61A1-29CA-E17E-46FE83C3C76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817512" y="1518675"/>
            <a:ext cx="8319911" cy="861774"/>
          </a:xfrm>
          <a:prstGeom prst="rect">
            <a:avLst/>
          </a:prstGeom>
          <a:blipFill>
            <a:blip r:embed="rId2"/>
            <a:stretch>
              <a:fillRect l="-733" t="-4255"/>
            </a:stretch>
          </a:blipFill>
          <a:ln>
            <a:noFill/>
          </a:ln>
          <a:effectLst/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pic>
        <p:nvPicPr>
          <p:cNvPr id="12293" name="Picture 2">
            <a:extLst>
              <a:ext uri="{FF2B5EF4-FFF2-40B4-BE49-F238E27FC236}">
                <a16:creationId xmlns:a16="http://schemas.microsoft.com/office/drawing/2014/main" id="{673DED05-5D9C-FFD1-8300-D00FFCE43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2536826"/>
            <a:ext cx="7740650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ovéPole 6">
            <a:extLst>
              <a:ext uri="{FF2B5EF4-FFF2-40B4-BE49-F238E27FC236}">
                <a16:creationId xmlns:a16="http://schemas.microsoft.com/office/drawing/2014/main" id="{16BE379D-7CC1-98A3-2E1A-5005A1364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850" y="5801360"/>
            <a:ext cx="8318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Dr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t po zahř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cs-CZ" altLang="cs-CZ" b="1" dirty="0">
                <a:cs typeface="Segoe UI" panose="020B0502040204020203" pitchFamily="34" charset="0"/>
              </a:rPr>
              <a:t>í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 m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 d</a:t>
            </a:r>
            <a:r>
              <a:rPr lang="cs-CZ" altLang="cs-CZ" b="1" dirty="0">
                <a:cs typeface="Segoe UI" panose="020B0502040204020203" pitchFamily="34" charset="0"/>
              </a:rPr>
              <a:t>é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lku 21,56 m. Prodloužil se o 1 cm.</a:t>
            </a:r>
            <a:endParaRPr lang="cs-CZ" altLang="cs-CZ" sz="4000" b="1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38EAC56-7DB6-0D76-F30D-8C424457EC28}"/>
              </a:ext>
            </a:extLst>
          </p:cNvPr>
          <p:cNvCxnSpPr/>
          <p:nvPr/>
        </p:nvCxnSpPr>
        <p:spPr>
          <a:xfrm>
            <a:off x="1817688" y="2339908"/>
            <a:ext cx="86026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23F4B36-946B-8380-ED70-005966036D9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38490" y="956381"/>
            <a:ext cx="8658577" cy="5404727"/>
          </a:xfrm>
          <a:blipFill>
            <a:blip r:embed="rId2"/>
            <a:stretch>
              <a:fillRect l="-1056" t="-1580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24579" name="TextovéPole 4">
            <a:extLst>
              <a:ext uri="{FF2B5EF4-FFF2-40B4-BE49-F238E27FC236}">
                <a16:creationId xmlns:a16="http://schemas.microsoft.com/office/drawing/2014/main" id="{EB8966C6-44AE-0CDD-679E-0D17BB1E9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3" y="496888"/>
            <a:ext cx="2844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Příklad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7ABD0331-0B60-126F-9BF8-D09412604619}"/>
              </a:ext>
            </a:extLst>
          </p:cNvPr>
          <p:cNvCxnSpPr/>
          <p:nvPr/>
        </p:nvCxnSpPr>
        <p:spPr>
          <a:xfrm>
            <a:off x="1738314" y="2584450"/>
            <a:ext cx="86820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D95571B0-FDD3-E6FD-F8A6-261394339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13315" name="TextovéPole 3">
            <a:extLst>
              <a:ext uri="{FF2B5EF4-FFF2-40B4-BE49-F238E27FC236}">
                <a16:creationId xmlns:a16="http://schemas.microsoft.com/office/drawing/2014/main" id="{731173CD-0E3B-439D-5CB9-CBA1C6610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708026"/>
            <a:ext cx="84883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>
                <a:latin typeface="Segoe UI" panose="020B0502040204020203" pitchFamily="34" charset="0"/>
              </a:rPr>
              <a:t>Dvě tyče, železná  (</a:t>
            </a:r>
            <a:r>
              <a:rPr lang="el-GR" altLang="cs-CZ">
                <a:latin typeface="Segoe UI" panose="020B0502040204020203" pitchFamily="34" charset="0"/>
              </a:rPr>
              <a:t>α</a:t>
            </a:r>
            <a:r>
              <a:rPr lang="el-GR" altLang="cs-CZ" baseline="-25000">
                <a:latin typeface="Segoe UI" panose="020B0502040204020203" pitchFamily="34" charset="0"/>
              </a:rPr>
              <a:t>1</a:t>
            </a:r>
            <a:r>
              <a:rPr lang="el-GR" altLang="cs-CZ">
                <a:latin typeface="Segoe UI" panose="020B0502040204020203" pitchFamily="34" charset="0"/>
              </a:rPr>
              <a:t> = 12.10</a:t>
            </a:r>
            <a:r>
              <a:rPr lang="el-GR" altLang="cs-CZ" baseline="30000">
                <a:latin typeface="Segoe UI" panose="020B0502040204020203" pitchFamily="34" charset="0"/>
              </a:rPr>
              <a:t>-</a:t>
            </a:r>
            <a:r>
              <a:rPr lang="cs-CZ" altLang="cs-CZ" baseline="30000">
                <a:latin typeface="Segoe UI" panose="020B0502040204020203" pitchFamily="34" charset="0"/>
              </a:rPr>
              <a:t>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a zinková (</a:t>
            </a:r>
            <a:r>
              <a:rPr lang="el-GR" altLang="cs-CZ">
                <a:latin typeface="Segoe UI" panose="020B0502040204020203" pitchFamily="34" charset="0"/>
              </a:rPr>
              <a:t>α</a:t>
            </a:r>
            <a:r>
              <a:rPr lang="el-GR" altLang="cs-CZ" baseline="-25000">
                <a:latin typeface="Segoe UI" panose="020B0502040204020203" pitchFamily="34" charset="0"/>
              </a:rPr>
              <a:t>2</a:t>
            </a:r>
            <a:r>
              <a:rPr lang="el-GR" altLang="cs-CZ">
                <a:latin typeface="Segoe UI" panose="020B0502040204020203" pitchFamily="34" charset="0"/>
              </a:rPr>
              <a:t> = 29.10</a:t>
            </a:r>
            <a:r>
              <a:rPr lang="el-GR" altLang="cs-CZ" baseline="30000">
                <a:latin typeface="Segoe UI" panose="020B0502040204020203" pitchFamily="34" charset="0"/>
              </a:rPr>
              <a:t>-</a:t>
            </a:r>
            <a:r>
              <a:rPr lang="cs-CZ" altLang="cs-CZ" baseline="30000">
                <a:latin typeface="Segoe UI" panose="020B0502040204020203" pitchFamily="34" charset="0"/>
              </a:rPr>
              <a:t>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měli při teplotě 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stejnou délku. Když zvýšíme jejich teplotu na 100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je rozdíl jejich délek 1 cm. Jaké byly jejich původní délky?</a:t>
            </a:r>
            <a:endParaRPr lang="cs-CZ" altLang="cs-CZ"/>
          </a:p>
        </p:txBody>
      </p:sp>
      <p:sp>
        <p:nvSpPr>
          <p:cNvPr id="13316" name="TextovéPole 4">
            <a:extLst>
              <a:ext uri="{FF2B5EF4-FFF2-40B4-BE49-F238E27FC236}">
                <a16:creationId xmlns:a16="http://schemas.microsoft.com/office/drawing/2014/main" id="{A7367E2B-779A-D63D-60D9-612B35D91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6" y="1631950"/>
            <a:ext cx="1173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Řešení: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DB00030-E71D-0E93-E1AA-5A7A0338804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2" y="2000661"/>
            <a:ext cx="6474178" cy="369332"/>
          </a:xfrm>
          <a:prstGeom prst="rect">
            <a:avLst/>
          </a:prstGeom>
          <a:blipFill>
            <a:blip r:embed="rId2"/>
            <a:stretch>
              <a:fillRect l="-847" t="-9836" b="-2295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4C3B82A-9549-9526-B9B0-F451A67FD6E3}"/>
              </a:ext>
            </a:extLst>
          </p:cNvPr>
          <p:cNvCxnSpPr/>
          <p:nvPr/>
        </p:nvCxnSpPr>
        <p:spPr>
          <a:xfrm>
            <a:off x="1908175" y="2370138"/>
            <a:ext cx="8274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C1BE209-77C7-5457-4144-4FDD8AF1D40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2" y="2739325"/>
            <a:ext cx="8398934" cy="28580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BFB2E7A-E14C-3557-963E-A1986928E6F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29556" y="5782016"/>
            <a:ext cx="4572000" cy="369332"/>
          </a:xfrm>
          <a:prstGeom prst="rect">
            <a:avLst/>
          </a:prstGeom>
          <a:blipFill>
            <a:blip r:embed="rId4"/>
            <a:stretch>
              <a:fillRect l="-1200" t="-9836" b="-2295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ovéPole 1">
            <a:extLst>
              <a:ext uri="{FF2B5EF4-FFF2-40B4-BE49-F238E27FC236}">
                <a16:creationId xmlns:a16="http://schemas.microsoft.com/office/drawing/2014/main" id="{62554B6F-D7E1-48D0-16D9-C84645221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20483" name="TextovéPole 3">
            <a:extLst>
              <a:ext uri="{FF2B5EF4-FFF2-40B4-BE49-F238E27FC236}">
                <a16:creationId xmlns:a16="http://schemas.microsoft.com/office/drawing/2014/main" id="{8B7842FB-3630-4774-68F4-D2F187E21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9" y="708026"/>
            <a:ext cx="8455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>
                <a:latin typeface="Segoe UI" panose="020B0502040204020203" pitchFamily="34" charset="0"/>
              </a:rPr>
              <a:t>Hliníková nádoba (</a:t>
            </a:r>
            <a:r>
              <a:rPr lang="el-GR" altLang="cs-CZ">
                <a:latin typeface="Segoe UI" panose="020B0502040204020203" pitchFamily="34" charset="0"/>
              </a:rPr>
              <a:t>α </a:t>
            </a:r>
            <a:r>
              <a:rPr lang="el-GR" altLang="cs-CZ" baseline="-25000">
                <a:latin typeface="Segoe UI" panose="020B0502040204020203" pitchFamily="34" charset="0"/>
              </a:rPr>
              <a:t>(</a:t>
            </a:r>
            <a:r>
              <a:rPr lang="cs-CZ" altLang="cs-CZ" baseline="-25000">
                <a:latin typeface="Segoe UI" panose="020B0502040204020203" pitchFamily="34" charset="0"/>
              </a:rPr>
              <a:t>Al)</a:t>
            </a:r>
            <a:r>
              <a:rPr lang="cs-CZ" altLang="cs-CZ">
                <a:latin typeface="Segoe UI" panose="020B0502040204020203" pitchFamily="34" charset="0"/>
              </a:rPr>
              <a:t> = 24.10</a:t>
            </a:r>
            <a:r>
              <a:rPr lang="cs-CZ" altLang="cs-CZ" baseline="30000">
                <a:latin typeface="Segoe UI" panose="020B0502040204020203" pitchFamily="34" charset="0"/>
              </a:rPr>
              <a:t>-6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při teplotě 20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vnitřní objem 10 litrů. Jak se změní její vnitřní objem při teplotě 100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C?</a:t>
            </a:r>
            <a:endParaRPr lang="cs-CZ" altLang="cs-CZ"/>
          </a:p>
        </p:txBody>
      </p:sp>
      <p:sp>
        <p:nvSpPr>
          <p:cNvPr id="20484" name="TextovéPole 4">
            <a:extLst>
              <a:ext uri="{FF2B5EF4-FFF2-40B4-BE49-F238E27FC236}">
                <a16:creationId xmlns:a16="http://schemas.microsoft.com/office/drawing/2014/main" id="{AE35C401-8811-652B-5DCE-2B0677281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535114"/>
            <a:ext cx="10493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Řešení: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122CB86-F89E-3933-8BAA-4B82DCA6292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3" y="1923156"/>
            <a:ext cx="8365067" cy="646331"/>
          </a:xfrm>
          <a:prstGeom prst="rect">
            <a:avLst/>
          </a:prstGeom>
          <a:blipFill>
            <a:blip r:embed="rId2"/>
            <a:stretch>
              <a:fillRect l="-656" t="-5607" b="-1215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2EF49A5F-0792-B39D-BA23-8B1C76BF6200}"/>
              </a:ext>
            </a:extLst>
          </p:cNvPr>
          <p:cNvCxnSpPr/>
          <p:nvPr/>
        </p:nvCxnSpPr>
        <p:spPr>
          <a:xfrm>
            <a:off x="1908175" y="2573338"/>
            <a:ext cx="8364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7" name="Picture 2">
            <a:extLst>
              <a:ext uri="{FF2B5EF4-FFF2-40B4-BE49-F238E27FC236}">
                <a16:creationId xmlns:a16="http://schemas.microsoft.com/office/drawing/2014/main" id="{7AC13C5C-FCFA-2EC9-8046-DFC2D247D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225" y="2676525"/>
            <a:ext cx="502443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ovéPole 10">
            <a:extLst>
              <a:ext uri="{FF2B5EF4-FFF2-40B4-BE49-F238E27FC236}">
                <a16:creationId xmlns:a16="http://schemas.microsoft.com/office/drawing/2014/main" id="{91BEB7AF-4DD3-D2E2-ACB1-C76011AAF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5" y="6276975"/>
            <a:ext cx="502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>
                <a:latin typeface="Segoe UI" panose="020B0502040204020203" pitchFamily="34" charset="0"/>
              </a:rPr>
              <a:t>Vnitřní objem nádoby se zvětší o 57,6 cm</a:t>
            </a:r>
            <a:r>
              <a:rPr lang="cs-CZ" altLang="cs-CZ" b="1" baseline="30000">
                <a:latin typeface="Segoe UI" panose="020B0502040204020203" pitchFamily="34" charset="0"/>
              </a:rPr>
              <a:t>3</a:t>
            </a:r>
            <a:endParaRPr lang="cs-CZ" altLang="cs-CZ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6A2FB90-74B6-6904-0F75-329CB02B4D51}"/>
              </a:ext>
            </a:extLst>
          </p:cNvPr>
          <p:cNvSpPr txBox="1"/>
          <p:nvPr/>
        </p:nvSpPr>
        <p:spPr>
          <a:xfrm>
            <a:off x="5030525" y="2969963"/>
            <a:ext cx="213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Konec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858D51A-484B-9481-9354-D34780554664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21809959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délník 1">
            <a:extLst>
              <a:ext uri="{FF2B5EF4-FFF2-40B4-BE49-F238E27FC236}">
                <a16:creationId xmlns:a16="http://schemas.microsoft.com/office/drawing/2014/main" id="{2FE46D2B-28B0-B93D-D4FB-41CF8DE1F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975" y="225425"/>
            <a:ext cx="410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  <a:cs typeface="Arial" panose="020B0604020202020204" pitchFamily="34" charset="0"/>
              </a:rPr>
              <a:t>Objemová roztažnost pevných látek</a:t>
            </a:r>
          </a:p>
        </p:txBody>
      </p:sp>
      <p:sp>
        <p:nvSpPr>
          <p:cNvPr id="12291" name="Obdélník 2">
            <a:extLst>
              <a:ext uri="{FF2B5EF4-FFF2-40B4-BE49-F238E27FC236}">
                <a16:creationId xmlns:a16="http://schemas.microsoft.com/office/drawing/2014/main" id="{3C5B251F-E1D7-980E-19B8-7436BFCDE1A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737361" y="608852"/>
            <a:ext cx="8717280" cy="369332"/>
          </a:xfrm>
          <a:prstGeom prst="rect">
            <a:avLst/>
          </a:prstGeom>
          <a:blipFill>
            <a:blip r:embed="rId3"/>
            <a:stretch>
              <a:fillRect l="-559" t="-10000" b="-26667"/>
            </a:stretch>
          </a:blipFill>
          <a:ln>
            <a:noFill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AC47CD2-F981-9907-0853-D368E6D3162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87844" y="1289091"/>
            <a:ext cx="8457952" cy="37619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3E134AD-9CF5-524C-8E62-3CFE548416A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05343" y="912313"/>
            <a:ext cx="8457953" cy="369332"/>
          </a:xfrm>
          <a:prstGeom prst="rect">
            <a:avLst/>
          </a:prstGeom>
          <a:blipFill>
            <a:blip r:embed="rId5"/>
            <a:stretch>
              <a:fillRect l="-649" t="-11667" b="-26667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660D173-E65F-077C-9210-0857D2BE87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87845" y="1665284"/>
            <a:ext cx="8555037" cy="646331"/>
          </a:xfrm>
          <a:prstGeom prst="rect">
            <a:avLst/>
          </a:prstGeom>
          <a:blipFill>
            <a:blip r:embed="rId6"/>
            <a:stretch>
              <a:fillRect l="-570" t="-4717" b="-14151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13C53D4-056B-DB8B-5265-5D85082C49A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05342" y="2163939"/>
            <a:ext cx="8749299" cy="4262192"/>
          </a:xfrm>
          <a:prstGeom prst="rect">
            <a:avLst/>
          </a:prstGeom>
          <a:blipFill>
            <a:blip r:embed="rId7"/>
            <a:stretch>
              <a:fillRect l="-627" b="-3147"/>
            </a:stretch>
          </a:blipFill>
        </p:spPr>
        <p:txBody>
          <a:bodyPr/>
          <a:lstStyle/>
          <a:p>
            <a:r>
              <a:rPr lang="cs-CZ" dirty="0">
                <a:noFill/>
              </a:rPr>
              <a:t> </a:t>
            </a:r>
          </a:p>
        </p:txBody>
      </p:sp>
      <p:sp>
        <p:nvSpPr>
          <p:cNvPr id="14" name="Levá složená závorka 13">
            <a:extLst>
              <a:ext uri="{FF2B5EF4-FFF2-40B4-BE49-F238E27FC236}">
                <a16:creationId xmlns:a16="http://schemas.microsoft.com/office/drawing/2014/main" id="{504C1424-61B0-D20D-814B-C9769BB06E51}"/>
              </a:ext>
            </a:extLst>
          </p:cNvPr>
          <p:cNvSpPr/>
          <p:nvPr/>
        </p:nvSpPr>
        <p:spPr>
          <a:xfrm rot="16200000">
            <a:off x="8057357" y="3255169"/>
            <a:ext cx="373062" cy="22733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77734561-ADF7-41F2-9D81-4824CAFC10F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41372" y="4552922"/>
            <a:ext cx="3206047" cy="276999"/>
          </a:xfrm>
          <a:prstGeom prst="rect">
            <a:avLst/>
          </a:prstGeom>
          <a:blipFill>
            <a:blip r:embed="rId8"/>
            <a:stretch>
              <a:fillRect t="-2222" b="-17778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1619</Words>
  <Application>Microsoft Office PowerPoint</Application>
  <PresentationFormat>Širokoúhlá obrazovka</PresentationFormat>
  <Paragraphs>232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Segoe UI</vt:lpstr>
      <vt:lpstr>Symbol</vt:lpstr>
      <vt:lpstr>Times New Roman</vt:lpstr>
      <vt:lpstr>Motiv Office</vt:lpstr>
      <vt:lpstr>Teplotní roztažnost Fyz 86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Teplotní roztažnost</dc:title>
  <dc:creator>Karel Sixl</dc:creator>
  <cp:lastModifiedBy>Karel Sixl</cp:lastModifiedBy>
  <cp:revision>18</cp:revision>
  <dcterms:created xsi:type="dcterms:W3CDTF">2026-01-14T09:30:52Z</dcterms:created>
  <dcterms:modified xsi:type="dcterms:W3CDTF">2026-05-17T13:38:30Z</dcterms:modified>
</cp:coreProperties>
</file>