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73" r:id="rId4"/>
    <p:sldId id="269" r:id="rId5"/>
    <p:sldId id="270" r:id="rId6"/>
    <p:sldId id="257" r:id="rId7"/>
    <p:sldId id="258" r:id="rId8"/>
    <p:sldId id="278" r:id="rId9"/>
    <p:sldId id="262" r:id="rId10"/>
    <p:sldId id="263" r:id="rId11"/>
    <p:sldId id="279" r:id="rId12"/>
    <p:sldId id="264" r:id="rId13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řední sty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27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FA3C4C-12C4-22D3-E03D-C30245350B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EACD02E-736D-0921-C9B3-5F4950C18D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EDF66F2-AE15-5473-21A1-317D06AE4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1AD18-58A2-4ED0-A7B0-501351122BCE}" type="datetimeFigureOut">
              <a:rPr lang="cs-CZ" smtClean="0"/>
              <a:t>25.12.2025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4A8C539-1B10-CCFD-C140-6350B6F826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4A10479-D3CA-F02B-D8F5-75D320952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DED86-2244-4E86-BE34-ED79F240FF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5072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BA14CF7-C323-0555-B04C-41CEAFD82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BC61BF2-88C5-8272-9DCF-5E25E4E50F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8BE3FB5-F637-6571-72F5-DEFA6861FD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1AD18-58A2-4ED0-A7B0-501351122BCE}" type="datetimeFigureOut">
              <a:rPr lang="cs-CZ" smtClean="0"/>
              <a:t>25.12.2025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4CB5360-6CE0-3722-6BD8-87D1373E6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9B648CD-7C22-B791-40E9-07E0CB307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DED86-2244-4E86-BE34-ED79F240FF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9199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9C06BA-6EC5-0E0E-8DB6-877EEC921E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E4ADECB-F39B-2913-AA7D-4DC92186A4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4178090-0AB8-7A6B-1667-3F57FC98C4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1AD18-58A2-4ED0-A7B0-501351122BCE}" type="datetimeFigureOut">
              <a:rPr lang="cs-CZ" smtClean="0"/>
              <a:t>25.12.2025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91281A6-9803-FD5B-8610-5C4F2A9AC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29A3B6E-19E3-96A9-6280-757F6A420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DED86-2244-4E86-BE34-ED79F240FF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2249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7C50B57-00FF-DD47-223B-E4724F146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5AD1D09-7054-A693-D025-336FA8DDE1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CC52D01-5C85-C06A-A52C-5A9A679142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1872DBD-EA5D-5B66-98F6-D296F1853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1AD18-58A2-4ED0-A7B0-501351122BCE}" type="datetimeFigureOut">
              <a:rPr lang="cs-CZ" smtClean="0"/>
              <a:t>25.12.2025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E502B36-B242-BB9F-718E-FA97A88D16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1D81F55-DC07-B918-EA28-CDA7B1250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DED86-2244-4E86-BE34-ED79F240FF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7723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C3D0CA4-CDE2-3CBC-FF09-129EFF84E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CD4DDC3-2694-E301-FC13-CDDF8D9C2B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D5C9E3F-E3EB-8628-2FD9-04B29F4132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28DBBE5A-7C8F-92BC-07BB-B62280DC07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B0948BEC-BF1E-24E7-D8C1-55EEA7B48E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3F76954E-DE51-96FF-1BEA-93BA881AC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1AD18-58A2-4ED0-A7B0-501351122BCE}" type="datetimeFigureOut">
              <a:rPr lang="cs-CZ" smtClean="0"/>
              <a:t>25.12.2025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8FC57B76-8E79-3A6C-3D7E-312118059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3B6ADE80-C2A1-780B-03DA-443BF370C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DED86-2244-4E86-BE34-ED79F240FF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1679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7C646A-6BC1-82C3-C937-501093148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26B08759-4968-706D-76B4-A3AE66F8E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1AD18-58A2-4ED0-A7B0-501351122BCE}" type="datetimeFigureOut">
              <a:rPr lang="cs-CZ" smtClean="0"/>
              <a:t>25.12.2025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2537D9F-46B8-508B-2FD5-CA8C59704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D98EF2C-2DA2-1675-AC72-9E27E5C88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DED86-2244-4E86-BE34-ED79F240FF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8309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A1E14BBD-9525-881C-9D85-51B29C984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1AD18-58A2-4ED0-A7B0-501351122BCE}" type="datetimeFigureOut">
              <a:rPr lang="cs-CZ" smtClean="0"/>
              <a:t>25.12.2025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2B1241DE-A0F8-FC69-ED1C-56F0CD990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8F51F38-271D-0421-5D63-FD3E066B1B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DED86-2244-4E86-BE34-ED79F240FF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6020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C90516-6B28-85BC-2739-D37CB2610E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D4A65F2-5FBF-8819-5DB6-1A1D30A615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81E2D61-0D72-493F-1184-BC72FBAA6C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17CA22A-31A7-16B6-9C6A-44FBF5454B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1AD18-58A2-4ED0-A7B0-501351122BCE}" type="datetimeFigureOut">
              <a:rPr lang="cs-CZ" smtClean="0"/>
              <a:t>25.12.2025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B185561-F34B-C04A-E859-67B9D411A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003C3D3-F0D0-80EC-9ECE-5AF3D4FB1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DED86-2244-4E86-BE34-ED79F240FF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72705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D45CCA0-6E3D-9763-1900-3A7EA7260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B4B0FB0-5368-9F8E-AB9B-4D37396F090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284C5AB-85E5-E46F-9A27-3C332160C3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F3A1358-4EA5-85EC-B2E8-A144B2B58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1AD18-58A2-4ED0-A7B0-501351122BCE}" type="datetimeFigureOut">
              <a:rPr lang="cs-CZ" smtClean="0"/>
              <a:t>25.12.2025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CBABFDD-EBBC-39FB-4D8C-3E31D7A11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BB81F0C-07E0-7304-52D2-0F8057BE2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DED86-2244-4E86-BE34-ED79F240FF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8379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011653C-0BC3-C296-D21B-DDDDC1144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0AB37ECB-A321-5D6D-E746-D29284C79C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2B8324E-1AFA-58AB-4CA7-4CEC7D8DD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1AD18-58A2-4ED0-A7B0-501351122BCE}" type="datetimeFigureOut">
              <a:rPr lang="cs-CZ" smtClean="0"/>
              <a:t>25.12.2025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D2926A0-7C39-39B2-F565-96EB52312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9F4F745-DC61-310C-6C83-F407BAFE0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DED86-2244-4E86-BE34-ED79F240FF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0336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2F4D218A-AA84-48D5-C843-B63625761E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259772C-228F-DE52-EE28-FBD999381B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DC1B7CB-6D12-ECC7-2E93-41440236B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1AD18-58A2-4ED0-A7B0-501351122BCE}" type="datetimeFigureOut">
              <a:rPr lang="cs-CZ" smtClean="0"/>
              <a:t>25.12.2025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9D4326C-44CB-51B8-260F-9C630DE1A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073BD3E-F60A-0F6C-6CB6-0BC9F9081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DED86-2244-4E86-BE34-ED79F240FF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4612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BCA8611-CD5C-9929-8EFB-15362F710D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F0D5162-EE18-7220-9484-097318EE94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7CC840D-D972-DD7F-785C-22BD524D69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1AD18-58A2-4ED0-A7B0-501351122BCE}" type="datetimeFigureOut">
              <a:rPr lang="cs-CZ" smtClean="0"/>
              <a:t>25.12.2025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ABEA9F1-ABDC-07C9-B9A7-4E13CEE035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8E6E089-BBFB-748D-9B95-B91CF76126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FDED86-2244-4E86-BE34-ED79F240FF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29771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4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31FC19-61C8-9527-ACD9-98A9B51230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79557" y="2302041"/>
            <a:ext cx="6432884" cy="1251284"/>
          </a:xfrm>
        </p:spPr>
        <p:txBody>
          <a:bodyPr>
            <a:noAutofit/>
          </a:bodyPr>
          <a:lstStyle/>
          <a:p>
            <a:r>
              <a:rPr lang="cs-CZ" sz="4000" b="1" dirty="0"/>
              <a:t>Fyzikální veličiny a jednotky</a:t>
            </a:r>
            <a:br>
              <a:rPr lang="cs-CZ" sz="4000" b="1" dirty="0"/>
            </a:br>
            <a:r>
              <a:rPr lang="cs-CZ" sz="4000" b="1" dirty="0"/>
              <a:t>(Fyz12)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6F7FC9F-1E83-2F34-6EB0-B962532703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71336" y="4623511"/>
            <a:ext cx="4649328" cy="1251284"/>
          </a:xfrm>
        </p:spPr>
        <p:txBody>
          <a:bodyPr>
            <a:normAutofit lnSpcReduction="10000"/>
          </a:bodyPr>
          <a:lstStyle/>
          <a:p>
            <a:r>
              <a:rPr lang="cs-CZ" dirty="0"/>
              <a:t>Měření fyzikálních veličin</a:t>
            </a:r>
          </a:p>
          <a:p>
            <a:r>
              <a:rPr lang="cs-CZ" dirty="0"/>
              <a:t>Zpracování výsledků měření</a:t>
            </a:r>
          </a:p>
          <a:p>
            <a:r>
              <a:rPr lang="cs-CZ" dirty="0"/>
              <a:t>Průměrná relativní odchylka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F436DA62-8BBC-FED2-E108-8F02E05CB6FB}"/>
              </a:ext>
            </a:extLst>
          </p:cNvPr>
          <p:cNvSpPr txBox="1"/>
          <p:nvPr/>
        </p:nvSpPr>
        <p:spPr>
          <a:xfrm>
            <a:off x="810126" y="6087979"/>
            <a:ext cx="13475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25. 12. 2025</a:t>
            </a: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FE1BE2A9-9266-EC0B-646B-F60E4EF48E93}"/>
              </a:ext>
            </a:extLst>
          </p:cNvPr>
          <p:cNvGrpSpPr/>
          <p:nvPr/>
        </p:nvGrpSpPr>
        <p:grpSpPr>
          <a:xfrm>
            <a:off x="4296001" y="508518"/>
            <a:ext cx="3600001" cy="900000"/>
            <a:chOff x="5375920" y="674864"/>
            <a:chExt cx="4750522" cy="1130585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BF638538-9BC7-6C91-72BE-35284BC9CF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B890BC53-006C-B726-7D82-7183D8CAC35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31898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3B9F962-EC7A-FCDD-B6A2-1A00D83C26CE}"/>
                  </a:ext>
                </a:extLst>
              </p:cNvPr>
              <p:cNvSpPr txBox="1"/>
              <p:nvPr/>
            </p:nvSpPr>
            <p:spPr>
              <a:xfrm>
                <a:off x="414215" y="623538"/>
                <a:ext cx="11363569" cy="33809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SUMA</a:t>
                </a:r>
              </a:p>
              <a:p>
                <a:endParaRPr lang="cs-CZ" sz="800" dirty="0"/>
              </a:p>
              <a:p>
                <a:r>
                  <a:rPr lang="cs-CZ" dirty="0"/>
                  <a:t>Potřebujeme-li jednoduše zapsat součet několika veličin, je vhodné použít symbol </a:t>
                </a:r>
                <a:r>
                  <a:rPr lang="el-GR" dirty="0"/>
                  <a:t>Σ</a:t>
                </a:r>
                <a:r>
                  <a:rPr lang="cs-CZ" dirty="0"/>
                  <a:t> (velké řecké písmeno sigma).</a:t>
                </a:r>
              </a:p>
              <a:p>
                <a:endParaRPr lang="cs-CZ" sz="800" dirty="0"/>
              </a:p>
              <a:p>
                <a:r>
                  <a:rPr lang="cs-CZ" dirty="0"/>
                  <a:t>Chceme-li zapsat součet hodnot souboru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…</m:t>
                        </m:r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𝑁</m:t>
                            </m:r>
                          </m:sub>
                        </m:sSub>
                      </m:e>
                    </m:d>
                    <m:r>
                      <a:rPr lang="cs-CZ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lze to zapsat úsporněji takto: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cs-CZ" sz="2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cs-CZ" sz="2800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cs-CZ" sz="2800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cs-CZ" sz="2800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cs-CZ" sz="28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cs-CZ" sz="28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sSub>
                            <m:sSubPr>
                              <m:ctrlPr>
                                <a:rPr lang="cs-CZ" sz="28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sz="28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sz="2800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  <m:r>
                        <a:rPr lang="cs-CZ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2800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sz="2800" b="0" i="1" smtClean="0">
                          <a:latin typeface="Cambria Math" panose="02040503050406030204" pitchFamily="18" charset="0"/>
                        </a:rPr>
                        <m:t>…</m:t>
                      </m:r>
                      <m:r>
                        <a:rPr lang="cs-CZ" sz="2800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800" i="1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cs-CZ" sz="2800" b="0" i="1" smtClean="0">
                              <a:latin typeface="Cambria Math" panose="02040503050406030204" pitchFamily="18" charset="0"/>
                            </a:rPr>
                            <m:t>𝑁</m:t>
                          </m:r>
                        </m:sub>
                      </m:sSub>
                    </m:oMath>
                  </m:oMathPara>
                </a14:m>
                <a:endParaRPr lang="cs-CZ" sz="2800" dirty="0"/>
              </a:p>
              <a:p>
                <a:endParaRPr lang="cs-CZ" sz="2800" dirty="0"/>
              </a:p>
              <a:p>
                <a:r>
                  <a:rPr lang="cs-CZ" dirty="0"/>
                  <a:t>kde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cs-CZ" dirty="0"/>
                  <a:t> v symbolu suma (</a:t>
                </a:r>
                <a:r>
                  <a:rPr lang="cs-CZ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Ʃ) zastupuje pořadové číslo (index) hodnoty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rPr>
                      <m:t>𝑎</m:t>
                    </m:r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53B9F962-EC7A-FCDD-B6A2-1A00D83C26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215" y="623538"/>
                <a:ext cx="11363569" cy="3380926"/>
              </a:xfrm>
              <a:prstGeom prst="rect">
                <a:avLst/>
              </a:prstGeom>
              <a:blipFill>
                <a:blip r:embed="rId2"/>
                <a:stretch>
                  <a:fillRect l="-483" t="-901" b="-18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>
            <a:extLst>
              <a:ext uri="{FF2B5EF4-FFF2-40B4-BE49-F238E27FC236}">
                <a16:creationId xmlns:a16="http://schemas.microsoft.com/office/drawing/2014/main" id="{832546C7-5ECB-D9FB-9833-37DDE63FFE1B}"/>
              </a:ext>
            </a:extLst>
          </p:cNvPr>
          <p:cNvSpPr txBox="1"/>
          <p:nvPr/>
        </p:nvSpPr>
        <p:spPr>
          <a:xfrm>
            <a:off x="352926" y="254206"/>
            <a:ext cx="46121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Matematický doplněk - součet, neboli SUMA</a:t>
            </a:r>
          </a:p>
        </p:txBody>
      </p:sp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9B664A06-7A82-3BF5-D484-83F09F0D0964}"/>
              </a:ext>
            </a:extLst>
          </p:cNvPr>
          <p:cNvCxnSpPr/>
          <p:nvPr/>
        </p:nvCxnSpPr>
        <p:spPr>
          <a:xfrm flipV="1">
            <a:off x="513347" y="4331368"/>
            <a:ext cx="1138187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880D252F-1535-B75E-0A6A-EC0C6F086923}"/>
                  </a:ext>
                </a:extLst>
              </p:cNvPr>
              <p:cNvSpPr txBox="1"/>
              <p:nvPr/>
            </p:nvSpPr>
            <p:spPr>
              <a:xfrm>
                <a:off x="513347" y="4507832"/>
                <a:ext cx="11381874" cy="17313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Příklad:</a:t>
                </a:r>
              </a:p>
              <a:p>
                <a:r>
                  <a:rPr lang="cs-CZ" dirty="0"/>
                  <a:t>Sečtěte hodnoty souboru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𝑋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=10, 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=6, 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=7, 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=12, 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</m:sub>
                        </m:s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=9</m:t>
                        </m:r>
                      </m:e>
                    </m:d>
                  </m:oMath>
                </a14:m>
                <a:r>
                  <a:rPr lang="cs-CZ" dirty="0"/>
                  <a:t>.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cs-CZ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=5</m:t>
                          </m:r>
                        </m:sup>
                        <m:e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=10+6+7+12+9=44</m:t>
                          </m:r>
                        </m:e>
                      </m:nary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880D252F-1535-B75E-0A6A-EC0C6F0869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347" y="4507832"/>
                <a:ext cx="11381874" cy="1731371"/>
              </a:xfrm>
              <a:prstGeom prst="rect">
                <a:avLst/>
              </a:prstGeom>
              <a:blipFill>
                <a:blip r:embed="rId3"/>
                <a:stretch>
                  <a:fillRect l="-428" t="-176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819073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482C8BF-4BA1-FFCC-965C-605B0F74C10C}"/>
              </a:ext>
            </a:extLst>
          </p:cNvPr>
          <p:cNvSpPr txBox="1"/>
          <p:nvPr/>
        </p:nvSpPr>
        <p:spPr>
          <a:xfrm>
            <a:off x="406401" y="372534"/>
            <a:ext cx="4831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Matematický doplněk – ARITMETICKÝ PRŮMĚR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93CC94B1-2EEF-CD73-A1DD-CEBD576F91CD}"/>
              </a:ext>
            </a:extLst>
          </p:cNvPr>
          <p:cNvSpPr txBox="1"/>
          <p:nvPr/>
        </p:nvSpPr>
        <p:spPr>
          <a:xfrm>
            <a:off x="406399" y="791986"/>
            <a:ext cx="114130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Častěji než aritmetický průměr říkáme prostě průměr. Měli byste ale vědět, že vedle aritmetického průměru existuje taky například vážený průměr, geometrický průměr, harmonický průměr atd. a vedle toho ještě medián a modus – každá tato statistická veličina se počítá jinak a používá pro jiné účely.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5">
                <a:extLst>
                  <a:ext uri="{FF2B5EF4-FFF2-40B4-BE49-F238E27FC236}">
                    <a16:creationId xmlns:a16="http://schemas.microsoft.com/office/drawing/2014/main" id="{D535FE6A-06E3-3584-5EB5-E476246CD0D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06399" y="1994036"/>
                <a:ext cx="11175999" cy="152567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>
                <a:lvl1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lvl="0" eaLnBrk="1" hangingPunct="1"/>
                <a:r>
                  <a:rPr lang="cs-CZ" altLang="cs-CZ" dirty="0">
                    <a:latin typeface="+mn-lt"/>
                  </a:rPr>
                  <a:t>Aritmetický průměr, který je definován jako součet všech hodnot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altLang="cs-CZ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altLang="cs-CZ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cs-CZ" altLang="cs-CZ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cs-CZ" altLang="cs-CZ" dirty="0">
                    <a:latin typeface="+mn-lt"/>
                  </a:rPr>
                  <a:t> vydělených počtem statistických jednotek </a:t>
                </a:r>
                <a14:m>
                  <m:oMath xmlns:m="http://schemas.openxmlformats.org/officeDocument/2006/math">
                    <m:r>
                      <a:rPr lang="cs-CZ" altLang="cs-CZ" i="1" dirty="0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cs-CZ" altLang="cs-CZ" dirty="0">
                    <a:latin typeface="+mn-lt"/>
                  </a:rPr>
                  <a:t> , lze zapsat jako: </a:t>
                </a: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lang="cs-CZ" altLang="cs-CZ" sz="800" dirty="0">
                  <a:solidFill>
                    <a:srgbClr val="000000"/>
                  </a:solidFill>
                  <a:latin typeface="Roboto" panose="02000000000000000000" pitchFamily="2" charset="0"/>
                </a:endParaRPr>
              </a:p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cs-CZ" altLang="cs-CZ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altLang="cs-CZ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acc>
                      <m:r>
                        <a:rPr lang="cs-CZ" altLang="cs-CZ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altLang="cs-CZ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altLang="cs-CZ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altLang="cs-CZ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  <m:r>
                        <a:rPr lang="cs-CZ" altLang="cs-CZ" b="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nary>
                        <m:naryPr>
                          <m:chr m:val="∑"/>
                          <m:ctrlPr>
                            <a:rPr lang="cs-CZ" altLang="cs-CZ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cs-CZ" altLang="cs-CZ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cs-CZ" altLang="cs-CZ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cs-CZ" altLang="cs-CZ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  <m:e>
                          <m:sSub>
                            <m:sSubPr>
                              <m:ctrlPr>
                                <a:rPr lang="cs-CZ" altLang="cs-CZ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altLang="cs-CZ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b>
                              <m:r>
                                <a:rPr lang="cs-CZ" altLang="cs-CZ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cs-CZ" altLang="cs-CZ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cs-CZ" altLang="cs-CZ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cs-CZ" altLang="cs-CZ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altLang="cs-CZ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cs-CZ" altLang="cs-CZ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cs-CZ" altLang="cs-CZ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cs-CZ" altLang="cs-CZ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altLang="cs-CZ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cs-CZ" altLang="cs-CZ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cs-CZ" altLang="cs-CZ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+ ……+ </m:t>
                              </m:r>
                              <m:sSub>
                                <m:sSubPr>
                                  <m:ctrlPr>
                                    <a:rPr lang="cs-CZ" altLang="cs-CZ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altLang="cs-CZ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e>
                                <m:sub>
                                  <m:r>
                                    <a:rPr lang="cs-CZ" altLang="cs-CZ" b="0" i="1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cs-CZ" altLang="cs-CZ" b="0" i="1" smtClean="0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den>
                          </m:f>
                        </m:e>
                      </m:nary>
                    </m:oMath>
                  </m:oMathPara>
                </a14:m>
                <a:endParaRPr lang="cs-CZ" altLang="cs-CZ" dirty="0">
                  <a:solidFill>
                    <a:srgbClr val="000000"/>
                  </a:solidFill>
                  <a:latin typeface="Roboto" panose="02000000000000000000" pitchFamily="2" charset="0"/>
                </a:endParaRPr>
              </a:p>
            </p:txBody>
          </p:sp>
        </mc:Choice>
        <mc:Fallback xmlns="">
          <p:sp>
            <p:nvSpPr>
              <p:cNvPr id="8" name="Rectangle 5">
                <a:extLst>
                  <a:ext uri="{FF2B5EF4-FFF2-40B4-BE49-F238E27FC236}">
                    <a16:creationId xmlns:a16="http://schemas.microsoft.com/office/drawing/2014/main" id="{D535FE6A-06E3-3584-5EB5-E476246CD0D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06399" y="1994036"/>
                <a:ext cx="11175999" cy="1525674"/>
              </a:xfrm>
              <a:prstGeom prst="rect">
                <a:avLst/>
              </a:prstGeom>
              <a:blipFill>
                <a:blip r:embed="rId2"/>
                <a:stretch>
                  <a:fillRect l="-491" t="-1600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AutoShape 6" descr="x_i">
            <a:extLst>
              <a:ext uri="{FF2B5EF4-FFF2-40B4-BE49-F238E27FC236}">
                <a16:creationId xmlns:a16="http://schemas.microsoft.com/office/drawing/2014/main" id="{B757E676-93E4-2D26-A560-045E887B8C4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502805" y="906286"/>
            <a:ext cx="1619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AutoShape 7" descr="n">
            <a:extLst>
              <a:ext uri="{FF2B5EF4-FFF2-40B4-BE49-F238E27FC236}">
                <a16:creationId xmlns:a16="http://schemas.microsoft.com/office/drawing/2014/main" id="{962944E4-ED1A-B495-5A80-9B6625E22A6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9304867" y="906286"/>
            <a:ext cx="114300" cy="8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1C1F4C79-BE86-685A-91A1-8F6D8F2444B2}"/>
                  </a:ext>
                </a:extLst>
              </p:cNvPr>
              <p:cNvSpPr txBox="1"/>
              <p:nvPr/>
            </p:nvSpPr>
            <p:spPr>
              <a:xfrm>
                <a:off x="406399" y="3684130"/>
                <a:ext cx="11175999" cy="29332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Příklad:</a:t>
                </a:r>
              </a:p>
              <a:p>
                <a:r>
                  <a:rPr lang="cs-CZ" dirty="0"/>
                  <a:t>Naměřené teploty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cs-CZ" dirty="0"/>
                  <a:t> během dne jsou: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22 </a:t>
                </a:r>
                <a:r>
                  <a:rPr lang="cs-CZ" baseline="30000" dirty="0" err="1"/>
                  <a:t>o</a:t>
                </a:r>
                <a:r>
                  <a:rPr lang="cs-CZ" dirty="0" err="1"/>
                  <a:t>C</a:t>
                </a:r>
                <a:r>
                  <a:rPr lang="cs-CZ" dirty="0"/>
                  <a:t>,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23,5 </a:t>
                </a:r>
                <a:r>
                  <a:rPr lang="cs-CZ" baseline="30000" dirty="0" err="1"/>
                  <a:t>o</a:t>
                </a:r>
                <a:r>
                  <a:rPr lang="cs-CZ" dirty="0" err="1"/>
                  <a:t>C</a:t>
                </a:r>
                <a:r>
                  <a:rPr lang="cs-CZ" dirty="0"/>
                  <a:t>,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25 </a:t>
                </a:r>
                <a:r>
                  <a:rPr lang="cs-CZ" baseline="30000" dirty="0" err="1"/>
                  <a:t>o</a:t>
                </a:r>
                <a:r>
                  <a:rPr lang="cs-CZ" dirty="0" err="1"/>
                  <a:t>C</a:t>
                </a:r>
                <a:r>
                  <a:rPr lang="cs-CZ" dirty="0"/>
                  <a:t>,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25,7 </a:t>
                </a:r>
                <a:r>
                  <a:rPr lang="cs-CZ" baseline="30000" dirty="0" err="1"/>
                  <a:t>o</a:t>
                </a:r>
                <a:r>
                  <a:rPr lang="cs-CZ" dirty="0" err="1"/>
                  <a:t>C</a:t>
                </a:r>
                <a:r>
                  <a:rPr lang="cs-CZ" dirty="0"/>
                  <a:t>,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24,2 </a:t>
                </a:r>
                <a:r>
                  <a:rPr lang="cs-CZ" baseline="30000" dirty="0" err="1"/>
                  <a:t>o</a:t>
                </a:r>
                <a:r>
                  <a:rPr lang="cs-CZ" dirty="0" err="1"/>
                  <a:t>C</a:t>
                </a:r>
                <a:r>
                  <a:rPr lang="cs-CZ" dirty="0"/>
                  <a:t>,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dirty="0"/>
                  <a:t>23,2 </a:t>
                </a:r>
                <a:r>
                  <a:rPr lang="cs-CZ" baseline="30000" dirty="0" err="1"/>
                  <a:t>o</a:t>
                </a:r>
                <a:r>
                  <a:rPr lang="cs-CZ" dirty="0" err="1"/>
                  <a:t>C</a:t>
                </a:r>
                <a:r>
                  <a:rPr lang="cs-CZ" dirty="0"/>
                  <a:t>,  </a:t>
                </a:r>
              </a:p>
              <a:p>
                <a:endParaRPr lang="cs-CZ" dirty="0"/>
              </a:p>
              <a:p>
                <a:r>
                  <a:rPr lang="cs-CZ" dirty="0"/>
                  <a:t>Počet naměřených hodnot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=6</m:t>
                    </m:r>
                  </m:oMath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acc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nary>
                        <m:naryPr>
                          <m:chr m:val="∑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cs-CZ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sup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22+23,5+25+25,7+24,2+23,2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den>
                          </m:f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cs-CZ" b="0" i="1" baseline="30000" smtClean="0">
                              <a:latin typeface="Cambria Math" panose="02040503050406030204" pitchFamily="18" charset="0"/>
                            </a:rPr>
                            <m:t>𝑜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=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146,6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6</m:t>
                              </m:r>
                            </m:den>
                          </m:f>
                          <m:r>
                            <a:rPr lang="cs-CZ" b="0" i="1" baseline="30000" smtClean="0">
                              <a:latin typeface="Cambria Math" panose="02040503050406030204" pitchFamily="18" charset="0"/>
                            </a:rPr>
                            <m:t>𝑜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≈23,93 </m:t>
                          </m:r>
                          <m:r>
                            <a:rPr lang="cs-CZ" b="0" i="1" baseline="3000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𝑜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</m:t>
                          </m:r>
                        </m:e>
                      </m:nary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 algn="ctr"/>
                <a:r>
                  <a:rPr lang="cs-CZ" b="1" dirty="0"/>
                  <a:t>Průměrná teplota je 23,93 </a:t>
                </a:r>
                <a:r>
                  <a:rPr lang="cs-CZ" b="1" baseline="30000" dirty="0" err="1"/>
                  <a:t>o</a:t>
                </a:r>
                <a:r>
                  <a:rPr lang="cs-CZ" b="1" dirty="0" err="1"/>
                  <a:t>C</a:t>
                </a:r>
                <a:endParaRPr lang="cs-CZ" b="1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1C1F4C79-BE86-685A-91A1-8F6D8F2444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399" y="3684130"/>
                <a:ext cx="11175999" cy="2933239"/>
              </a:xfrm>
              <a:prstGeom prst="rect">
                <a:avLst/>
              </a:prstGeom>
              <a:blipFill>
                <a:blip r:embed="rId3"/>
                <a:stretch>
                  <a:fillRect l="-491" t="-1037" b="-228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564279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03F71725-8368-14AD-1EF9-67263BDAF11E}"/>
              </a:ext>
            </a:extLst>
          </p:cNvPr>
          <p:cNvSpPr txBox="1"/>
          <p:nvPr/>
        </p:nvSpPr>
        <p:spPr>
          <a:xfrm>
            <a:off x="320842" y="607004"/>
            <a:ext cx="1155031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ahoma" panose="020B0604030504040204" pitchFamily="34" charset="0"/>
              </a:rPr>
              <a:t>Měření je soubor činností, jejichž cílem je stanovit hodnotu </a:t>
            </a:r>
            <a:r>
              <a:rPr lang="cs-CZ" dirty="0">
                <a:solidFill>
                  <a:srgbClr val="000000"/>
                </a:solidFill>
                <a:highlight>
                  <a:srgbClr val="FFFFFF"/>
                </a:highlight>
                <a:latin typeface="Tahoma" panose="020B0604030504040204" pitchFamily="34" charset="0"/>
              </a:rPr>
              <a:t>měřené fyzikální veličiny. Způsob, kterým </a:t>
            </a:r>
            <a:r>
              <a:rPr lang="cs-CZ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ahoma" panose="020B0604030504040204" pitchFamily="34" charset="0"/>
              </a:rPr>
              <a:t>měření provádíme, se nazývá </a:t>
            </a:r>
            <a:r>
              <a:rPr lang="cs-CZ" b="1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ahoma" panose="020B0604030504040204" pitchFamily="34" charset="0"/>
              </a:rPr>
              <a:t>metoda měření</a:t>
            </a:r>
            <a:r>
              <a:rPr lang="cs-CZ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ahoma" panose="020B0604030504040204" pitchFamily="34" charset="0"/>
              </a:rPr>
              <a:t>. Každá metoda měření je založena na určitém </a:t>
            </a:r>
            <a:r>
              <a:rPr lang="cs-CZ" b="1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ahoma" panose="020B0604030504040204" pitchFamily="34" charset="0"/>
              </a:rPr>
              <a:t>měřícím principu</a:t>
            </a:r>
            <a:r>
              <a:rPr lang="cs-CZ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ahoma" panose="020B0604030504040204" pitchFamily="34" charset="0"/>
              </a:rPr>
              <a:t>.</a:t>
            </a:r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F951194-282B-2857-078D-D6098ECF99B1}"/>
              </a:ext>
            </a:extLst>
          </p:cNvPr>
          <p:cNvSpPr txBox="1"/>
          <p:nvPr/>
        </p:nvSpPr>
        <p:spPr>
          <a:xfrm>
            <a:off x="320842" y="1253335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Metody měření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863F92AE-173F-EA85-8480-149620FEE7B6}"/>
              </a:ext>
            </a:extLst>
          </p:cNvPr>
          <p:cNvSpPr txBox="1"/>
          <p:nvPr/>
        </p:nvSpPr>
        <p:spPr>
          <a:xfrm>
            <a:off x="320842" y="1622667"/>
            <a:ext cx="11462084" cy="16517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08660" indent="-342900" algn="l">
              <a:spcBef>
                <a:spcPts val="100"/>
              </a:spcBef>
              <a:spcAft>
                <a:spcPts val="100"/>
              </a:spcAft>
              <a:buFont typeface="+mj-lt"/>
              <a:buAutoNum type="arabicPeriod"/>
            </a:pPr>
            <a:r>
              <a:rPr lang="cs-CZ" b="1" i="0" u="sng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ahoma" panose="020B0604030504040204" pitchFamily="34" charset="0"/>
              </a:rPr>
              <a:t>přímé</a:t>
            </a:r>
            <a:r>
              <a:rPr lang="cs-CZ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ahoma" panose="020B0604030504040204" pitchFamily="34" charset="0"/>
              </a:rPr>
              <a:t> - metody, u nichž zjišťujeme hodnotu fyzikální veličiny přímo odečtením na stupnici použitého měřidla - měření teploty teploměrem, měření délky milimetrovým měřidlem, měření odporu kovového vodiče ohmmetrem …</a:t>
            </a:r>
          </a:p>
          <a:p>
            <a:pPr marL="365760" algn="l">
              <a:spcBef>
                <a:spcPts val="100"/>
              </a:spcBef>
              <a:spcAft>
                <a:spcPts val="100"/>
              </a:spcAft>
            </a:pPr>
            <a:endParaRPr lang="cs-CZ" sz="800" b="0" i="0" dirty="0">
              <a:solidFill>
                <a:srgbClr val="000000"/>
              </a:solidFill>
              <a:effectLst/>
              <a:highlight>
                <a:srgbClr val="FFFFFF"/>
              </a:highlight>
              <a:latin typeface="Tahoma" panose="020B0604030504040204" pitchFamily="34" charset="0"/>
            </a:endParaRPr>
          </a:p>
          <a:p>
            <a:pPr marL="708660" indent="-342900" algn="l">
              <a:spcBef>
                <a:spcPts val="100"/>
              </a:spcBef>
              <a:spcAft>
                <a:spcPts val="100"/>
              </a:spcAft>
              <a:buFont typeface="+mj-lt"/>
              <a:buAutoNum type="arabicPeriod" startAt="2"/>
            </a:pPr>
            <a:r>
              <a:rPr lang="cs-CZ" b="1" i="0" u="sng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ahoma" panose="020B0604030504040204" pitchFamily="34" charset="0"/>
              </a:rPr>
              <a:t>nepřímé</a:t>
            </a:r>
            <a:r>
              <a:rPr lang="cs-CZ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ahoma" panose="020B0604030504040204" pitchFamily="34" charset="0"/>
              </a:rPr>
              <a:t> - metody, u nichž hodnotu fyzikální veličiny stanovíme na základě určitého fyzikálního vztahu z hodnot jiných veličin (změřených jinou metodou)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1">
                <a:extLst>
                  <a:ext uri="{FF2B5EF4-FFF2-40B4-BE49-F238E27FC236}">
                    <a16:creationId xmlns:a16="http://schemas.microsoft.com/office/drawing/2014/main" id="{305E7C1D-A619-535C-39AA-F8CDBB75EE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V="1">
                <a:off x="983276" y="3176426"/>
                <a:ext cx="10651958" cy="125502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>
                <a:lvl1pPr indent="254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cs-CZ" altLang="cs-CZ" dirty="0">
                    <a:solidFill>
                      <a:srgbClr val="000000"/>
                    </a:solidFill>
                    <a:highlight>
                      <a:srgbClr val="FFFFFF"/>
                    </a:highlight>
                    <a:latin typeface="Tahoma" panose="020B0604030504040204" pitchFamily="34" charset="0"/>
                  </a:rPr>
                  <a:t>Měřením hmotnosti m tělesa a jeho objemu V a výpočtem podle vztahu </a:t>
                </a:r>
                <a14:m>
                  <m:oMath xmlns:m="http://schemas.openxmlformats.org/officeDocument/2006/math">
                    <m:r>
                      <a:rPr lang="cs-CZ" altLang="cs-CZ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ambria Math" panose="02040503050406030204" pitchFamily="18" charset="0"/>
                      </a:rPr>
                      <m:t>𝜌</m:t>
                    </m:r>
                    <m:r>
                      <a:rPr lang="cs-CZ" altLang="cs-CZ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altLang="cs-CZ" i="1">
                            <a:solidFill>
                              <a:srgbClr val="000000"/>
                            </a:solidFill>
                            <a:highlight>
                              <a:srgbClr val="FFFFFF"/>
                            </a:highligh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altLang="cs-CZ">
                            <a:solidFill>
                              <a:srgbClr val="000000"/>
                            </a:solidFill>
                            <a:highlight>
                              <a:srgbClr val="FFFFFF"/>
                            </a:highlight>
                            <a:latin typeface="Cambria Math" panose="02040503050406030204" pitchFamily="18" charset="0"/>
                          </a:rPr>
                          <m:t>𝑚</m:t>
                        </m:r>
                      </m:num>
                      <m:den>
                        <m:r>
                          <a:rPr lang="cs-CZ" altLang="cs-CZ">
                            <a:solidFill>
                              <a:srgbClr val="000000"/>
                            </a:solidFill>
                            <a:highlight>
                              <a:srgbClr val="FFFFFF"/>
                            </a:highlight>
                            <a:latin typeface="Cambria Math" panose="02040503050406030204" pitchFamily="18" charset="0"/>
                          </a:rPr>
                          <m:t>𝑉</m:t>
                        </m:r>
                      </m:den>
                    </m:f>
                  </m:oMath>
                </a14:m>
                <a:r>
                  <a:rPr lang="cs-CZ" altLang="cs-CZ" dirty="0">
                    <a:solidFill>
                      <a:srgbClr val="000000"/>
                    </a:solidFill>
                    <a:highlight>
                      <a:srgbClr val="FFFFFF"/>
                    </a:highlight>
                    <a:latin typeface="Tahoma" panose="020B0604030504040204" pitchFamily="34" charset="0"/>
                  </a:rPr>
                  <a:t>  lze určit hustotu tělesa; </a:t>
                </a:r>
              </a:p>
              <a:p>
                <a:pPr marL="0" marR="0" lvl="0" indent="0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lang="cs-CZ" altLang="cs-CZ" sz="800" dirty="0">
                  <a:solidFill>
                    <a:srgbClr val="000000"/>
                  </a:solidFill>
                  <a:highlight>
                    <a:srgbClr val="FFFFFF"/>
                  </a:highlight>
                  <a:latin typeface="Tahoma" panose="020B0604030504040204" pitchFamily="34" charset="0"/>
                </a:endParaRPr>
              </a:p>
              <a:p>
                <a:pPr marL="0" marR="0" lvl="0" indent="0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lang="cs-CZ" altLang="cs-CZ" dirty="0">
                    <a:solidFill>
                      <a:srgbClr val="000000"/>
                    </a:solidFill>
                    <a:highlight>
                      <a:srgbClr val="FFFFFF"/>
                    </a:highlight>
                    <a:latin typeface="Tahoma" panose="020B0604030504040204" pitchFamily="34" charset="0"/>
                  </a:rPr>
                  <a:t>měřením proudu I protékajícího kovovým vodičem a napětí U mezi konci tohoto vodiče lze urči pomocí vztahu </a:t>
                </a:r>
                <a14:m>
                  <m:oMath xmlns:m="http://schemas.openxmlformats.org/officeDocument/2006/math">
                    <m:r>
                      <a:rPr lang="cs-CZ" altLang="cs-CZ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ambria Math" panose="02040503050406030204" pitchFamily="18" charset="0"/>
                      </a:rPr>
                      <m:t>𝑅</m:t>
                    </m:r>
                    <m:r>
                      <a:rPr lang="cs-CZ" altLang="cs-CZ">
                        <a:solidFill>
                          <a:srgbClr val="000000"/>
                        </a:solidFill>
                        <a:highlight>
                          <a:srgbClr val="FFFFFF"/>
                        </a:highlight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altLang="cs-CZ" i="1">
                            <a:solidFill>
                              <a:srgbClr val="000000"/>
                            </a:solidFill>
                            <a:highlight>
                              <a:srgbClr val="FFFFFF"/>
                            </a:highlight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altLang="cs-CZ">
                            <a:solidFill>
                              <a:srgbClr val="000000"/>
                            </a:solidFill>
                            <a:highlight>
                              <a:srgbClr val="FFFFFF"/>
                            </a:highlight>
                            <a:latin typeface="Cambria Math" panose="02040503050406030204" pitchFamily="18" charset="0"/>
                          </a:rPr>
                          <m:t>𝑈</m:t>
                        </m:r>
                      </m:num>
                      <m:den>
                        <m:r>
                          <a:rPr lang="cs-CZ" altLang="cs-CZ">
                            <a:solidFill>
                              <a:srgbClr val="000000"/>
                            </a:solidFill>
                            <a:highlight>
                              <a:srgbClr val="FFFFFF"/>
                            </a:highlight>
                            <a:latin typeface="Cambria Math" panose="02040503050406030204" pitchFamily="18" charset="0"/>
                          </a:rPr>
                          <m:t>𝐼</m:t>
                        </m:r>
                      </m:den>
                    </m:f>
                  </m:oMath>
                </a14:m>
                <a:r>
                  <a:rPr lang="cs-CZ" altLang="cs-CZ" dirty="0">
                    <a:solidFill>
                      <a:srgbClr val="000000"/>
                    </a:solidFill>
                    <a:highlight>
                      <a:srgbClr val="FFFFFF"/>
                    </a:highlight>
                    <a:latin typeface="Tahoma" panose="020B0604030504040204" pitchFamily="34" charset="0"/>
                  </a:rPr>
                  <a:t>  odpor kovového vodiče; ... </a:t>
                </a:r>
              </a:p>
            </p:txBody>
          </p:sp>
        </mc:Choice>
        <mc:Fallback xmlns="">
          <p:sp>
            <p:nvSpPr>
              <p:cNvPr id="7" name="Rectangle 1">
                <a:extLst>
                  <a:ext uri="{FF2B5EF4-FFF2-40B4-BE49-F238E27FC236}">
                    <a16:creationId xmlns:a16="http://schemas.microsoft.com/office/drawing/2014/main" id="{305E7C1D-A619-535C-39AA-F8CDBB75EEE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 rot="10800000" flipV="1">
                <a:off x="983276" y="3176426"/>
                <a:ext cx="10651958" cy="1255024"/>
              </a:xfrm>
              <a:prstGeom prst="rect">
                <a:avLst/>
              </a:prstGeom>
              <a:blipFill>
                <a:blip r:embed="rId2"/>
                <a:stretch>
                  <a:fillRect l="-458" b="-1942"/>
                </a:stretch>
              </a:blipFill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>
            <a:extLst>
              <a:ext uri="{FF2B5EF4-FFF2-40B4-BE49-F238E27FC236}">
                <a16:creationId xmlns:a16="http://schemas.microsoft.com/office/drawing/2014/main" id="{823A0F8D-FA92-8824-A166-662A0C64F6AE}"/>
              </a:ext>
            </a:extLst>
          </p:cNvPr>
          <p:cNvSpPr txBox="1"/>
          <p:nvPr/>
        </p:nvSpPr>
        <p:spPr>
          <a:xfrm>
            <a:off x="320842" y="4538380"/>
            <a:ext cx="11389893" cy="13747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08660" indent="-342900" algn="l">
              <a:spcBef>
                <a:spcPts val="100"/>
              </a:spcBef>
              <a:spcAft>
                <a:spcPts val="100"/>
              </a:spcAft>
              <a:buFont typeface="+mj-lt"/>
              <a:buAutoNum type="arabicPeriod" startAt="3"/>
            </a:pPr>
            <a:r>
              <a:rPr lang="cs-CZ" b="1" u="sng" dirty="0">
                <a:solidFill>
                  <a:srgbClr val="000000"/>
                </a:solidFill>
                <a:highlight>
                  <a:srgbClr val="FFFFFF"/>
                </a:highlight>
                <a:latin typeface="Tahoma" panose="020B0604030504040204" pitchFamily="34" charset="0"/>
              </a:rPr>
              <a:t>absolutní</a:t>
            </a:r>
            <a:r>
              <a:rPr lang="cs-CZ" dirty="0">
                <a:solidFill>
                  <a:srgbClr val="000000"/>
                </a:solidFill>
                <a:highlight>
                  <a:srgbClr val="FFFFFF"/>
                </a:highlight>
                <a:latin typeface="Tahoma" panose="020B0604030504040204" pitchFamily="34" charset="0"/>
              </a:rPr>
              <a:t> - metody poskytující hodnotu měřené veličiny přímo v příslušné jednotce - čas v sekundách, hmotnost v kilogramech, elektrický proud v ampérech, …</a:t>
            </a:r>
          </a:p>
          <a:p>
            <a:pPr marL="365760" algn="l">
              <a:spcBef>
                <a:spcPts val="100"/>
              </a:spcBef>
              <a:spcAft>
                <a:spcPts val="100"/>
              </a:spcAft>
            </a:pPr>
            <a:endParaRPr lang="cs-CZ" sz="800" dirty="0">
              <a:solidFill>
                <a:srgbClr val="000000"/>
              </a:solidFill>
              <a:highlight>
                <a:srgbClr val="FFFFFF"/>
              </a:highlight>
              <a:latin typeface="Tahoma" panose="020B0604030504040204" pitchFamily="34" charset="0"/>
            </a:endParaRPr>
          </a:p>
          <a:p>
            <a:pPr marL="708660" indent="-342900" algn="l">
              <a:spcBef>
                <a:spcPts val="100"/>
              </a:spcBef>
              <a:spcAft>
                <a:spcPts val="100"/>
              </a:spcAft>
              <a:buFont typeface="+mj-lt"/>
              <a:buAutoNum type="arabicPeriod" startAt="4"/>
            </a:pPr>
            <a:r>
              <a:rPr lang="cs-CZ" b="1" u="sng" dirty="0">
                <a:solidFill>
                  <a:srgbClr val="000000"/>
                </a:solidFill>
                <a:highlight>
                  <a:srgbClr val="FFFFFF"/>
                </a:highlight>
                <a:latin typeface="Tahoma" panose="020B0604030504040204" pitchFamily="34" charset="0"/>
              </a:rPr>
              <a:t>relativní (srovnávací)</a:t>
            </a:r>
            <a:r>
              <a:rPr lang="cs-CZ" b="1" dirty="0">
                <a:solidFill>
                  <a:srgbClr val="000000"/>
                </a:solidFill>
                <a:highlight>
                  <a:srgbClr val="FFFFFF"/>
                </a:highlight>
                <a:latin typeface="Tahoma" panose="020B0604030504040204" pitchFamily="34" charset="0"/>
              </a:rPr>
              <a:t> </a:t>
            </a:r>
            <a:r>
              <a:rPr lang="cs-CZ" dirty="0">
                <a:solidFill>
                  <a:srgbClr val="000000"/>
                </a:solidFill>
                <a:highlight>
                  <a:srgbClr val="FFFFFF"/>
                </a:highlight>
                <a:latin typeface="Tahoma" panose="020B0604030504040204" pitchFamily="34" charset="0"/>
              </a:rPr>
              <a:t>- měření spočívá v porovnání měřené veličiny s danou známou hodnotou veličiny téhož druhu, s tzv. normálem (etalonem). Normály jsou závaží, délková měřidla, …</a:t>
            </a:r>
          </a:p>
        </p:txBody>
      </p:sp>
    </p:spTree>
    <p:extLst>
      <p:ext uri="{BB962C8B-B14F-4D97-AF65-F5344CB8AC3E}">
        <p14:creationId xmlns:p14="http://schemas.microsoft.com/office/powerpoint/2010/main" val="21568291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F053338-55CF-0DC3-2989-F6CBE552214D}"/>
              </a:ext>
            </a:extLst>
          </p:cNvPr>
          <p:cNvSpPr txBox="1"/>
          <p:nvPr/>
        </p:nvSpPr>
        <p:spPr>
          <a:xfrm>
            <a:off x="425116" y="490983"/>
            <a:ext cx="11020926" cy="671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08660" indent="-342900" algn="l">
              <a:spcBef>
                <a:spcPts val="100"/>
              </a:spcBef>
              <a:spcAft>
                <a:spcPts val="100"/>
              </a:spcAft>
              <a:buFont typeface="+mj-lt"/>
              <a:buAutoNum type="arabicPeriod" startAt="5"/>
            </a:pPr>
            <a:r>
              <a:rPr lang="cs-CZ" b="1" u="sng" dirty="0">
                <a:solidFill>
                  <a:srgbClr val="000000"/>
                </a:solidFill>
                <a:highlight>
                  <a:srgbClr val="FFFFFF"/>
                </a:highlight>
                <a:latin typeface="Tahoma" panose="020B0604030504040204" pitchFamily="34" charset="0"/>
              </a:rPr>
              <a:t>statické</a:t>
            </a:r>
            <a:r>
              <a:rPr lang="cs-CZ" dirty="0">
                <a:solidFill>
                  <a:srgbClr val="000000"/>
                </a:solidFill>
                <a:highlight>
                  <a:srgbClr val="FFFFFF"/>
                </a:highlight>
                <a:latin typeface="Tahoma" panose="020B0604030504040204" pitchFamily="34" charset="0"/>
              </a:rPr>
              <a:t> - hodnotu měřené veličiny určujeme z klidového stavu měřidla</a:t>
            </a:r>
          </a:p>
          <a:p>
            <a:pPr marL="708660" indent="-342900" algn="l">
              <a:spcBef>
                <a:spcPts val="100"/>
              </a:spcBef>
              <a:spcAft>
                <a:spcPts val="100"/>
              </a:spcAft>
              <a:buFont typeface="+mj-lt"/>
              <a:buAutoNum type="arabicPeriod" startAt="5"/>
            </a:pPr>
            <a:r>
              <a:rPr lang="cs-CZ" b="1" u="sng" dirty="0">
                <a:solidFill>
                  <a:srgbClr val="000000"/>
                </a:solidFill>
                <a:highlight>
                  <a:srgbClr val="FFFFFF"/>
                </a:highlight>
                <a:latin typeface="Tahoma" panose="020B0604030504040204" pitchFamily="34" charset="0"/>
              </a:rPr>
              <a:t>dynamické</a:t>
            </a:r>
            <a:r>
              <a:rPr lang="cs-CZ" dirty="0">
                <a:solidFill>
                  <a:srgbClr val="000000"/>
                </a:solidFill>
                <a:highlight>
                  <a:srgbClr val="FFFFFF"/>
                </a:highlight>
                <a:latin typeface="Tahoma" panose="020B0604030504040204" pitchFamily="34" charset="0"/>
              </a:rPr>
              <a:t> - založeny na pohybových změnách měřícího zařízení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778FC65E-ACBC-2CD4-1047-26D3E22100C0}"/>
              </a:ext>
            </a:extLst>
          </p:cNvPr>
          <p:cNvSpPr txBox="1"/>
          <p:nvPr/>
        </p:nvSpPr>
        <p:spPr>
          <a:xfrm>
            <a:off x="834190" y="1162962"/>
            <a:ext cx="1093269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000000"/>
                </a:solidFill>
                <a:highlight>
                  <a:srgbClr val="FFFFFF"/>
                </a:highlight>
                <a:latin typeface="Tahoma" panose="020B0604030504040204" pitchFamily="34" charset="0"/>
              </a:rPr>
              <a:t>Např. určení tuhosti pružiny - na siloměr zavěsíme závaží známé hmotnosti, to rozkmitáme, změříme dobu kmitu a tuhost poté dopočítáme dle příslušného vztahu; …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EDF5A784-0685-A126-857A-880A6287CC25}"/>
              </a:ext>
            </a:extLst>
          </p:cNvPr>
          <p:cNvSpPr txBox="1"/>
          <p:nvPr/>
        </p:nvSpPr>
        <p:spPr>
          <a:xfrm>
            <a:off x="834190" y="1809293"/>
            <a:ext cx="1093269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7"/>
            </a:pPr>
            <a:r>
              <a:rPr lang="cs-CZ" b="1" u="sng" dirty="0">
                <a:solidFill>
                  <a:srgbClr val="000000"/>
                </a:solidFill>
                <a:highlight>
                  <a:srgbClr val="FFFFFF"/>
                </a:highlight>
                <a:latin typeface="Tahoma" panose="020B0604030504040204" pitchFamily="34" charset="0"/>
              </a:rPr>
              <a:t>substituční</a:t>
            </a:r>
            <a:r>
              <a:rPr lang="cs-CZ" dirty="0">
                <a:solidFill>
                  <a:srgbClr val="000000"/>
                </a:solidFill>
                <a:highlight>
                  <a:srgbClr val="FFFFFF"/>
                </a:highlight>
                <a:latin typeface="Tahoma" panose="020B0604030504040204" pitchFamily="34" charset="0"/>
              </a:rPr>
              <a:t> - měřený objekt postupně nahrazujeme normály až dosáhneme na použitém měřidle stejného účinku jako u měřeného objektu. Příkladem je měření elektrického odporu.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33944BA2-E3DE-41DD-1E48-D473D5590DC3}"/>
              </a:ext>
            </a:extLst>
          </p:cNvPr>
          <p:cNvSpPr txBox="1"/>
          <p:nvPr/>
        </p:nvSpPr>
        <p:spPr>
          <a:xfrm>
            <a:off x="834189" y="2440289"/>
            <a:ext cx="1080435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>
                <a:solidFill>
                  <a:srgbClr val="000000"/>
                </a:solidFill>
                <a:highlight>
                  <a:srgbClr val="FFFFFF"/>
                </a:highlight>
                <a:latin typeface="Tahoma" panose="020B0604030504040204" pitchFamily="34" charset="0"/>
              </a:rPr>
              <a:t>Měření odporu rezistoru - rezistor neznámého odporu postupně nahrazujeme rezistory známých odporů, až obvodem prochází stejný elektrický proud jako při zapojení rezistoru o neznámém odporu; …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DD42A84C-9133-1C5E-7E69-17707EED4BDA}"/>
              </a:ext>
            </a:extLst>
          </p:cNvPr>
          <p:cNvSpPr txBox="1"/>
          <p:nvPr/>
        </p:nvSpPr>
        <p:spPr>
          <a:xfrm>
            <a:off x="898357" y="3086620"/>
            <a:ext cx="1086852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 startAt="8"/>
            </a:pPr>
            <a:r>
              <a:rPr lang="cs-CZ" b="1" i="0" u="sng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ahoma" panose="020B0604030504040204" pitchFamily="34" charset="0"/>
              </a:rPr>
              <a:t>kompenzační metody</a:t>
            </a:r>
            <a:r>
              <a:rPr lang="cs-CZ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ahoma" panose="020B0604030504040204" pitchFamily="34" charset="0"/>
              </a:rPr>
              <a:t> - účinek měřeného objektu vyrovnáváme (kompenzujeme) stejně velkým účinkem normálu, ale opačného znaménka. Příkladem je vážení na rovnoramenných vahách.</a:t>
            </a:r>
            <a:endParaRPr lang="cs-CZ" dirty="0"/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4B057131-9ED2-1059-BF1E-F28A82EBE5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655" y="3915958"/>
            <a:ext cx="2772156" cy="2664200"/>
          </a:xfrm>
          <a:prstGeom prst="rect">
            <a:avLst/>
          </a:prstGeom>
        </p:spPr>
      </p:pic>
      <p:sp>
        <p:nvSpPr>
          <p:cNvPr id="15" name="TextovéPole 14">
            <a:extLst>
              <a:ext uri="{FF2B5EF4-FFF2-40B4-BE49-F238E27FC236}">
                <a16:creationId xmlns:a16="http://schemas.microsoft.com/office/drawing/2014/main" id="{F6CB9496-6595-DF48-D500-3226C224F977}"/>
              </a:ext>
            </a:extLst>
          </p:cNvPr>
          <p:cNvSpPr txBox="1"/>
          <p:nvPr/>
        </p:nvSpPr>
        <p:spPr>
          <a:xfrm>
            <a:off x="4010525" y="3778425"/>
            <a:ext cx="7756357" cy="26622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ts val="100"/>
              </a:spcBef>
              <a:spcAft>
                <a:spcPts val="100"/>
              </a:spcAft>
            </a:pPr>
            <a:r>
              <a:rPr lang="cs-CZ" b="1" dirty="0">
                <a:solidFill>
                  <a:srgbClr val="000000"/>
                </a:solidFill>
                <a:highlight>
                  <a:srgbClr val="FFFFFF"/>
                </a:highlight>
                <a:latin typeface="Tahoma" panose="020B0604030504040204" pitchFamily="34" charset="0"/>
              </a:rPr>
              <a:t>Při měření postupujeme zpravidla ve třech krocích:</a:t>
            </a:r>
          </a:p>
          <a:p>
            <a:pPr marL="342900" indent="-342900">
              <a:spcBef>
                <a:spcPts val="100"/>
              </a:spcBef>
              <a:spcAft>
                <a:spcPts val="100"/>
              </a:spcAft>
              <a:buFont typeface="+mj-lt"/>
              <a:buAutoNum type="arabicPeriod"/>
            </a:pPr>
            <a:r>
              <a:rPr lang="cs-CZ" dirty="0">
                <a:solidFill>
                  <a:srgbClr val="000000"/>
                </a:solidFill>
                <a:highlight>
                  <a:srgbClr val="FFFFFF"/>
                </a:highlight>
                <a:latin typeface="Tahoma" panose="020B0604030504040204" pitchFamily="34" charset="0"/>
              </a:rPr>
              <a:t>příprava měření - seznámit se s poznatky, které se týkají měřené veličiny, zvolit vhodný postup měření a odpovídající metodu měření, vybrat potřebná měřidla a naučit se s nimi pracovat, zvážit vnější podmínky a jejich případný vliv na výsledky měření (teplota a tlak vzduchu, mechanické otřesy, tření, …), naplánovat postup měření, …</a:t>
            </a:r>
          </a:p>
          <a:p>
            <a:pPr marL="342900" indent="-342900">
              <a:spcBef>
                <a:spcPts val="100"/>
              </a:spcBef>
              <a:spcAft>
                <a:spcPts val="100"/>
              </a:spcAft>
              <a:buFont typeface="+mj-lt"/>
              <a:buAutoNum type="arabicPeriod"/>
            </a:pPr>
            <a:r>
              <a:rPr lang="cs-CZ" dirty="0">
                <a:solidFill>
                  <a:srgbClr val="000000"/>
                </a:solidFill>
                <a:highlight>
                  <a:srgbClr val="FFFFFF"/>
                </a:highlight>
                <a:latin typeface="Tahoma" panose="020B0604030504040204" pitchFamily="34" charset="0"/>
              </a:rPr>
              <a:t>vlastní měření</a:t>
            </a:r>
          </a:p>
          <a:p>
            <a:pPr marL="342900" indent="-342900">
              <a:spcBef>
                <a:spcPts val="100"/>
              </a:spcBef>
              <a:spcAft>
                <a:spcPts val="100"/>
              </a:spcAft>
              <a:buFont typeface="+mj-lt"/>
              <a:buAutoNum type="arabicPeriod"/>
            </a:pPr>
            <a:r>
              <a:rPr lang="cs-CZ" dirty="0">
                <a:solidFill>
                  <a:srgbClr val="000000"/>
                </a:solidFill>
                <a:highlight>
                  <a:srgbClr val="FFFFFF"/>
                </a:highlight>
                <a:latin typeface="Tahoma" panose="020B0604030504040204" pitchFamily="34" charset="0"/>
              </a:rPr>
              <a:t>zpracování výsledků měření</a:t>
            </a:r>
          </a:p>
        </p:txBody>
      </p:sp>
    </p:spTree>
    <p:extLst>
      <p:ext uri="{BB962C8B-B14F-4D97-AF65-F5344CB8AC3E}">
        <p14:creationId xmlns:p14="http://schemas.microsoft.com/office/powerpoint/2010/main" val="14454654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0BA778E4-5365-A257-172F-91580FB9AB9E}"/>
              </a:ext>
            </a:extLst>
          </p:cNvPr>
          <p:cNvSpPr txBox="1"/>
          <p:nvPr/>
        </p:nvSpPr>
        <p:spPr>
          <a:xfrm>
            <a:off x="441158" y="1166842"/>
            <a:ext cx="1156635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Měření fyzikální veličiny je vždy zatíženo chybami. Chyby mohou být způsobeny nedokonalostí měřidel, nevhodností použitých metod a postupů měření, vlivem vnějších podmínek za nichž se měření provádí. Tyto chyby nazýváme </a:t>
            </a:r>
          </a:p>
          <a:p>
            <a:pPr algn="ctr"/>
            <a:r>
              <a:rPr lang="cs-CZ" b="1" dirty="0"/>
              <a:t>chyby systematické.</a:t>
            </a:r>
          </a:p>
          <a:p>
            <a:r>
              <a:rPr lang="cs-CZ" dirty="0"/>
              <a:t>Systematické chyby můžeme omezit použitím přesnějších měřidel nebo změnou měřící metody.</a:t>
            </a:r>
          </a:p>
          <a:p>
            <a:endParaRPr lang="cs-CZ" dirty="0"/>
          </a:p>
          <a:p>
            <a:r>
              <a:rPr lang="cs-CZ" dirty="0"/>
              <a:t>Nepozorností nebo omylem experimentátora vznikají</a:t>
            </a:r>
          </a:p>
          <a:p>
            <a:pPr algn="ctr"/>
            <a:r>
              <a:rPr lang="cs-CZ" b="1" dirty="0"/>
              <a:t>chyby hrubé.</a:t>
            </a:r>
          </a:p>
          <a:p>
            <a:r>
              <a:rPr lang="cs-CZ" dirty="0"/>
              <a:t>Hrubé chyby lze obvykle snadno rozeznat a ze souboru naměřených hodnot je odstranit</a:t>
            </a:r>
          </a:p>
          <a:p>
            <a:endParaRPr lang="cs-CZ" dirty="0"/>
          </a:p>
          <a:p>
            <a:r>
              <a:rPr lang="cs-CZ" dirty="0"/>
              <a:t>Při každém měření vznikají působením náhodných jevů </a:t>
            </a:r>
          </a:p>
          <a:p>
            <a:pPr algn="ctr"/>
            <a:r>
              <a:rPr lang="cs-CZ" b="1" dirty="0"/>
              <a:t>chyby náhodné.</a:t>
            </a:r>
            <a:endParaRPr lang="cs-CZ" dirty="0"/>
          </a:p>
          <a:p>
            <a:r>
              <a:rPr lang="cs-CZ" dirty="0"/>
              <a:t>Náhodné chyby nelze z výsledků měření vyloučit.</a:t>
            </a:r>
          </a:p>
          <a:p>
            <a:endParaRPr lang="cs-CZ" dirty="0"/>
          </a:p>
          <a:p>
            <a:r>
              <a:rPr lang="cs-CZ" dirty="0"/>
              <a:t>Z existence chyb vyplývá, že skutečnou hodnotu měření fyzikální veličiny nedovedeme přesně určit. Proto je nutné na naměřené hodnoty aplikovat matematické postupy, kterými lze z naměřených hodnot zatížených chybami získat údaj, který nám skutečnou hodnotu do značné míry přiblíží.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AF9D67C-DDDB-FB0D-07A3-9D84CA655523}"/>
              </a:ext>
            </a:extLst>
          </p:cNvPr>
          <p:cNvSpPr txBox="1"/>
          <p:nvPr/>
        </p:nvSpPr>
        <p:spPr>
          <a:xfrm>
            <a:off x="505326" y="489284"/>
            <a:ext cx="3793958" cy="3689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>
                <a:solidFill>
                  <a:srgbClr val="000000"/>
                </a:solidFill>
                <a:highlight>
                  <a:srgbClr val="FFFFFF"/>
                </a:highlight>
                <a:latin typeface="Tahoma" panose="020B0604030504040204" pitchFamily="34" charset="0"/>
              </a:rPr>
              <a:t>Chyby měření</a:t>
            </a:r>
          </a:p>
        </p:txBody>
      </p:sp>
    </p:spTree>
    <p:extLst>
      <p:ext uri="{BB962C8B-B14F-4D97-AF65-F5344CB8AC3E}">
        <p14:creationId xmlns:p14="http://schemas.microsoft.com/office/powerpoint/2010/main" val="1557094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F131561-B579-79B7-841B-35053125448E}"/>
              </a:ext>
            </a:extLst>
          </p:cNvPr>
          <p:cNvSpPr txBox="1"/>
          <p:nvPr/>
        </p:nvSpPr>
        <p:spPr>
          <a:xfrm>
            <a:off x="3753853" y="395644"/>
            <a:ext cx="52277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Zpracování výsledků měření jednodušším způsobem.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3" name="Tabulka 2">
                <a:extLst>
                  <a:ext uri="{FF2B5EF4-FFF2-40B4-BE49-F238E27FC236}">
                    <a16:creationId xmlns:a16="http://schemas.microsoft.com/office/drawing/2014/main" id="{6719685E-6853-564D-943A-AD9281D1E11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30437306"/>
                  </p:ext>
                </p:extLst>
              </p:nvPr>
            </p:nvGraphicFramePr>
            <p:xfrm>
              <a:off x="667836" y="1789464"/>
              <a:ext cx="2403260" cy="473761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159399">
                      <a:extLst>
                        <a:ext uri="{9D8B030D-6E8A-4147-A177-3AD203B41FA5}">
                          <a16:colId xmlns:a16="http://schemas.microsoft.com/office/drawing/2014/main" val="4115018975"/>
                        </a:ext>
                      </a:extLst>
                    </a:gridCol>
                    <a:gridCol w="1243861">
                      <a:extLst>
                        <a:ext uri="{9D8B030D-6E8A-4147-A177-3AD203B41FA5}">
                          <a16:colId xmlns:a16="http://schemas.microsoft.com/office/drawing/2014/main" val="2392910067"/>
                        </a:ext>
                      </a:extLst>
                    </a:gridCol>
                  </a:tblGrid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Pořadové číslo</a:t>
                          </a:r>
                        </a:p>
                        <a:p>
                          <a:pPr algn="ctr"/>
                          <a:r>
                            <a:rPr lang="cs-CZ" sz="1400" dirty="0"/>
                            <a:t>Měření</a:t>
                          </a:r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400" i="1" dirty="0" smtClean="0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oMath>
                            </m:oMathPara>
                          </a14:m>
                          <a:endParaRPr lang="cs-CZ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Naměřená hodnota</a:t>
                          </a:r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1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</m:e>
                                  <m:sub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cs-CZ" sz="1400" dirty="0"/>
                        </a:p>
                        <a:p>
                          <a:pPr algn="ctr"/>
                          <a:r>
                            <a:rPr lang="cs-CZ" sz="1400" dirty="0"/>
                            <a:t>mm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5503417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1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51,2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626342063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2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51,6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867402292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3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51,8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614048130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4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50,8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909970471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51,6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502652406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6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51,8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904567718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7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52,3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74244139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8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51,7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272191803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9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51,7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601205170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10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51,4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57443658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3" name="Tabulka 2">
                <a:extLst>
                  <a:ext uri="{FF2B5EF4-FFF2-40B4-BE49-F238E27FC236}">
                    <a16:creationId xmlns:a16="http://schemas.microsoft.com/office/drawing/2014/main" id="{6719685E-6853-564D-943A-AD9281D1E11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930437306"/>
                  </p:ext>
                </p:extLst>
              </p:nvPr>
            </p:nvGraphicFramePr>
            <p:xfrm>
              <a:off x="667836" y="1789464"/>
              <a:ext cx="2403260" cy="473761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159399">
                      <a:extLst>
                        <a:ext uri="{9D8B030D-6E8A-4147-A177-3AD203B41FA5}">
                          <a16:colId xmlns:a16="http://schemas.microsoft.com/office/drawing/2014/main" val="4115018975"/>
                        </a:ext>
                      </a:extLst>
                    </a:gridCol>
                    <a:gridCol w="1243861">
                      <a:extLst>
                        <a:ext uri="{9D8B030D-6E8A-4147-A177-3AD203B41FA5}">
                          <a16:colId xmlns:a16="http://schemas.microsoft.com/office/drawing/2014/main" val="2392910067"/>
                        </a:ext>
                      </a:extLst>
                    </a:gridCol>
                  </a:tblGrid>
                  <a:tr h="94488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524" t="-645" r="-107853" b="-40451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94118" t="-645" r="-980" b="-40451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55503417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1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51,2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626342063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2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51,6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867402292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3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51,8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614048130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4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50,8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909970471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51,6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502652406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6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51,8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904567718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7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52,3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74244139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8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51,7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272191803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9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51,7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601205170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10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51,4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574436584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4" name="TextovéPole 3">
            <a:extLst>
              <a:ext uri="{FF2B5EF4-FFF2-40B4-BE49-F238E27FC236}">
                <a16:creationId xmlns:a16="http://schemas.microsoft.com/office/drawing/2014/main" id="{7B249D7E-55A2-CF81-CA32-6D6830DD7B88}"/>
              </a:ext>
            </a:extLst>
          </p:cNvPr>
          <p:cNvSpPr txBox="1"/>
          <p:nvPr/>
        </p:nvSpPr>
        <p:spPr>
          <a:xfrm>
            <a:off x="3753853" y="785771"/>
            <a:ext cx="80451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Zpracování výsledků měření vyžaduje znalost základů statistiky, konkrétně výpočet rozptylu, směrodatné odchylky a aritmetického průměru.</a:t>
            </a:r>
          </a:p>
          <a:p>
            <a:endParaRPr lang="cs-CZ" dirty="0"/>
          </a:p>
          <a:p>
            <a:r>
              <a:rPr lang="cs-CZ" dirty="0"/>
              <a:t>Pro zjednodušené zpracování výsledků v nižších ročnících střední školy postačí způsob uvedený na snímku 8, který vyžaduje znalost výpočtu aritmetického průměru a výpočtu absolutní hodnoty rozdílu čísel (viz níže).</a:t>
            </a:r>
          </a:p>
          <a:p>
            <a:r>
              <a:rPr lang="cs-CZ" dirty="0"/>
              <a:t>Zpracovávané výsledky měření jsou shodné s příkladem na snímku 10 (viz tabulka vlevo)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96771A96-1B06-67A4-3C8E-019F8F84CFEA}"/>
                  </a:ext>
                </a:extLst>
              </p:cNvPr>
              <p:cNvSpPr txBox="1"/>
              <p:nvPr/>
            </p:nvSpPr>
            <p:spPr>
              <a:xfrm>
                <a:off x="3753852" y="3355275"/>
                <a:ext cx="8045113" cy="11695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Poznámka k výpočtu absolutní hodnoty:</a:t>
                </a:r>
              </a:p>
              <a:p>
                <a:endParaRPr lang="cs-CZ" sz="800" dirty="0"/>
              </a:p>
              <a:p>
                <a:pPr algn="ctr"/>
                <a:r>
                  <a:rPr lang="cs-CZ" dirty="0"/>
                  <a:t>Je-li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cs-CZ" dirty="0"/>
                  <a:t> pak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&lt;0</m:t>
                    </m:r>
                  </m:oMath>
                </a14:m>
                <a:r>
                  <a:rPr lang="cs-CZ" dirty="0"/>
                  <a:t> , ale 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d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0</m:t>
                    </m:r>
                  </m:oMath>
                </a14:m>
                <a:endParaRPr lang="cs-CZ" dirty="0"/>
              </a:p>
              <a:p>
                <a:pPr algn="ctr"/>
                <a:endParaRPr lang="cs-CZ" sz="800" dirty="0"/>
              </a:p>
              <a:p>
                <a:r>
                  <a:rPr lang="cs-CZ" dirty="0"/>
                  <a:t>Absolutní hodnota libovolného reálného čísla je vždy kladná hodnota</a:t>
                </a:r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96771A96-1B06-67A4-3C8E-019F8F84CF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3852" y="3355275"/>
                <a:ext cx="8045113" cy="1169551"/>
              </a:xfrm>
              <a:prstGeom prst="rect">
                <a:avLst/>
              </a:prstGeom>
              <a:blipFill>
                <a:blip r:embed="rId4"/>
                <a:stretch>
                  <a:fillRect l="-682" t="-2604" b="-729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3792D4C4-722C-17D5-E946-C803B3A0823A}"/>
                  </a:ext>
                </a:extLst>
              </p:cNvPr>
              <p:cNvSpPr txBox="1"/>
              <p:nvPr/>
            </p:nvSpPr>
            <p:spPr>
              <a:xfrm>
                <a:off x="3753853" y="4481486"/>
                <a:ext cx="8045115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>
                    <a:latin typeface="Cambria Math" panose="02040503050406030204" pitchFamily="18" charset="0"/>
                  </a:rPr>
                  <a:t>Příklad: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10−15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−5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=5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Absolutní hodnotu libovolného čísla na číselné ose si lze představit jako jeho vzdálenost měřenou od počátku, která je vždy kladná.</a:t>
                </a:r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3792D4C4-722C-17D5-E946-C803B3A0823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3853" y="4481486"/>
                <a:ext cx="8045115" cy="1323439"/>
              </a:xfrm>
              <a:prstGeom prst="rect">
                <a:avLst/>
              </a:prstGeom>
              <a:blipFill>
                <a:blip r:embed="rId5"/>
                <a:stretch>
                  <a:fillRect l="-682" t="-2765" b="-64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4" name="Skupina 23">
            <a:extLst>
              <a:ext uri="{FF2B5EF4-FFF2-40B4-BE49-F238E27FC236}">
                <a16:creationId xmlns:a16="http://schemas.microsoft.com/office/drawing/2014/main" id="{84D399F0-8A42-B51B-9D5A-91E8FEC08B5C}"/>
              </a:ext>
            </a:extLst>
          </p:cNvPr>
          <p:cNvGrpSpPr/>
          <p:nvPr/>
        </p:nvGrpSpPr>
        <p:grpSpPr>
          <a:xfrm>
            <a:off x="5229724" y="5825719"/>
            <a:ext cx="4989095" cy="934148"/>
            <a:chOff x="5229724" y="5881866"/>
            <a:chExt cx="4989095" cy="934148"/>
          </a:xfrm>
        </p:grpSpPr>
        <p:cxnSp>
          <p:nvCxnSpPr>
            <p:cNvPr id="8" name="Přímá spojnice 7">
              <a:extLst>
                <a:ext uri="{FF2B5EF4-FFF2-40B4-BE49-F238E27FC236}">
                  <a16:creationId xmlns:a16="http://schemas.microsoft.com/office/drawing/2014/main" id="{7C500CE5-021D-C07E-4B0D-C72B6BAD2929}"/>
                </a:ext>
              </a:extLst>
            </p:cNvPr>
            <p:cNvCxnSpPr/>
            <p:nvPr/>
          </p:nvCxnSpPr>
          <p:spPr>
            <a:xfrm flipV="1">
              <a:off x="5229724" y="6376737"/>
              <a:ext cx="4989095" cy="0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Přímá spojnice 9">
              <a:extLst>
                <a:ext uri="{FF2B5EF4-FFF2-40B4-BE49-F238E27FC236}">
                  <a16:creationId xmlns:a16="http://schemas.microsoft.com/office/drawing/2014/main" id="{26C7F8CD-8490-A70F-73EC-AE455F9B7866}"/>
                </a:ext>
              </a:extLst>
            </p:cNvPr>
            <p:cNvCxnSpPr/>
            <p:nvPr/>
          </p:nvCxnSpPr>
          <p:spPr>
            <a:xfrm>
              <a:off x="7331240" y="6240379"/>
              <a:ext cx="0" cy="25461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ovéPole 10">
              <a:extLst>
                <a:ext uri="{FF2B5EF4-FFF2-40B4-BE49-F238E27FC236}">
                  <a16:creationId xmlns:a16="http://schemas.microsoft.com/office/drawing/2014/main" id="{B17E775D-B408-59EC-72E4-A4A4229229B1}"/>
                </a:ext>
              </a:extLst>
            </p:cNvPr>
            <p:cNvSpPr txBox="1"/>
            <p:nvPr/>
          </p:nvSpPr>
          <p:spPr>
            <a:xfrm>
              <a:off x="7175873" y="5881866"/>
              <a:ext cx="34281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0</a:t>
              </a:r>
            </a:p>
          </p:txBody>
        </p:sp>
        <p:cxnSp>
          <p:nvCxnSpPr>
            <p:cNvPr id="14" name="Přímá spojnice 13">
              <a:extLst>
                <a:ext uri="{FF2B5EF4-FFF2-40B4-BE49-F238E27FC236}">
                  <a16:creationId xmlns:a16="http://schemas.microsoft.com/office/drawing/2014/main" id="{C96B04A8-400D-FBC2-4B0D-DCE628FDF768}"/>
                </a:ext>
              </a:extLst>
            </p:cNvPr>
            <p:cNvCxnSpPr/>
            <p:nvPr/>
          </p:nvCxnSpPr>
          <p:spPr>
            <a:xfrm>
              <a:off x="5550567" y="6240379"/>
              <a:ext cx="0" cy="25461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nice 15">
              <a:extLst>
                <a:ext uri="{FF2B5EF4-FFF2-40B4-BE49-F238E27FC236}">
                  <a16:creationId xmlns:a16="http://schemas.microsoft.com/office/drawing/2014/main" id="{92BC5AF9-EDE5-BFA4-A9DB-2B62ED446E6A}"/>
                </a:ext>
              </a:extLst>
            </p:cNvPr>
            <p:cNvCxnSpPr/>
            <p:nvPr/>
          </p:nvCxnSpPr>
          <p:spPr>
            <a:xfrm>
              <a:off x="9143996" y="6249431"/>
              <a:ext cx="0" cy="25461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ovéPole 16">
              <a:extLst>
                <a:ext uri="{FF2B5EF4-FFF2-40B4-BE49-F238E27FC236}">
                  <a16:creationId xmlns:a16="http://schemas.microsoft.com/office/drawing/2014/main" id="{FF0D686B-E57A-1CA5-806A-8FC996A4657F}"/>
                </a:ext>
              </a:extLst>
            </p:cNvPr>
            <p:cNvSpPr txBox="1"/>
            <p:nvPr/>
          </p:nvSpPr>
          <p:spPr>
            <a:xfrm>
              <a:off x="5335922" y="6446682"/>
              <a:ext cx="4411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-5</a:t>
              </a:r>
            </a:p>
          </p:txBody>
        </p:sp>
        <p:sp>
          <p:nvSpPr>
            <p:cNvPr id="18" name="TextovéPole 17">
              <a:extLst>
                <a:ext uri="{FF2B5EF4-FFF2-40B4-BE49-F238E27FC236}">
                  <a16:creationId xmlns:a16="http://schemas.microsoft.com/office/drawing/2014/main" id="{3C8A6A72-315E-52EA-FD2D-4B6C86EBD2DC}"/>
                </a:ext>
              </a:extLst>
            </p:cNvPr>
            <p:cNvSpPr txBox="1"/>
            <p:nvPr/>
          </p:nvSpPr>
          <p:spPr>
            <a:xfrm>
              <a:off x="8995606" y="6446682"/>
              <a:ext cx="4411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5</a:t>
              </a:r>
            </a:p>
          </p:txBody>
        </p:sp>
        <p:cxnSp>
          <p:nvCxnSpPr>
            <p:cNvPr id="20" name="Přímá spojnice se šipkou 19">
              <a:extLst>
                <a:ext uri="{FF2B5EF4-FFF2-40B4-BE49-F238E27FC236}">
                  <a16:creationId xmlns:a16="http://schemas.microsoft.com/office/drawing/2014/main" id="{C1048312-4B04-56E0-EE64-E05D7EC0045B}"/>
                </a:ext>
              </a:extLst>
            </p:cNvPr>
            <p:cNvCxnSpPr>
              <a:endCxn id="11" idx="2"/>
            </p:cNvCxnSpPr>
            <p:nvPr/>
          </p:nvCxnSpPr>
          <p:spPr>
            <a:xfrm>
              <a:off x="5550567" y="6240379"/>
              <a:ext cx="1796715" cy="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se šipkou 20">
              <a:extLst>
                <a:ext uri="{FF2B5EF4-FFF2-40B4-BE49-F238E27FC236}">
                  <a16:creationId xmlns:a16="http://schemas.microsoft.com/office/drawing/2014/main" id="{31E1EF2C-ED18-0D6E-CB4D-E94EC182D347}"/>
                </a:ext>
              </a:extLst>
            </p:cNvPr>
            <p:cNvCxnSpPr/>
            <p:nvPr/>
          </p:nvCxnSpPr>
          <p:spPr>
            <a:xfrm>
              <a:off x="7347281" y="6249431"/>
              <a:ext cx="1796715" cy="0"/>
            </a:xfrm>
            <a:prstGeom prst="straightConnector1">
              <a:avLst/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2" name="TextovéPole 21">
                  <a:extLst>
                    <a:ext uri="{FF2B5EF4-FFF2-40B4-BE49-F238E27FC236}">
                      <a16:creationId xmlns:a16="http://schemas.microsoft.com/office/drawing/2014/main" id="{7D4CFC2C-621E-0457-5EDE-07EFE4066677}"/>
                    </a:ext>
                  </a:extLst>
                </p:cNvPr>
                <p:cNvSpPr txBox="1"/>
                <p:nvPr/>
              </p:nvSpPr>
              <p:spPr>
                <a:xfrm>
                  <a:off x="5736097" y="5881866"/>
                  <a:ext cx="1098881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begChr m:val="|"/>
                            <m:endChr m:val="|"/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−5</m:t>
                            </m:r>
                          </m:e>
                        </m:d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=5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2" name="TextovéPole 21">
                  <a:extLst>
                    <a:ext uri="{FF2B5EF4-FFF2-40B4-BE49-F238E27FC236}">
                      <a16:creationId xmlns:a16="http://schemas.microsoft.com/office/drawing/2014/main" id="{7D4CFC2C-621E-0457-5EDE-07EFE4066677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736097" y="5881866"/>
                  <a:ext cx="1098881" cy="369332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3" name="TextovéPole 22">
                  <a:extLst>
                    <a:ext uri="{FF2B5EF4-FFF2-40B4-BE49-F238E27FC236}">
                      <a16:creationId xmlns:a16="http://schemas.microsoft.com/office/drawing/2014/main" id="{887208C6-9800-F8D7-A4FF-6B3D8CC7EF4D}"/>
                    </a:ext>
                  </a:extLst>
                </p:cNvPr>
                <p:cNvSpPr txBox="1"/>
                <p:nvPr/>
              </p:nvSpPr>
              <p:spPr>
                <a:xfrm>
                  <a:off x="7642058" y="5906165"/>
                  <a:ext cx="1098881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d>
                          <m:dPr>
                            <m:begChr m:val="|"/>
                            <m:endChr m:val="|"/>
                            <m:ctrlPr>
                              <a:rPr lang="cs-CZ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</m:e>
                        </m:d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=5</m:t>
                        </m:r>
                      </m:oMath>
                    </m:oMathPara>
                  </a14:m>
                  <a:endParaRPr lang="cs-CZ" dirty="0"/>
                </a:p>
              </p:txBody>
            </p:sp>
          </mc:Choice>
          <mc:Fallback xmlns="">
            <p:sp>
              <p:nvSpPr>
                <p:cNvPr id="23" name="TextovéPole 22">
                  <a:extLst>
                    <a:ext uri="{FF2B5EF4-FFF2-40B4-BE49-F238E27FC236}">
                      <a16:creationId xmlns:a16="http://schemas.microsoft.com/office/drawing/2014/main" id="{887208C6-9800-F8D7-A4FF-6B3D8CC7EF4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642058" y="5906165"/>
                  <a:ext cx="1098881" cy="369332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C3657D65-B618-DE97-A349-276DD749EA1E}"/>
              </a:ext>
            </a:extLst>
          </p:cNvPr>
          <p:cNvCxnSpPr/>
          <p:nvPr/>
        </p:nvCxnSpPr>
        <p:spPr>
          <a:xfrm flipV="1">
            <a:off x="3753852" y="3360821"/>
            <a:ext cx="796490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4" descr="Digitální posuvné měřidlo 0 mm - 150 mm">
            <a:extLst>
              <a:ext uri="{FF2B5EF4-FFF2-40B4-BE49-F238E27FC236}">
                <a16:creationId xmlns:a16="http://schemas.microsoft.com/office/drawing/2014/main" id="{CCE6322D-22C3-8FB5-12FB-49CED24B1A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0" t="40426" r="18031" b="21297"/>
          <a:stretch/>
        </p:blipFill>
        <p:spPr bwMode="auto">
          <a:xfrm>
            <a:off x="667836" y="240632"/>
            <a:ext cx="2403260" cy="1421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61982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ulka 3">
                <a:extLst>
                  <a:ext uri="{FF2B5EF4-FFF2-40B4-BE49-F238E27FC236}">
                    <a16:creationId xmlns:a16="http://schemas.microsoft.com/office/drawing/2014/main" id="{422E09C5-7BD1-A71F-F096-3315BBC542A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67698591"/>
                  </p:ext>
                </p:extLst>
              </p:nvPr>
            </p:nvGraphicFramePr>
            <p:xfrm>
              <a:off x="323516" y="639454"/>
              <a:ext cx="3999831" cy="601901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159399">
                      <a:extLst>
                        <a:ext uri="{9D8B030D-6E8A-4147-A177-3AD203B41FA5}">
                          <a16:colId xmlns:a16="http://schemas.microsoft.com/office/drawing/2014/main" val="4115018975"/>
                        </a:ext>
                      </a:extLst>
                    </a:gridCol>
                    <a:gridCol w="1243861">
                      <a:extLst>
                        <a:ext uri="{9D8B030D-6E8A-4147-A177-3AD203B41FA5}">
                          <a16:colId xmlns:a16="http://schemas.microsoft.com/office/drawing/2014/main" val="2392910067"/>
                        </a:ext>
                      </a:extLst>
                    </a:gridCol>
                    <a:gridCol w="1596571">
                      <a:extLst>
                        <a:ext uri="{9D8B030D-6E8A-4147-A177-3AD203B41FA5}">
                          <a16:colId xmlns:a16="http://schemas.microsoft.com/office/drawing/2014/main" val="4123911443"/>
                        </a:ext>
                      </a:extLst>
                    </a:gridCol>
                  </a:tblGrid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Pořadové číslo</a:t>
                          </a:r>
                        </a:p>
                        <a:p>
                          <a:pPr algn="ctr"/>
                          <a:r>
                            <a:rPr lang="cs-CZ" sz="1400" dirty="0"/>
                            <a:t>Měření</a:t>
                          </a:r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400" i="1" dirty="0" smtClean="0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oMath>
                            </m:oMathPara>
                          </a14:m>
                          <a:endParaRPr lang="cs-CZ" sz="14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Naměřená hodnota</a:t>
                          </a:r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cs-CZ" sz="1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𝑑</m:t>
                                    </m:r>
                                  </m:e>
                                  <m:sub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cs-CZ" sz="1400" dirty="0"/>
                        </a:p>
                        <a:p>
                          <a:pPr algn="ctr"/>
                          <a:r>
                            <a:rPr lang="cs-CZ" sz="1400" dirty="0"/>
                            <a:t>mm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Odchylka měření</a:t>
                          </a:r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4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∆</m:t>
                                </m:r>
                                <m:sSub>
                                  <m:sSubPr>
                                    <m:ctrlPr>
                                      <a:rPr lang="cs-CZ" sz="14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𝑑</m:t>
                                    </m:r>
                                  </m:e>
                                  <m:sub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  <m:r>
                                  <a:rPr lang="cs-CZ" sz="14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=</m:t>
                                </m:r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cs-CZ" sz="14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acc>
                                      <m:accPr>
                                        <m:chr m:val="̅"/>
                                        <m:ctrlPr>
                                          <a:rPr lang="cs-CZ" sz="1400" b="0" i="1" smtClean="0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cs-CZ" sz="1400" b="0" i="1" smtClean="0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𝑑</m:t>
                                        </m:r>
                                      </m:e>
                                    </m:acc>
                                    <m:r>
                                      <a:rPr lang="cs-CZ" sz="14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−</m:t>
                                    </m:r>
                                    <m:sSub>
                                      <m:sSubPr>
                                        <m:ctrlPr>
                                          <a:rPr lang="cs-CZ" sz="1400" b="0" i="1" smtClean="0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cs-CZ" sz="1400" b="0" i="1" smtClean="0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𝑑</m:t>
                                        </m:r>
                                      </m:e>
                                      <m:sub>
                                        <m:r>
                                          <a:rPr lang="cs-CZ" sz="1400" b="0" i="1" smtClean="0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𝑖</m:t>
                                        </m:r>
                                      </m:sub>
                                    </m:sSub>
                                  </m:e>
                                </m:d>
                              </m:oMath>
                            </m:oMathPara>
                          </a14:m>
                          <a:endParaRPr lang="cs-CZ" sz="1400" dirty="0"/>
                        </a:p>
                        <a:p>
                          <a:pPr algn="ctr"/>
                          <a:r>
                            <a:rPr lang="cs-CZ" sz="1400" dirty="0"/>
                            <a:t>mm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5503417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1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51,2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0,39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626342063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2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51,6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0,01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867402292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3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51,8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0,21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614048130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4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50,8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0,79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909970471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51,6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0,01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502652406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6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51,8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0,21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904567718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7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52,3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0,71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74244139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8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51,7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0,11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272191803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9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51,7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0,11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601205170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10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51,4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0,19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574436584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Součet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515,9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2,74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427751504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Aritmetický</a:t>
                          </a:r>
                        </a:p>
                        <a:p>
                          <a:pPr algn="ctr"/>
                          <a:r>
                            <a:rPr lang="cs-CZ" sz="1400" dirty="0"/>
                            <a:t>průměr 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cs-CZ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cs-CZ" sz="1400" b="0" i="1" smtClean="0">
                                      <a:latin typeface="Cambria Math" panose="02040503050406030204" pitchFamily="18" charset="0"/>
                                    </a:rPr>
                                    <m:t>𝑑</m:t>
                                  </m:r>
                                </m:e>
                              </m:acc>
                            </m:oMath>
                          </a14:m>
                          <a:endParaRPr lang="cs-CZ" sz="1400" dirty="0"/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cs-CZ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cs-CZ" sz="1400" b="0" i="1" smtClean="0">
                                      <a:latin typeface="Cambria Math" panose="02040503050406030204" pitchFamily="18" charset="0"/>
                                    </a:rPr>
                                    <m:t>𝑑</m:t>
                                  </m:r>
                                </m:e>
                              </m:acc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cs-CZ" sz="1400" dirty="0"/>
                            <a:t>51,59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cs-CZ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cs-CZ" sz="140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∆</m:t>
                                  </m:r>
                                  <m:r>
                                    <a:rPr lang="cs-CZ" sz="14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𝑑</m:t>
                                  </m:r>
                                </m:e>
                              </m:acc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cs-CZ" sz="1400" dirty="0"/>
                            <a:t>0,274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87354831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Zaokrouhlení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cs-CZ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cs-CZ" sz="1400" b="0" i="1" smtClean="0">
                                      <a:latin typeface="Cambria Math" panose="02040503050406030204" pitchFamily="18" charset="0"/>
                                    </a:rPr>
                                    <m:t>𝑑</m:t>
                                  </m:r>
                                </m:e>
                              </m:acc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cs-CZ" sz="1400" dirty="0"/>
                            <a:t>51,6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cs-CZ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cs-CZ" sz="140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∆</m:t>
                                  </m:r>
                                  <m:r>
                                    <a:rPr lang="cs-CZ" sz="14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𝑑</m:t>
                                  </m:r>
                                </m:e>
                              </m:acc>
                              <m:r>
                                <a:rPr lang="cs-CZ" sz="14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cs-CZ" sz="1400" dirty="0"/>
                            <a:t>0,3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05361575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ulka 3">
                <a:extLst>
                  <a:ext uri="{FF2B5EF4-FFF2-40B4-BE49-F238E27FC236}">
                    <a16:creationId xmlns:a16="http://schemas.microsoft.com/office/drawing/2014/main" id="{422E09C5-7BD1-A71F-F096-3315BBC542AE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67698591"/>
                  </p:ext>
                </p:extLst>
              </p:nvPr>
            </p:nvGraphicFramePr>
            <p:xfrm>
              <a:off x="323516" y="639454"/>
              <a:ext cx="3999831" cy="601901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159399">
                      <a:extLst>
                        <a:ext uri="{9D8B030D-6E8A-4147-A177-3AD203B41FA5}">
                          <a16:colId xmlns:a16="http://schemas.microsoft.com/office/drawing/2014/main" val="4115018975"/>
                        </a:ext>
                      </a:extLst>
                    </a:gridCol>
                    <a:gridCol w="1243861">
                      <a:extLst>
                        <a:ext uri="{9D8B030D-6E8A-4147-A177-3AD203B41FA5}">
                          <a16:colId xmlns:a16="http://schemas.microsoft.com/office/drawing/2014/main" val="2392910067"/>
                        </a:ext>
                      </a:extLst>
                    </a:gridCol>
                    <a:gridCol w="1596571">
                      <a:extLst>
                        <a:ext uri="{9D8B030D-6E8A-4147-A177-3AD203B41FA5}">
                          <a16:colId xmlns:a16="http://schemas.microsoft.com/office/drawing/2014/main" val="4123911443"/>
                        </a:ext>
                      </a:extLst>
                    </a:gridCol>
                  </a:tblGrid>
                  <a:tr h="94488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526" t="-645" r="-246842" b="-54064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93171" t="-645" r="-128780" b="-54064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2"/>
                          <a:stretch>
                            <a:fillRect l="-151145" t="-645" r="-763" b="-54064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55503417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1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51,2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0,39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626342063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2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51,6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0,01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867402292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3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51,8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0,21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614048130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4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50,8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0,79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909970471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51,6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0,01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502652406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6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51,8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0,21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904567718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7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52,3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0,71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74244139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8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51,7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0,11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272191803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9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51,7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0,11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601205170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10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51,4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0,19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574436584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Součet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515,9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2,74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427751504"/>
                      </a:ext>
                    </a:extLst>
                  </a:tr>
                  <a:tr h="522859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526" t="-979070" r="-246842" b="-767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93171" t="-979070" r="-128780" b="-767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151145" t="-979070" r="-763" b="-7674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87354831"/>
                      </a:ext>
                    </a:extLst>
                  </a:tr>
                  <a:tr h="3792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400" dirty="0"/>
                            <a:t>Zaokrouhlení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93171" t="-1496774" r="-128780" b="-645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blipFill>
                          <a:blip r:embed="rId2"/>
                          <a:stretch>
                            <a:fillRect l="-151145" t="-1496774" r="-763" b="-645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53615753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4CBB62CB-2F2A-FE58-DC11-B32A5F89AD12}"/>
              </a:ext>
            </a:extLst>
          </p:cNvPr>
          <p:cNvSpPr txBox="1"/>
          <p:nvPr/>
        </p:nvSpPr>
        <p:spPr>
          <a:xfrm>
            <a:off x="4491296" y="282564"/>
            <a:ext cx="3104641" cy="370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Zpracování výsledků měření.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0AFD30C3-EEAC-1924-6FF2-97C916F135DC}"/>
                  </a:ext>
                </a:extLst>
              </p:cNvPr>
              <p:cNvSpPr txBox="1"/>
              <p:nvPr/>
            </p:nvSpPr>
            <p:spPr>
              <a:xfrm>
                <a:off x="4491296" y="779935"/>
                <a:ext cx="7352631" cy="57404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sz="1400" dirty="0"/>
                  <a:t>Naměřené hodnoty zapíšeme do tabulky, která má tři sloupce : </a:t>
                </a:r>
              </a:p>
              <a:p>
                <a:pPr marL="800100" lvl="1" indent="-342900">
                  <a:buFont typeface="+mj-lt"/>
                  <a:buAutoNum type="alphaLcParenR"/>
                </a:pPr>
                <a:r>
                  <a:rPr lang="cs-CZ" sz="1400" dirty="0"/>
                  <a:t>Pořadové číslo měření </a:t>
                </a:r>
                <a14:m>
                  <m:oMath xmlns:m="http://schemas.openxmlformats.org/officeDocument/2006/math">
                    <m:r>
                      <a:rPr lang="cs-CZ" sz="1400" i="1" dirty="0" smtClean="0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endParaRPr lang="cs-CZ" sz="1400" dirty="0"/>
              </a:p>
              <a:p>
                <a:pPr marL="800100" lvl="1" indent="-342900">
                  <a:buFont typeface="+mj-lt"/>
                  <a:buAutoNum type="alphaLcParenR"/>
                </a:pPr>
                <a:r>
                  <a:rPr lang="cs-CZ" sz="1400" dirty="0"/>
                  <a:t>Naměřená hodnota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endParaRPr lang="cs-CZ" sz="1400" dirty="0"/>
              </a:p>
              <a:p>
                <a:pPr marL="800100" lvl="1" indent="-342900">
                  <a:buFont typeface="+mj-lt"/>
                  <a:buAutoNum type="alphaLcParenR"/>
                </a:pPr>
                <a:r>
                  <a:rPr lang="cs-CZ" sz="1400" dirty="0"/>
                  <a:t>Absolutní hodnota odchylky měření od aritmetického průměru </a:t>
                </a:r>
                <a14:m>
                  <m:oMath xmlns:m="http://schemas.openxmlformats.org/officeDocument/2006/math">
                    <m:r>
                      <a:rPr lang="cs-CZ" sz="1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sSub>
                      <m:sSubPr>
                        <m:ctrlPr>
                          <a:rPr lang="cs-CZ" sz="1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endParaRPr lang="cs-CZ" sz="1400" dirty="0"/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sz="1400" dirty="0"/>
                  <a:t>Vypočteme </a:t>
                </a:r>
                <a:r>
                  <a:rPr lang="cs-CZ" sz="1400" b="1" dirty="0"/>
                  <a:t>nezaokrouhlený aritmetický průměr</a:t>
                </a:r>
                <a:r>
                  <a:rPr lang="cs-CZ" sz="1400" dirty="0"/>
                  <a:t> naměřených hodnot, který zapíšeme do sloupce  naměřených hodnot pod naměřené hodnoty.</a:t>
                </a:r>
              </a:p>
              <a:p>
                <a:pPr marL="342900" indent="-342900">
                  <a:buFont typeface="+mj-lt"/>
                  <a:buAutoNum type="arabicPeriod" startAt="3"/>
                </a:pPr>
                <a:r>
                  <a:rPr lang="cs-CZ" sz="1400" dirty="0"/>
                  <a:t>Tabulku doplníme o </a:t>
                </a:r>
                <a:r>
                  <a:rPr lang="cs-CZ" sz="1400" b="1" dirty="0"/>
                  <a:t>výpočet absolutní hodnoty odchylky měření od nezaokrouhleného aritmetického průměru (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</m:acc>
                    <m:r>
                      <a:rPr lang="cs-CZ" sz="1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cs-CZ" sz="1400" dirty="0"/>
                  <a:t>51,59 mm) </a:t>
                </a:r>
                <a:r>
                  <a:rPr lang="cs-CZ" sz="1400" b="1" dirty="0"/>
                  <a:t>naměřených hodnot -</a:t>
                </a:r>
                <a:r>
                  <a:rPr lang="cs-CZ" sz="1400" dirty="0"/>
                  <a:t> třetí sloupec.</a:t>
                </a:r>
              </a:p>
              <a:p>
                <a:pPr marL="342900" indent="-342900">
                  <a:buFont typeface="+mj-lt"/>
                  <a:buAutoNum type="arabicPeriod" startAt="3"/>
                </a:pPr>
                <a:r>
                  <a:rPr lang="cs-CZ" sz="1400" dirty="0"/>
                  <a:t>Vypočteme </a:t>
                </a:r>
                <a:r>
                  <a:rPr lang="cs-CZ" sz="1400" b="1" dirty="0"/>
                  <a:t>nezaokrouhlený aritmetický průměr odchylek měření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sz="14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sz="1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sz="1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</m:e>
                    </m:acc>
                  </m:oMath>
                </a14:m>
                <a:r>
                  <a:rPr lang="cs-CZ" sz="1400" dirty="0"/>
                  <a:t>, který zapíšeme do posledního řádku sloupce odchylek měření.</a:t>
                </a:r>
              </a:p>
              <a:p>
                <a:pPr marL="342900" indent="-342900">
                  <a:buFont typeface="+mj-lt"/>
                  <a:buAutoNum type="arabicPeriod" startAt="3"/>
                </a:pPr>
                <a:r>
                  <a:rPr lang="cs-CZ" sz="1400" dirty="0"/>
                  <a:t>Aritmetický průměr odchylek měření zaokrouhlíme na takový počet desetinných míst, který je dán přesností měřidla. Posuvné měřítko měří s přesnosti jedné desetiny mm, proto vypočtenou hodnotu průměrné odchylky měření zaokrouhlíme na jedno desetinné místo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cs-CZ" sz="140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sz="1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e>
                      </m:acc>
                      <m:r>
                        <a:rPr lang="cs-CZ" sz="1400" b="0" i="1" smtClean="0">
                          <a:latin typeface="Cambria Math" panose="02040503050406030204" pitchFamily="18" charset="0"/>
                        </a:rPr>
                        <m:t>=0,274 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</a:rPr>
                        <m:t>mm</m:t>
                      </m:r>
                      <m:r>
                        <a:rPr lang="cs-CZ" sz="1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≅0,3 </m:t>
                      </m:r>
                      <m:r>
                        <m:rPr>
                          <m:sty m:val="p"/>
                        </m:rPr>
                        <a:rPr lang="cs-CZ" sz="14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mm</m:t>
                      </m:r>
                    </m:oMath>
                  </m:oMathPara>
                </a14:m>
                <a:endParaRPr lang="cs-CZ" sz="1400" dirty="0"/>
              </a:p>
              <a:p>
                <a:pPr marL="396000"/>
                <a:r>
                  <a:rPr lang="cs-CZ" sz="1400" dirty="0"/>
                  <a:t>Zaokrouhlenou hodnotu zapíšeme do sloupce odchylek měření pod nezaokrouhlený průměr         odchylek měření.</a:t>
                </a:r>
              </a:p>
              <a:p>
                <a:endParaRPr lang="cs-CZ" sz="1400" dirty="0"/>
              </a:p>
              <a:p>
                <a:pPr marL="342900" indent="-342900">
                  <a:buFont typeface="+mj-lt"/>
                  <a:buAutoNum type="arabicPeriod" startAt="6"/>
                </a:pPr>
                <a:r>
                  <a:rPr lang="cs-CZ" sz="1400" dirty="0"/>
                  <a:t>Na stejný počet desetinných míst zaokrouhlíme průměrnou hodnotu naměřených hodnot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cs-CZ" sz="1400" b="0" i="1" dirty="0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sz="1400" b="0" i="1" dirty="0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</m:acc>
                      <m:r>
                        <a:rPr lang="cs-CZ" sz="14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1400" i="1" dirty="0">
                          <a:latin typeface="Cambria Math" panose="02040503050406030204" pitchFamily="18" charset="0"/>
                        </a:rPr>
                        <m:t>51,59</m:t>
                      </m:r>
                      <m:r>
                        <a:rPr lang="cs-CZ" sz="1400" b="0" i="1" dirty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sz="1400" b="0" i="0" dirty="0" smtClean="0">
                          <a:latin typeface="Cambria Math" panose="02040503050406030204" pitchFamily="18" charset="0"/>
                        </a:rPr>
                        <m:t>mm</m:t>
                      </m:r>
                      <m:r>
                        <a:rPr lang="cs-CZ" sz="14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≅</m:t>
                      </m:r>
                      <m:r>
                        <a:rPr lang="cs-CZ" sz="1400" b="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51,6 </m:t>
                      </m:r>
                      <m:r>
                        <m:rPr>
                          <m:sty m:val="p"/>
                        </m:rPr>
                        <a:rPr lang="cs-CZ" sz="1400" b="0" i="0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mm</m:t>
                      </m:r>
                    </m:oMath>
                  </m:oMathPara>
                </a14:m>
                <a:endParaRPr lang="cs-CZ" sz="1400" dirty="0"/>
              </a:p>
              <a:p>
                <a:pPr marL="342900" indent="-342900">
                  <a:buFont typeface="+mj-lt"/>
                  <a:buAutoNum type="arabicPeriod" startAt="7"/>
                </a:pPr>
                <a:r>
                  <a:rPr lang="cs-CZ" sz="1400" dirty="0"/>
                  <a:t>Výsledek pak zapíšeme známým způsobem</a:t>
                </a:r>
              </a:p>
              <a:p>
                <a:endParaRPr lang="cs-CZ" sz="1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1" i="1" smtClean="0">
                          <a:latin typeface="Cambria Math" panose="02040503050406030204" pitchFamily="18" charset="0"/>
                        </a:rPr>
                        <m:t>𝒅</m:t>
                      </m:r>
                      <m:r>
                        <a:rPr lang="cs-CZ" sz="1400" b="1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sz="14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sz="1400" b="1" i="1" smtClean="0">
                              <a:latin typeface="Cambria Math" panose="02040503050406030204" pitchFamily="18" charset="0"/>
                            </a:rPr>
                            <m:t>𝟓𝟏</m:t>
                          </m:r>
                          <m:r>
                            <a:rPr lang="cs-CZ" sz="1400" b="1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cs-CZ" sz="1400" b="1" i="1" smtClean="0">
                              <a:latin typeface="Cambria Math" panose="02040503050406030204" pitchFamily="18" charset="0"/>
                            </a:rPr>
                            <m:t>𝟔</m:t>
                          </m:r>
                          <m:r>
                            <a:rPr lang="cs-CZ" sz="1400" b="1" i="1" smtClean="0">
                              <a:latin typeface="Cambria Math" panose="02040503050406030204" pitchFamily="18" charset="0"/>
                            </a:rPr>
                            <m:t> ±</m:t>
                          </m:r>
                          <m:r>
                            <a:rPr lang="cs-CZ" sz="14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  <m:r>
                            <a:rPr lang="cs-CZ" sz="14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r>
                            <a:rPr lang="cs-CZ" sz="14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𝟑</m:t>
                          </m:r>
                        </m:e>
                      </m:d>
                      <m:r>
                        <a:rPr lang="cs-CZ" sz="1400" b="1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𝐦𝐦</m:t>
                      </m:r>
                    </m:oMath>
                  </m:oMathPara>
                </a14:m>
                <a:endParaRPr lang="cs-CZ" sz="1400" b="1" dirty="0"/>
              </a:p>
              <a:p>
                <a:endParaRPr lang="cs-CZ" sz="1400" b="1" dirty="0"/>
              </a:p>
              <a:p>
                <a:pPr algn="ctr"/>
                <a:r>
                  <a:rPr lang="cs-CZ" sz="1400" dirty="0"/>
                  <a:t>obecně </a:t>
                </a:r>
              </a:p>
              <a:p>
                <a:pPr algn="ctr"/>
                <a:endParaRPr lang="cs-CZ" sz="1400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1400" b="1" i="1">
                          <a:latin typeface="Cambria Math" panose="02040503050406030204" pitchFamily="18" charset="0"/>
                        </a:rPr>
                        <m:t>𝒂</m:t>
                      </m:r>
                      <m:r>
                        <a:rPr lang="cs-CZ" sz="1400" b="1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sz="1400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cs-CZ" sz="1400" b="1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sz="1400" b="1" i="1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  <m:r>
                            <a:rPr lang="cs-CZ" sz="1400" b="1" i="1" dirty="0">
                              <a:latin typeface="Cambria Math" panose="02040503050406030204" pitchFamily="18" charset="0"/>
                            </a:rPr>
                            <m:t>±</m:t>
                          </m:r>
                          <m:acc>
                            <m:accPr>
                              <m:chr m:val="̅"/>
                              <m:ctrlPr>
                                <a:rPr lang="cs-CZ" sz="1400" b="1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sz="1400" b="1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cs-CZ" sz="1400" b="1" i="1" dirty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𝒂</m:t>
                              </m:r>
                            </m:e>
                          </m:acc>
                        </m:e>
                      </m:d>
                      <m:r>
                        <a:rPr lang="cs-CZ" sz="1400" b="1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cs-CZ" sz="1400" b="1">
                          <a:latin typeface="Cambria Math" panose="02040503050406030204" pitchFamily="18" charset="0"/>
                        </a:rPr>
                        <m:t>𝐌𝐉</m:t>
                      </m:r>
                    </m:oMath>
                  </m:oMathPara>
                </a14:m>
                <a:endParaRPr lang="cs-CZ" sz="1400" b="1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0AFD30C3-EEAC-1924-6FF2-97C916F135D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91296" y="779935"/>
                <a:ext cx="7352631" cy="5740418"/>
              </a:xfrm>
              <a:prstGeom prst="rect">
                <a:avLst/>
              </a:prstGeom>
              <a:blipFill>
                <a:blip r:embed="rId3"/>
                <a:stretch>
                  <a:fillRect l="-332" t="-318" r="-306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370747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D2B2122-F957-1F4B-3103-A9B120C18141}"/>
              </a:ext>
            </a:extLst>
          </p:cNvPr>
          <p:cNvSpPr txBox="1"/>
          <p:nvPr/>
        </p:nvSpPr>
        <p:spPr>
          <a:xfrm>
            <a:off x="288758" y="134295"/>
            <a:ext cx="40045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Průměrná relativní odchylka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1F4C1030-545D-A1CC-176F-CA8D14E5F6E0}"/>
                  </a:ext>
                </a:extLst>
              </p:cNvPr>
              <p:cNvSpPr txBox="1"/>
              <p:nvPr/>
            </p:nvSpPr>
            <p:spPr>
              <a:xfrm>
                <a:off x="288758" y="529753"/>
                <a:ext cx="11462085" cy="52826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Průměrná odchylka dostatečně necharakterizuje přesnost provedeného měření.</a:t>
                </a:r>
              </a:p>
              <a:p>
                <a:endParaRPr lang="cs-CZ" sz="800" dirty="0"/>
              </a:p>
              <a:p>
                <a:r>
                  <a:rPr lang="cs-CZ" dirty="0"/>
                  <a:t>Příklad:</a:t>
                </a:r>
              </a:p>
              <a:p>
                <a:endParaRPr lang="cs-CZ" sz="800" dirty="0"/>
              </a:p>
              <a:p>
                <a:r>
                  <a:rPr lang="cs-CZ" dirty="0"/>
                  <a:t>Provedli jsme dvě měření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cs-CZ" dirty="0"/>
                  <a:t> </a:t>
                </a:r>
                <a:r>
                  <a:rPr lang="cs-CZ" dirty="0" err="1"/>
                  <a:t>a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cs-CZ" dirty="0"/>
                  <a:t> s tímto výsledkem: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±</m:t>
                          </m:r>
                          <m:acc>
                            <m:accPr>
                              <m:chr m:val="̅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10,0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±0,1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𝑏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acc>
                            <m:accPr>
                              <m:chr m:val="̅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</m:acc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±</m:t>
                          </m:r>
                          <m:acc>
                            <m:accPr>
                              <m:chr m:val="̅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𝑏</m:t>
                              </m:r>
                            </m:e>
                          </m:acc>
                        </m:e>
                      </m:d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1,0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±0,1</m:t>
                          </m:r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m</m:t>
                      </m:r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Máme rozhodnout, které měření je přesnější. Pro porovnání přesnosti měření zavádíme další veličinu, která vyjadřuje, jakou část střední hodnoty (pro měření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cs-CZ" dirty="0"/>
                  <a:t> 10,0 m a pro měření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cs-CZ" dirty="0"/>
                  <a:t> 1,0 m) tvoří průměrná odchylka (pro měření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cs-CZ" dirty="0"/>
                  <a:t> 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cs-CZ" dirty="0"/>
                  <a:t> 0,1 m).</a:t>
                </a:r>
              </a:p>
              <a:p>
                <a:endParaRPr lang="cs-CZ" sz="800" dirty="0"/>
              </a:p>
              <a:p>
                <a:r>
                  <a:rPr lang="cs-CZ" b="1" dirty="0"/>
                  <a:t>Průměrnou relativní odchylku</a:t>
                </a:r>
                <a:r>
                  <a:rPr lang="cs-CZ" dirty="0"/>
                  <a:t>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𝜹</m:t>
                    </m:r>
                  </m:oMath>
                </a14:m>
                <a:r>
                  <a:rPr lang="cs-CZ" dirty="0"/>
                  <a:t> (též pouze relativní odchylka) určíme jí jako podíl průměrné odchylky a aritmetického průměru naměřených hodnot: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𝛿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̅"/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</m:e>
                        </m:acc>
                      </m:num>
                      <m:den>
                        <m:acc>
                          <m:accPr>
                            <m:chr m:val="̅"/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</m:e>
                        </m:acc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0,1 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num>
                      <m:den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=0,01</m:t>
                    </m:r>
                  </m:oMath>
                </a14:m>
                <a:r>
                  <a:rPr lang="cs-CZ" dirty="0"/>
                  <a:t>           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𝛿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̅"/>
                            <m:ctrlP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𝑏</m:t>
                            </m:r>
                          </m:e>
                        </m:acc>
                      </m:num>
                      <m:den>
                        <m:acc>
                          <m:accPr>
                            <m:chr m:val="̅"/>
                            <m:ctrlP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𝑏</m:t>
                            </m:r>
                          </m:e>
                        </m:acc>
                      </m:den>
                    </m:f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0,1 </m:t>
                        </m:r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num>
                      <m:den>
                        <m: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1,0 </m:t>
                        </m:r>
                        <m:r>
                          <m:rPr>
                            <m:sty m:val="p"/>
                          </m:rPr>
                          <a:rPr lang="cs-CZ" b="0" i="0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m</m:t>
                        </m:r>
                      </m:den>
                    </m:f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=0,1</m:t>
                    </m:r>
                  </m:oMath>
                </a14:m>
                <a:r>
                  <a:rPr lang="cs-CZ" dirty="0"/>
                  <a:t>       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𝛿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cs-CZ" dirty="0"/>
                  <a:t>  i 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𝛿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cs-CZ" dirty="0"/>
                  <a:t> jsou bezrozměrné veličiny.</a:t>
                </a:r>
              </a:p>
              <a:p>
                <a:pPr algn="ctr"/>
                <a:endParaRPr lang="cs-CZ" sz="800" dirty="0"/>
              </a:p>
              <a:p>
                <a:r>
                  <a:rPr lang="cs-CZ" dirty="0"/>
                  <a:t>Relativní odchylka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𝛿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cs-CZ" dirty="0"/>
                  <a:t> měřené veličiny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cs-CZ" dirty="0"/>
                  <a:t> je menší, proto je výsledek jejího měření přesnější.</a:t>
                </a:r>
              </a:p>
              <a:p>
                <a:endParaRPr lang="cs-CZ" sz="800" dirty="0"/>
              </a:p>
              <a:p>
                <a:r>
                  <a:rPr lang="cs-CZ" dirty="0"/>
                  <a:t>Často  vyjadřujeme relativní odchylku měřené veličiny v procentech. Pro relativní odchylky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𝛿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𝛿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cs-CZ" dirty="0"/>
                  <a:t> pak dostaneme:</a:t>
                </a:r>
              </a:p>
              <a:p>
                <a:endParaRPr lang="cs-CZ" sz="800" dirty="0"/>
              </a:p>
              <a:p>
                <a:pPr algn="ctr"/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𝛿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̅"/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</m:e>
                        </m:acc>
                      </m:num>
                      <m:den>
                        <m:acc>
                          <m:accPr>
                            <m:chr m:val="̅"/>
                            <m:ctrlP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</m:e>
                        </m:acc>
                      </m:den>
                    </m:f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∙100%=1%                </m:t>
                    </m:r>
                    <m:r>
                      <a:rPr lang="cs-CZ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𝛿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̅"/>
                            <m:ctrlP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𝑏</m:t>
                            </m:r>
                          </m:e>
                        </m:acc>
                      </m:num>
                      <m:den>
                        <m:acc>
                          <m:accPr>
                            <m:chr m:val="̅"/>
                            <m:ctrlP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𝑏</m:t>
                            </m:r>
                          </m:e>
                        </m:acc>
                      </m:den>
                    </m:f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∙100%=10%</m:t>
                    </m:r>
                  </m:oMath>
                </a14:m>
                <a:r>
                  <a:rPr lang="cs-CZ" dirty="0"/>
                  <a:t>       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𝛿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cs-CZ" dirty="0"/>
                  <a:t>  i 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𝛿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cs-CZ" dirty="0"/>
                  <a:t> jsou vyjádřeny v procentech.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1F4C1030-545D-A1CC-176F-CA8D14E5F6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758" y="529753"/>
                <a:ext cx="11462085" cy="5282600"/>
              </a:xfrm>
              <a:prstGeom prst="rect">
                <a:avLst/>
              </a:prstGeom>
              <a:blipFill>
                <a:blip r:embed="rId2"/>
                <a:stretch>
                  <a:fillRect l="-425" t="-6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9F4A6315-A991-EA29-34F0-B2EE49E112A3}"/>
                  </a:ext>
                </a:extLst>
              </p:cNvPr>
              <p:cNvSpPr txBox="1"/>
              <p:nvPr/>
            </p:nvSpPr>
            <p:spPr>
              <a:xfrm>
                <a:off x="5943600" y="5988826"/>
                <a:ext cx="4940968" cy="6788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𝛿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𝑑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acc>
                            <m:accPr>
                              <m:chr m:val="̅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num>
                        <m:den>
                          <m:acc>
                            <m:accPr>
                              <m:chr m:val="̅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∙100%=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0,3 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mm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51,6 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mm</m:t>
                          </m:r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∙100%=0,58%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9F4A6315-A991-EA29-34F0-B2EE49E112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3600" y="5988826"/>
                <a:ext cx="4940968" cy="67884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9152F435-DD5A-2A79-04B9-0F5499A92BA1}"/>
                  </a:ext>
                </a:extLst>
              </p:cNvPr>
              <p:cNvSpPr txBox="1"/>
              <p:nvPr/>
            </p:nvSpPr>
            <p:spPr>
              <a:xfrm>
                <a:off x="882316" y="6005081"/>
                <a:ext cx="4363453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Úkol: vypočtěte relativní odchylku měření součástky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 panose="02040503050406030204" pitchFamily="18" charset="0"/>
                      </a:rPr>
                      <m:t>𝒅</m:t>
                    </m:r>
                    <m:r>
                      <a:rPr lang="cs-CZ" b="1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cs-CZ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𝟓𝟏</m:t>
                        </m:r>
                        <m:r>
                          <a:rPr lang="cs-CZ" b="1" i="1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cs-CZ" b="1" i="1">
                            <a:latin typeface="Cambria Math" panose="02040503050406030204" pitchFamily="18" charset="0"/>
                          </a:rPr>
                          <m:t>𝟔</m:t>
                        </m:r>
                        <m:r>
                          <a:rPr lang="cs-CZ" b="1" i="1">
                            <a:latin typeface="Cambria Math" panose="02040503050406030204" pitchFamily="18" charset="0"/>
                          </a:rPr>
                          <m:t> ±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𝟎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</m:t>
                        </m:r>
                        <m:r>
                          <a:rPr lang="cs-CZ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𝟑</m:t>
                        </m:r>
                      </m:e>
                    </m:d>
                    <m:r>
                      <a:rPr lang="cs-CZ" b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𝐦𝐦</m:t>
                    </m:r>
                  </m:oMath>
                </a14:m>
                <a:r>
                  <a:rPr lang="cs-CZ" b="1" dirty="0"/>
                  <a:t>:</a:t>
                </a: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9152F435-DD5A-2A79-04B9-0F5499A92B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2316" y="6005081"/>
                <a:ext cx="4363453" cy="923330"/>
              </a:xfrm>
              <a:prstGeom prst="rect">
                <a:avLst/>
              </a:prstGeom>
              <a:blipFill>
                <a:blip r:embed="rId4"/>
                <a:stretch>
                  <a:fillRect l="-1257" t="-32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6">
            <a:extLst>
              <a:ext uri="{FF2B5EF4-FFF2-40B4-BE49-F238E27FC236}">
                <a16:creationId xmlns:a16="http://schemas.microsoft.com/office/drawing/2014/main" id="{844D9D37-A8F9-0671-2E2B-C70C59680933}"/>
              </a:ext>
            </a:extLst>
          </p:cNvPr>
          <p:cNvCxnSpPr/>
          <p:nvPr/>
        </p:nvCxnSpPr>
        <p:spPr>
          <a:xfrm flipV="1">
            <a:off x="0" y="5812353"/>
            <a:ext cx="12113623" cy="64759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0781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CB30455-C036-DB40-B16F-AE7BCCD4A7CB}"/>
              </a:ext>
            </a:extLst>
          </p:cNvPr>
          <p:cNvSpPr txBox="1"/>
          <p:nvPr/>
        </p:nvSpPr>
        <p:spPr>
          <a:xfrm>
            <a:off x="272716" y="352926"/>
            <a:ext cx="6456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Rekapitulace početního zpracování souboru naměřených hodnot: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3AE5A487-C1E3-F5E3-3413-4F4996B56C14}"/>
                  </a:ext>
                </a:extLst>
              </p:cNvPr>
              <p:cNvSpPr txBox="1"/>
              <p:nvPr/>
            </p:nvSpPr>
            <p:spPr>
              <a:xfrm>
                <a:off x="409074" y="874295"/>
                <a:ext cx="11534273" cy="52292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Naměřené hodnoty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zapíšeme do předem připravené tabulky.</a:t>
                </a:r>
              </a:p>
              <a:p>
                <a:pPr marL="342900" indent="-342900">
                  <a:buFont typeface="+mj-lt"/>
                  <a:buAutoNum type="arabicPeriod"/>
                </a:pPr>
                <a:endParaRPr lang="cs-CZ" dirty="0"/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Vypočítáme aritmetický průměr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dirty="0"/>
                  <a:t> naměřených hodnot, který představuje střední hodnotu měřené veličiny. </a:t>
                </a:r>
                <a:r>
                  <a:rPr lang="cs-CZ"/>
                  <a:t>Počítáme více o </a:t>
                </a:r>
                <a:r>
                  <a:rPr lang="cs-CZ" dirty="0"/>
                  <a:t>jedno desetinné místo než bylo měřeno.</a:t>
                </a:r>
              </a:p>
              <a:p>
                <a:pPr marL="342900" indent="-342900">
                  <a:buFont typeface="+mj-lt"/>
                  <a:buAutoNum type="arabicPeriod"/>
                </a:pPr>
                <a:endParaRPr lang="cs-CZ" dirty="0"/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Určíme a napíšeme absolutní hodnoty odchylek 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cs-CZ" dirty="0"/>
                  <a:t> jednotlivých měření.</a:t>
                </a:r>
              </a:p>
              <a:p>
                <a:pPr marL="342900" indent="-342900">
                  <a:buFont typeface="+mj-lt"/>
                  <a:buAutoNum type="arabicPeriod"/>
                </a:pPr>
                <a:endParaRPr lang="cs-CZ" dirty="0"/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Vypočítáme průměrnou odchylku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dirty="0"/>
                  <a:t> jako aritmetický průměr absolutních hodnot všech odchylek</a:t>
                </a:r>
              </a:p>
              <a:p>
                <a:pPr marL="342900" indent="-342900">
                  <a:buFont typeface="+mj-lt"/>
                  <a:buAutoNum type="arabicPeriod"/>
                </a:pPr>
                <a:endParaRPr lang="cs-CZ" dirty="0"/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Průměrnou odchylku zaokrouhlíme na jednu platnou číslici.</a:t>
                </a:r>
              </a:p>
              <a:p>
                <a:pPr marL="342900" indent="-342900">
                  <a:buFont typeface="+mj-lt"/>
                  <a:buAutoNum type="arabicPeriod"/>
                </a:pPr>
                <a:endParaRPr lang="cs-CZ" dirty="0"/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Aritmetický průměr naměřených hodnot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</m:oMath>
                </a14:m>
                <a:r>
                  <a:rPr lang="cs-CZ" dirty="0"/>
                  <a:t> zaokrouhlíme na stejný počet desetinných míst, jako má průměrná odchylka.</a:t>
                </a:r>
              </a:p>
              <a:p>
                <a:pPr marL="342900" indent="-342900">
                  <a:buFont typeface="+mj-lt"/>
                  <a:buAutoNum type="arabicPeriod"/>
                </a:pPr>
                <a:endParaRPr lang="cs-CZ" dirty="0"/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Určíme relativní odchylku měření a vyjádříme jí v procentech.</a:t>
                </a:r>
              </a:p>
              <a:p>
                <a:pPr marL="342900" indent="-342900">
                  <a:buFont typeface="+mj-lt"/>
                  <a:buAutoNum type="arabicPeriod"/>
                </a:pPr>
                <a:endParaRPr lang="cs-CZ" dirty="0"/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dirty="0"/>
                  <a:t>Výsledek měření zapíšeme ve tvaru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̅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acc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acc>
                      <m:accPr>
                        <m:chr m:val="̅"/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e>
                    </m:acc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cs-CZ" dirty="0"/>
                  <a:t>           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𝛿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cs-CZ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acc>
                          <m:accPr>
                            <m:chr m:val="̅"/>
                            <m:ctrlP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</m:e>
                        </m:acc>
                      </m:num>
                      <m:den>
                        <m:acc>
                          <m:accPr>
                            <m:chr m:val="̅"/>
                            <m:ctrlP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cs-CZ" b="0" i="1" dirty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</m:e>
                        </m:acc>
                      </m:den>
                    </m:f>
                    <m:r>
                      <a:rPr lang="cs-CZ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∙100%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3AE5A487-C1E3-F5E3-3413-4F4996B56C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074" y="874295"/>
                <a:ext cx="11534273" cy="5229252"/>
              </a:xfrm>
              <a:prstGeom prst="rect">
                <a:avLst/>
              </a:prstGeom>
              <a:blipFill>
                <a:blip r:embed="rId2"/>
                <a:stretch>
                  <a:fillRect l="-423" t="-58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556377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C9ACF79-ADF7-B6E0-E8AA-251F2971E618}"/>
              </a:ext>
            </a:extLst>
          </p:cNvPr>
          <p:cNvSpPr txBox="1"/>
          <p:nvPr/>
        </p:nvSpPr>
        <p:spPr>
          <a:xfrm>
            <a:off x="449179" y="239849"/>
            <a:ext cx="1074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Cvičení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CF076332-87ED-3395-F01E-282FDB17C5F7}"/>
              </a:ext>
            </a:extLst>
          </p:cNvPr>
          <p:cNvSpPr txBox="1"/>
          <p:nvPr/>
        </p:nvSpPr>
        <p:spPr>
          <a:xfrm>
            <a:off x="449179" y="609181"/>
            <a:ext cx="110610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Pacientovi ležícímu na JIP byl průběžně měřen krevní tlak – viz tabulka. Vypočítejte průměrnou hodnotu a odchylku  diastolického a systolického tlaku </a:t>
            </a:r>
            <a:r>
              <a:rPr lang="cs-CZ"/>
              <a:t>naměřeného během dne.</a:t>
            </a:r>
            <a:endParaRPr lang="cs-CZ" dirty="0"/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50400622-282F-FD0B-44C6-DDC2B218B6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5086989"/>
              </p:ext>
            </p:extLst>
          </p:nvPr>
        </p:nvGraphicFramePr>
        <p:xfrm>
          <a:off x="501314" y="1378156"/>
          <a:ext cx="3753854" cy="45084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50758">
                  <a:extLst>
                    <a:ext uri="{9D8B030D-6E8A-4147-A177-3AD203B41FA5}">
                      <a16:colId xmlns:a16="http://schemas.microsoft.com/office/drawing/2014/main" val="1907428695"/>
                    </a:ext>
                  </a:extLst>
                </a:gridCol>
                <a:gridCol w="1243263">
                  <a:extLst>
                    <a:ext uri="{9D8B030D-6E8A-4147-A177-3AD203B41FA5}">
                      <a16:colId xmlns:a16="http://schemas.microsoft.com/office/drawing/2014/main" val="4162007763"/>
                    </a:ext>
                  </a:extLst>
                </a:gridCol>
                <a:gridCol w="1459833">
                  <a:extLst>
                    <a:ext uri="{9D8B030D-6E8A-4147-A177-3AD203B41FA5}">
                      <a16:colId xmlns:a16="http://schemas.microsoft.com/office/drawing/2014/main" val="2522863752"/>
                    </a:ext>
                  </a:extLst>
                </a:gridCol>
              </a:tblGrid>
              <a:tr h="663632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Měření</a:t>
                      </a:r>
                    </a:p>
                    <a:p>
                      <a:pPr algn="ctr"/>
                      <a:r>
                        <a:rPr lang="cs-CZ" dirty="0"/>
                        <a:t>(hodina)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/>
                        <a:t>Systolický</a:t>
                      </a:r>
                    </a:p>
                    <a:p>
                      <a:pPr algn="ctr"/>
                      <a:r>
                        <a:rPr lang="cs-CZ" sz="1200" dirty="0"/>
                        <a:t>tlak</a:t>
                      </a:r>
                    </a:p>
                    <a:p>
                      <a:pPr algn="ctr"/>
                      <a:r>
                        <a:rPr lang="cs-CZ" sz="1200" dirty="0"/>
                        <a:t>torr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/>
                        <a:t>Diastolický</a:t>
                      </a:r>
                    </a:p>
                    <a:p>
                      <a:pPr algn="ctr"/>
                      <a:r>
                        <a:rPr lang="cs-CZ" sz="1200" dirty="0"/>
                        <a:t>tlak</a:t>
                      </a:r>
                    </a:p>
                    <a:p>
                      <a:pPr algn="ctr"/>
                      <a:r>
                        <a:rPr lang="cs-CZ" sz="1200" dirty="0"/>
                        <a:t>torr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96722762"/>
                  </a:ext>
                </a:extLst>
              </a:tr>
              <a:tr h="384485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8:00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90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2450538"/>
                  </a:ext>
                </a:extLst>
              </a:tr>
              <a:tr h="384485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9:00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95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44819790"/>
                  </a:ext>
                </a:extLst>
              </a:tr>
              <a:tr h="384485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10:00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95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46662409"/>
                  </a:ext>
                </a:extLst>
              </a:tr>
              <a:tr h="384485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11:00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90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66290613"/>
                  </a:ext>
                </a:extLst>
              </a:tr>
              <a:tr h="384485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12:00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90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33245694"/>
                  </a:ext>
                </a:extLst>
              </a:tr>
              <a:tr h="384485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13:00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95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59856499"/>
                  </a:ext>
                </a:extLst>
              </a:tr>
              <a:tr h="384485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14:00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95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80011883"/>
                  </a:ext>
                </a:extLst>
              </a:tr>
              <a:tr h="384485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15:00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155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98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58742814"/>
                  </a:ext>
                </a:extLst>
              </a:tr>
              <a:tr h="384485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16:00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150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95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70900800"/>
                  </a:ext>
                </a:extLst>
              </a:tr>
              <a:tr h="384485"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17:00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145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/>
                        <a:t>90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83590017"/>
                  </a:ext>
                </a:extLst>
              </a:tr>
            </a:tbl>
          </a:graphicData>
        </a:graphic>
      </p:graphicFrame>
      <p:pic>
        <p:nvPicPr>
          <p:cNvPr id="3074" name="Picture 2" descr="undefined">
            <a:extLst>
              <a:ext uri="{FF2B5EF4-FFF2-40B4-BE49-F238E27FC236}">
                <a16:creationId xmlns:a16="http://schemas.microsoft.com/office/drawing/2014/main" id="{449A2C5B-F83B-8EBF-4757-A58C44329F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5658" y="1378156"/>
            <a:ext cx="2564527" cy="2862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ulka 4">
                <a:extLst>
                  <a:ext uri="{FF2B5EF4-FFF2-40B4-BE49-F238E27FC236}">
                    <a16:creationId xmlns:a16="http://schemas.microsoft.com/office/drawing/2014/main" id="{7891D558-398A-3999-F6EF-B664C06A6E4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20019634"/>
                  </p:ext>
                </p:extLst>
              </p:nvPr>
            </p:nvGraphicFramePr>
            <p:xfrm>
              <a:off x="501312" y="5949392"/>
              <a:ext cx="3765888" cy="42734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046751">
                      <a:extLst>
                        <a:ext uri="{9D8B030D-6E8A-4147-A177-3AD203B41FA5}">
                          <a16:colId xmlns:a16="http://schemas.microsoft.com/office/drawing/2014/main" val="157830836"/>
                        </a:ext>
                      </a:extLst>
                    </a:gridCol>
                    <a:gridCol w="1251284">
                      <a:extLst>
                        <a:ext uri="{9D8B030D-6E8A-4147-A177-3AD203B41FA5}">
                          <a16:colId xmlns:a16="http://schemas.microsoft.com/office/drawing/2014/main" val="4104494147"/>
                        </a:ext>
                      </a:extLst>
                    </a:gridCol>
                    <a:gridCol w="1467853">
                      <a:extLst>
                        <a:ext uri="{9D8B030D-6E8A-4147-A177-3AD203B41FA5}">
                          <a16:colId xmlns:a16="http://schemas.microsoft.com/office/drawing/2014/main" val="461320419"/>
                        </a:ext>
                      </a:extLst>
                    </a:gridCol>
                  </a:tblGrid>
                  <a:tr h="427345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Průměr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acc>
                                <m:accPr>
                                  <m:chr m:val="̅"/>
                                  <m:ctrlPr>
                                    <a:rPr lang="cs-CZ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sSub>
                                    <m:sSubPr>
                                      <m:ctrlPr>
                                        <a:rPr lang="cs-CZ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</a:rPr>
                                        <m:t>𝑥</m:t>
                                      </m:r>
                                    </m:e>
                                    <m:sub>
                                      <m:r>
                                        <a:rPr lang="cs-CZ" b="0" i="1" smtClean="0">
                                          <a:latin typeface="Cambria Math" panose="02040503050406030204" pitchFamily="18" charset="0"/>
                                        </a:rPr>
                                        <m:t>𝑠</m:t>
                                      </m:r>
                                    </m:sub>
                                  </m:sSub>
                                </m:e>
                              </m:acc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cs-CZ" dirty="0"/>
                            <a:t>147,5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̅"/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sSub>
                                      <m:sSubPr>
                                        <m:ctrlPr>
                                          <a:rPr lang="cs-CZ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cs-CZ" b="0" i="1" smtClean="0">
                                            <a:latin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</m:e>
                                      <m:sub>
                                        <m:r>
                                          <a:rPr lang="cs-CZ" b="0" i="1" smtClean="0">
                                            <a:latin typeface="Cambria Math" panose="02040503050406030204" pitchFamily="18" charset="0"/>
                                          </a:rPr>
                                          <m:t>𝑑</m:t>
                                        </m:r>
                                      </m:sub>
                                    </m:sSub>
                                  </m:e>
                                </m:acc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=93,3</m:t>
                                </m:r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11077438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ulka 4">
                <a:extLst>
                  <a:ext uri="{FF2B5EF4-FFF2-40B4-BE49-F238E27FC236}">
                    <a16:creationId xmlns:a16="http://schemas.microsoft.com/office/drawing/2014/main" id="{7891D558-398A-3999-F6EF-B664C06A6E47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20019634"/>
                  </p:ext>
                </p:extLst>
              </p:nvPr>
            </p:nvGraphicFramePr>
            <p:xfrm>
              <a:off x="501312" y="5949392"/>
              <a:ext cx="3765888" cy="427345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046751">
                      <a:extLst>
                        <a:ext uri="{9D8B030D-6E8A-4147-A177-3AD203B41FA5}">
                          <a16:colId xmlns:a16="http://schemas.microsoft.com/office/drawing/2014/main" val="157830836"/>
                        </a:ext>
                      </a:extLst>
                    </a:gridCol>
                    <a:gridCol w="1251284">
                      <a:extLst>
                        <a:ext uri="{9D8B030D-6E8A-4147-A177-3AD203B41FA5}">
                          <a16:colId xmlns:a16="http://schemas.microsoft.com/office/drawing/2014/main" val="4104494147"/>
                        </a:ext>
                      </a:extLst>
                    </a:gridCol>
                    <a:gridCol w="1467853">
                      <a:extLst>
                        <a:ext uri="{9D8B030D-6E8A-4147-A177-3AD203B41FA5}">
                          <a16:colId xmlns:a16="http://schemas.microsoft.com/office/drawing/2014/main" val="461320419"/>
                        </a:ext>
                      </a:extLst>
                    </a:gridCol>
                  </a:tblGrid>
                  <a:tr h="427345">
                    <a:tc>
                      <a:txBody>
                        <a:bodyPr/>
                        <a:lstStyle/>
                        <a:p>
                          <a:r>
                            <a:rPr lang="cs-CZ" dirty="0"/>
                            <a:t>Průměr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84390" t="-6944" r="-119024" b="-694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3"/>
                          <a:stretch>
                            <a:fillRect l="-156846" t="-6944" r="-1245" b="-6944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10774386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Tabulka 5">
                <a:extLst>
                  <a:ext uri="{FF2B5EF4-FFF2-40B4-BE49-F238E27FC236}">
                    <a16:creationId xmlns:a16="http://schemas.microsoft.com/office/drawing/2014/main" id="{76740FDA-2D2F-B79A-EDE8-E28F2822BB2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41983953"/>
                  </p:ext>
                </p:extLst>
              </p:nvPr>
            </p:nvGraphicFramePr>
            <p:xfrm>
              <a:off x="4339390" y="1378156"/>
              <a:ext cx="3141580" cy="4493217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570790">
                      <a:extLst>
                        <a:ext uri="{9D8B030D-6E8A-4147-A177-3AD203B41FA5}">
                          <a16:colId xmlns:a16="http://schemas.microsoft.com/office/drawing/2014/main" val="1743899665"/>
                        </a:ext>
                      </a:extLst>
                    </a:gridCol>
                    <a:gridCol w="1570790">
                      <a:extLst>
                        <a:ext uri="{9D8B030D-6E8A-4147-A177-3AD203B41FA5}">
                          <a16:colId xmlns:a16="http://schemas.microsoft.com/office/drawing/2014/main" val="1500547606"/>
                        </a:ext>
                      </a:extLst>
                    </a:gridCol>
                  </a:tblGrid>
                  <a:tr h="63512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Odchylka měření</a:t>
                          </a:r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∆</m:t>
                                </m:r>
                                <m:sSub>
                                  <m:sSubPr>
                                    <m:ctrlPr>
                                      <a:rPr lang="cs-CZ" sz="120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cs-CZ" sz="1200" b="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𝑠</m:t>
                                    </m:r>
                                  </m:sub>
                                </m:sSub>
                                <m:r>
                                  <a:rPr lang="cs-CZ" sz="1200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cs-CZ" sz="120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dPr>
                                  <m:e>
                                    <m:acc>
                                      <m:accPr>
                                        <m:chr m:val="̅"/>
                                        <m:ctrlPr>
                                          <a:rPr lang="cs-CZ" sz="1200" i="1" kern="1200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accPr>
                                      <m:e>
                                        <m:sSub>
                                          <m:sSubPr>
                                            <m:ctrlPr>
                                              <a:rPr lang="cs-CZ" sz="1200" i="1" kern="1200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  <a:ea typeface="+mn-ea"/>
                                                <a:cs typeface="+mn-cs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cs-CZ" sz="1200" b="0" i="1" kern="1200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  <a:ea typeface="+mn-ea"/>
                                                <a:cs typeface="+mn-cs"/>
                                              </a:rPr>
                                              <m:t>𝑥</m:t>
                                            </m:r>
                                          </m:e>
                                          <m:sub>
                                            <m:r>
                                              <a:rPr lang="cs-CZ" sz="1200" b="0" i="1" kern="1200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  <a:ea typeface="+mn-ea"/>
                                                <a:cs typeface="+mn-cs"/>
                                              </a:rPr>
                                              <m:t>𝑠</m:t>
                                            </m:r>
                                          </m:sub>
                                        </m:sSub>
                                      </m:e>
                                    </m:acc>
                                    <m:r>
                                      <a:rPr lang="cs-CZ" sz="1200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−</m:t>
                                    </m:r>
                                    <m:sSub>
                                      <m:sSubPr>
                                        <m:ctrlPr>
                                          <a:rPr lang="cs-CZ" sz="1200" i="1" kern="1200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cs-CZ" sz="1200" b="0" i="0" kern="1200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x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sty m:val="p"/>
                                          </m:rPr>
                                          <a:rPr lang="cs-CZ" sz="1200" b="0" i="0" kern="1200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s</m:t>
                                        </m:r>
                                      </m:sub>
                                    </m:sSub>
                                  </m:e>
                                </m:d>
                              </m:oMath>
                            </m:oMathPara>
                          </a14:m>
                          <a:endParaRPr lang="cs-CZ" sz="1200" kern="1200" dirty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endParaRPr>
                        </a:p>
                        <a:p>
                          <a:pPr algn="ctr"/>
                          <a:r>
                            <a:rPr lang="cs-CZ" sz="12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torr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12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Odchylka měření</a:t>
                          </a:r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1200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∆</m:t>
                                </m:r>
                                <m:sSub>
                                  <m:sSubPr>
                                    <m:ctrlPr>
                                      <a:rPr lang="cs-CZ" sz="120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sSubPr>
                                  <m:e>
                                    <m:r>
                                      <a:rPr lang="cs-CZ" sz="1200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cs-CZ" sz="1200" b="0" i="0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d</m:t>
                                    </m:r>
                                  </m:sub>
                                </m:sSub>
                                <m:r>
                                  <a:rPr lang="cs-CZ" sz="1200" kern="1200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+mn-ea"/>
                                    <a:cs typeface="+mn-cs"/>
                                  </a:rPr>
                                  <m:t>=</m:t>
                                </m:r>
                                <m:d>
                                  <m:dPr>
                                    <m:begChr m:val="|"/>
                                    <m:endChr m:val="|"/>
                                    <m:ctrlPr>
                                      <a:rPr lang="cs-CZ" sz="1200" i="1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</m:ctrlPr>
                                  </m:dPr>
                                  <m:e>
                                    <m:acc>
                                      <m:accPr>
                                        <m:chr m:val="̅"/>
                                        <m:ctrlPr>
                                          <a:rPr lang="cs-CZ" sz="1200" i="1" kern="1200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accPr>
                                      <m:e>
                                        <m:sSub>
                                          <m:sSubPr>
                                            <m:ctrlPr>
                                              <a:rPr lang="cs-CZ" sz="1200" i="1" kern="1200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  <a:ea typeface="+mn-ea"/>
                                                <a:cs typeface="+mn-cs"/>
                                              </a:rPr>
                                            </m:ctrlPr>
                                          </m:sSubPr>
                                          <m:e>
                                            <m:r>
                                              <a:rPr lang="cs-CZ" sz="1200" kern="1200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  <a:ea typeface="+mn-ea"/>
                                                <a:cs typeface="+mn-cs"/>
                                              </a:rPr>
                                              <m:t>𝑥</m:t>
                                            </m:r>
                                          </m:e>
                                          <m:sub>
                                            <m:r>
                                              <m:rPr>
                                                <m:sty m:val="p"/>
                                              </m:rPr>
                                              <a:rPr lang="cs-CZ" sz="1200" b="0" i="0" kern="1200" smtClean="0">
                                                <a:solidFill>
                                                  <a:schemeClr val="tx1"/>
                                                </a:solidFill>
                                                <a:latin typeface="Cambria Math" panose="02040503050406030204" pitchFamily="18" charset="0"/>
                                                <a:ea typeface="+mn-ea"/>
                                                <a:cs typeface="+mn-cs"/>
                                              </a:rPr>
                                              <m:t>d</m:t>
                                            </m:r>
                                          </m:sub>
                                        </m:sSub>
                                      </m:e>
                                    </m:acc>
                                    <m:r>
                                      <a:rPr lang="cs-CZ" sz="1200" kern="1200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+mn-ea"/>
                                        <a:cs typeface="+mn-cs"/>
                                      </a:rPr>
                                      <m:t>−</m:t>
                                    </m:r>
                                    <m:sSub>
                                      <m:sSubPr>
                                        <m:ctrlPr>
                                          <a:rPr lang="cs-CZ" sz="1200" i="1" kern="1200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m:rPr>
                                            <m:sty m:val="p"/>
                                          </m:rPr>
                                          <a:rPr lang="cs-CZ" sz="1200" kern="1200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x</m:t>
                                        </m:r>
                                      </m:e>
                                      <m:sub>
                                        <m:r>
                                          <m:rPr>
                                            <m:sty m:val="p"/>
                                          </m:rPr>
                                          <a:rPr lang="cs-CZ" sz="1200" b="0" i="0" kern="1200" smtClean="0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  <a:ea typeface="+mn-ea"/>
                                            <a:cs typeface="+mn-cs"/>
                                          </a:rPr>
                                          <m:t>d</m:t>
                                        </m:r>
                                      </m:sub>
                                    </m:sSub>
                                  </m:e>
                                </m:d>
                              </m:oMath>
                            </m:oMathPara>
                          </a14:m>
                          <a:endParaRPr lang="cs-CZ" sz="1200" kern="1200" dirty="0">
                            <a:solidFill>
                              <a:schemeClr val="tx1"/>
                            </a:solidFill>
                            <a:latin typeface="+mn-lt"/>
                            <a:ea typeface="+mn-ea"/>
                            <a:cs typeface="+mn-cs"/>
                          </a:endParaRPr>
                        </a:p>
                        <a:p>
                          <a:pPr algn="ctr"/>
                          <a:r>
                            <a:rPr lang="cs-CZ" sz="1200" kern="1200" dirty="0">
                              <a:solidFill>
                                <a:schemeClr val="tx1"/>
                              </a:solidFill>
                              <a:latin typeface="+mn-lt"/>
                              <a:ea typeface="+mn-ea"/>
                              <a:cs typeface="+mn-cs"/>
                            </a:rPr>
                            <a:t>torr</a:t>
                          </a: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592923242"/>
                      </a:ext>
                    </a:extLst>
                  </a:tr>
                  <a:tr h="38501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7,5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3,3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983099455"/>
                      </a:ext>
                    </a:extLst>
                  </a:tr>
                  <a:tr h="4090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2,5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1,7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546211701"/>
                      </a:ext>
                    </a:extLst>
                  </a:tr>
                  <a:tr h="37699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2,5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1,7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618485773"/>
                      </a:ext>
                    </a:extLst>
                  </a:tr>
                  <a:tr h="4090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2,5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3,3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539590869"/>
                      </a:ext>
                    </a:extLst>
                  </a:tr>
                  <a:tr h="38501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2,5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3,3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487270467"/>
                      </a:ext>
                    </a:extLst>
                  </a:tr>
                  <a:tr h="37699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2,5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1,7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87537824"/>
                      </a:ext>
                    </a:extLst>
                  </a:tr>
                  <a:tr h="37698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2,5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1,7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26703011"/>
                      </a:ext>
                    </a:extLst>
                  </a:tr>
                  <a:tr h="378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7,5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4,7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050166105"/>
                      </a:ext>
                    </a:extLst>
                  </a:tr>
                  <a:tr h="378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2,5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1,7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882765811"/>
                      </a:ext>
                    </a:extLst>
                  </a:tr>
                  <a:tr h="378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2,5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3,3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76792934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Tabulka 5">
                <a:extLst>
                  <a:ext uri="{FF2B5EF4-FFF2-40B4-BE49-F238E27FC236}">
                    <a16:creationId xmlns:a16="http://schemas.microsoft.com/office/drawing/2014/main" id="{76740FDA-2D2F-B79A-EDE8-E28F2822BB22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441983953"/>
                  </p:ext>
                </p:extLst>
              </p:nvPr>
            </p:nvGraphicFramePr>
            <p:xfrm>
              <a:off x="4339390" y="1378156"/>
              <a:ext cx="3141580" cy="4493217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570790">
                      <a:extLst>
                        <a:ext uri="{9D8B030D-6E8A-4147-A177-3AD203B41FA5}">
                          <a16:colId xmlns:a16="http://schemas.microsoft.com/office/drawing/2014/main" val="1743899665"/>
                        </a:ext>
                      </a:extLst>
                    </a:gridCol>
                    <a:gridCol w="1570790">
                      <a:extLst>
                        <a:ext uri="{9D8B030D-6E8A-4147-A177-3AD203B41FA5}">
                          <a16:colId xmlns:a16="http://schemas.microsoft.com/office/drawing/2014/main" val="1500547606"/>
                        </a:ext>
                      </a:extLst>
                    </a:gridCol>
                  </a:tblGrid>
                  <a:tr h="64008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386" t="-952" r="-100386" b="-61619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4"/>
                          <a:stretch>
                            <a:fillRect l="-100775" t="-952" r="-775" b="-61619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92923242"/>
                      </a:ext>
                    </a:extLst>
                  </a:tr>
                  <a:tr h="38501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7,5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3,3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983099455"/>
                      </a:ext>
                    </a:extLst>
                  </a:tr>
                  <a:tr h="4090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2,5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1,7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546211701"/>
                      </a:ext>
                    </a:extLst>
                  </a:tr>
                  <a:tr h="37699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2,5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1,7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618485773"/>
                      </a:ext>
                    </a:extLst>
                  </a:tr>
                  <a:tr h="40907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2,5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3,3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539590869"/>
                      </a:ext>
                    </a:extLst>
                  </a:tr>
                  <a:tr h="38501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2,5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3,3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487270467"/>
                      </a:ext>
                    </a:extLst>
                  </a:tr>
                  <a:tr h="37699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2,5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1,7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87537824"/>
                      </a:ext>
                    </a:extLst>
                  </a:tr>
                  <a:tr h="37698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2,5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1,7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26703011"/>
                      </a:ext>
                    </a:extLst>
                  </a:tr>
                  <a:tr h="378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7,5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4,7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050166105"/>
                      </a:ext>
                    </a:extLst>
                  </a:tr>
                  <a:tr h="378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2,5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1,7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882765811"/>
                      </a:ext>
                    </a:extLst>
                  </a:tr>
                  <a:tr h="378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2,5</a:t>
                          </a: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dirty="0"/>
                            <a:t>3,3</a:t>
                          </a: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767929349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7" name="Tabulka 6">
                <a:extLst>
                  <a:ext uri="{FF2B5EF4-FFF2-40B4-BE49-F238E27FC236}">
                    <a16:creationId xmlns:a16="http://schemas.microsoft.com/office/drawing/2014/main" id="{8DE5C8F2-FF31-F3C6-308B-378739E9233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45514722"/>
                  </p:ext>
                </p:extLst>
              </p:nvPr>
            </p:nvGraphicFramePr>
            <p:xfrm>
              <a:off x="4339390" y="5961602"/>
              <a:ext cx="3141580" cy="4284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570790">
                      <a:extLst>
                        <a:ext uri="{9D8B030D-6E8A-4147-A177-3AD203B41FA5}">
                          <a16:colId xmlns:a16="http://schemas.microsoft.com/office/drawing/2014/main" val="346777083"/>
                        </a:ext>
                      </a:extLst>
                    </a:gridCol>
                    <a:gridCol w="1570790">
                      <a:extLst>
                        <a:ext uri="{9D8B030D-6E8A-4147-A177-3AD203B41FA5}">
                          <a16:colId xmlns:a16="http://schemas.microsoft.com/office/drawing/2014/main" val="2206182126"/>
                        </a:ext>
                      </a:extLst>
                    </a:gridCol>
                  </a:tblGrid>
                  <a:tr h="428400"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̅"/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cs-CZ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∆</m:t>
                                    </m:r>
                                    <m:sSub>
                                      <m:sSubPr>
                                        <m:ctrlPr>
                                          <a:rPr lang="cs-CZ" i="1" smtClean="0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cs-CZ" b="0" i="1" smtClean="0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</m:e>
                                      <m:sub>
                                        <m:r>
                                          <a:rPr lang="cs-CZ" b="0" i="1" smtClean="0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𝑠</m:t>
                                        </m:r>
                                      </m:sub>
                                    </m:sSub>
                                  </m:e>
                                </m:acc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=3,5</m:t>
                                </m:r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̅"/>
                                    <m:ctrlPr>
                                      <a:rPr lang="cs-CZ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cs-CZ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∆</m:t>
                                    </m:r>
                                    <m:sSub>
                                      <m:sSubPr>
                                        <m:ctrlPr>
                                          <a:rPr lang="cs-CZ" i="1" smtClean="0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cs-CZ" b="0" i="1" smtClean="0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</m:e>
                                      <m:sub>
                                        <m:r>
                                          <a:rPr lang="cs-CZ" b="0" i="1" smtClean="0">
                                            <a:latin typeface="Cambria Math" panose="02040503050406030204" pitchFamily="18" charset="0"/>
                                            <a:ea typeface="Cambria Math" panose="02040503050406030204" pitchFamily="18" charset="0"/>
                                          </a:rPr>
                                          <m:t>𝑑</m:t>
                                        </m:r>
                                      </m:sub>
                                    </m:sSub>
                                  </m:e>
                                </m:acc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=2,64</m:t>
                                </m:r>
                              </m:oMath>
                            </m:oMathPara>
                          </a14:m>
                          <a:endParaRPr lang="cs-CZ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45588887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7" name="Tabulka 6">
                <a:extLst>
                  <a:ext uri="{FF2B5EF4-FFF2-40B4-BE49-F238E27FC236}">
                    <a16:creationId xmlns:a16="http://schemas.microsoft.com/office/drawing/2014/main" id="{8DE5C8F2-FF31-F3C6-308B-378739E92338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45514722"/>
                  </p:ext>
                </p:extLst>
              </p:nvPr>
            </p:nvGraphicFramePr>
            <p:xfrm>
              <a:off x="4339390" y="5961602"/>
              <a:ext cx="3141580" cy="4284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570790">
                      <a:extLst>
                        <a:ext uri="{9D8B030D-6E8A-4147-A177-3AD203B41FA5}">
                          <a16:colId xmlns:a16="http://schemas.microsoft.com/office/drawing/2014/main" val="346777083"/>
                        </a:ext>
                      </a:extLst>
                    </a:gridCol>
                    <a:gridCol w="1570790">
                      <a:extLst>
                        <a:ext uri="{9D8B030D-6E8A-4147-A177-3AD203B41FA5}">
                          <a16:colId xmlns:a16="http://schemas.microsoft.com/office/drawing/2014/main" val="2206182126"/>
                        </a:ext>
                      </a:extLst>
                    </a:gridCol>
                  </a:tblGrid>
                  <a:tr h="428400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5"/>
                          <a:stretch>
                            <a:fillRect l="-386" t="-1389" r="-100386" b="-27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>
                        <a:blipFill>
                          <a:blip r:embed="rId5"/>
                          <a:stretch>
                            <a:fillRect l="-100775" t="-1389" r="-775" b="-277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455888874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E027131D-6749-EDF6-0CF9-88FB443DDA07}"/>
                  </a:ext>
                </a:extLst>
              </p:cNvPr>
              <p:cNvSpPr txBox="1"/>
              <p:nvPr/>
            </p:nvSpPr>
            <p:spPr>
              <a:xfrm>
                <a:off x="7852611" y="4275221"/>
                <a:ext cx="4050631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Výsledek měření je:</a:t>
                </a:r>
              </a:p>
              <a:p>
                <a:endParaRPr lang="cs-CZ" b="1" dirty="0"/>
              </a:p>
              <a:p>
                <a:r>
                  <a:rPr lang="cs-CZ" b="1" dirty="0"/>
                  <a:t>Systolický tlak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𝒔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𝟏𝟒𝟕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𝟓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±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𝟑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𝟓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𝐭𝐨𝐫𝐫</m:t>
                    </m:r>
                  </m:oMath>
                </a14:m>
                <a:endParaRPr lang="cs-CZ" b="1" dirty="0"/>
              </a:p>
              <a:p>
                <a:endParaRPr lang="cs-CZ" b="1" dirty="0"/>
              </a:p>
              <a:p>
                <a:r>
                  <a:rPr lang="cs-CZ" b="1" dirty="0"/>
                  <a:t>Diastolický tlak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𝒙</m:t>
                        </m:r>
                      </m:e>
                      <m:sub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𝒅</m:t>
                        </m:r>
                      </m:sub>
                    </m:sSub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𝟗𝟑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𝟑</m:t>
                    </m:r>
                    <m:r>
                      <a:rPr lang="cs-CZ" b="1" i="1" smtClean="0">
                        <a:latin typeface="Cambria Math" panose="02040503050406030204" pitchFamily="18" charset="0"/>
                      </a:rPr>
                      <m:t> ±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𝟐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𝟔</m:t>
                    </m:r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cs-CZ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𝐭𝐨𝐫𝐫</m:t>
                    </m:r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8" name="TextovéPole 7">
                <a:extLst>
                  <a:ext uri="{FF2B5EF4-FFF2-40B4-BE49-F238E27FC236}">
                    <a16:creationId xmlns:a16="http://schemas.microsoft.com/office/drawing/2014/main" id="{E027131D-6749-EDF6-0CF9-88FB443DDA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52611" y="4275221"/>
                <a:ext cx="4050631" cy="1477328"/>
              </a:xfrm>
              <a:prstGeom prst="rect">
                <a:avLst/>
              </a:prstGeom>
              <a:blipFill>
                <a:blip r:embed="rId6"/>
                <a:stretch>
                  <a:fillRect l="-1203" t="-2058" b="-535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66277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revní tlak – jak jej správně měřit | Unizdrav.cz">
            <a:extLst>
              <a:ext uri="{FF2B5EF4-FFF2-40B4-BE49-F238E27FC236}">
                <a16:creationId xmlns:a16="http://schemas.microsoft.com/office/drawing/2014/main" id="{68BC2925-EC41-30E5-A0B1-DEFF86FDC9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0" y="1524000"/>
            <a:ext cx="5715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F2311139-44B9-2142-0230-5DE7444A56FE}"/>
              </a:ext>
            </a:extLst>
          </p:cNvPr>
          <p:cNvSpPr txBox="1"/>
          <p:nvPr/>
        </p:nvSpPr>
        <p:spPr>
          <a:xfrm>
            <a:off x="5674895" y="6079958"/>
            <a:ext cx="8422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</a:t>
            </a:r>
          </a:p>
        </p:txBody>
      </p:sp>
    </p:spTree>
    <p:extLst>
      <p:ext uri="{BB962C8B-B14F-4D97-AF65-F5344CB8AC3E}">
        <p14:creationId xmlns:p14="http://schemas.microsoft.com/office/powerpoint/2010/main" val="402909152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1068</TotalTime>
  <Words>1638</Words>
  <Application>Microsoft Office PowerPoint</Application>
  <PresentationFormat>Širokoúhlá obrazovka</PresentationFormat>
  <Paragraphs>301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Cambria Math</vt:lpstr>
      <vt:lpstr>Roboto</vt:lpstr>
      <vt:lpstr>Tahoma</vt:lpstr>
      <vt:lpstr>Motiv Office</vt:lpstr>
      <vt:lpstr>Fyzikální veličiny a jednotky (Fyz12)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fyzikálních měření</dc:title>
  <dc:creator>Karel Sixl</dc:creator>
  <cp:lastModifiedBy>Karel Sixl</cp:lastModifiedBy>
  <cp:revision>79</cp:revision>
  <dcterms:created xsi:type="dcterms:W3CDTF">2023-09-09T06:10:20Z</dcterms:created>
  <dcterms:modified xsi:type="dcterms:W3CDTF">2025-12-25T17:21:54Z</dcterms:modified>
</cp:coreProperties>
</file>