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4630400" cy="8229600"/>
  <p:notesSz cx="8229600" cy="14630400"/>
  <p:embeddedFontLst>
    <p:embeddedFont>
      <p:font typeface="Host Grotesk Medium" panose="020B0604020202020204" charset="-18"/>
      <p:regular r:id="rId23"/>
    </p:embeddedFont>
    <p:embeddedFont>
      <p:font typeface="Roboto" panose="02000000000000000000" pitchFamily="2" charset="0"/>
      <p:regular r:id="rId24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4" d="100"/>
          <a:sy n="64" d="100"/>
        </p:scale>
        <p:origin x="2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1743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750582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Objektivní příznaky ve zdravotnictví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4288393"/>
            <a:ext cx="7556421" cy="33051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Objektivní příznaky představují měřitelné a pozorovatelné známky onemocnění, které může zdravotnický personál zaznamenat nezávisle na subjektivním vnímání pacienta. Správné rozpoznání a hodnocení těchto příznaků je základem kvalitní diagnostiky a léčby.</a:t>
            </a:r>
            <a:endParaRPr 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391966"/>
            <a:ext cx="53791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Definice objektivních příznaků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793790" y="3284934"/>
            <a:ext cx="6422231" cy="1734145"/>
          </a:xfrm>
          <a:prstGeom prst="roundRect">
            <a:avLst>
              <a:gd name="adj" fmla="val 480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99768" y="349091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Objektivní příznaky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999768" y="3920133"/>
            <a:ext cx="6010275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Měřitelné a pozorovatelné známky onemocnění, které může zjistit zdravotnický personál pomocí vyšetření, bez ohledu na pacientův subjektivní pocit.</a:t>
            </a:r>
            <a:endParaRPr lang="en-US" sz="1550" dirty="0"/>
          </a:p>
        </p:txBody>
      </p:sp>
      <p:sp>
        <p:nvSpPr>
          <p:cNvPr id="6" name="Shape 4"/>
          <p:cNvSpPr/>
          <p:nvPr/>
        </p:nvSpPr>
        <p:spPr>
          <a:xfrm>
            <a:off x="7414379" y="3284934"/>
            <a:ext cx="6422231" cy="1734145"/>
          </a:xfrm>
          <a:prstGeom prst="roundRect">
            <a:avLst>
              <a:gd name="adj" fmla="val 480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620357" y="349091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Subjektivní příznaky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7620357" y="3920133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Potíže a pocity, které popisuje sám pacient - bolest, nevolnost, závratě. Tyto symptomy nelze přímo měřit ani objektivně pozorovat.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93790" y="5242322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Objektivní příznaky zahrnují všechny fyzické známky, které můžeme pozorovat, naměřit nebo otestovat během klinického vyšetření. Patří mezi ně změny vitálních funkcí, neurologické nálezy, kožní změny nebo patologické zvuky při auskultaci.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017633"/>
            <a:ext cx="4248507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Poruchy vědomí - úvod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6280190" y="293536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Co je vědomí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6280190" y="3443883"/>
            <a:ext cx="3536156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Vědomí je stav bdělosti a uvědomování si okolí. Zahrnuje schopnost reagovat na podněty z vnějšího prostředí a udržovat pozornost.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6280190" y="4813102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Kvalitativní složka - obsah vědomí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6280190" y="5180171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Kvantitativní složka - úroveň bdělosti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6280190" y="5547241"/>
            <a:ext cx="35361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Neurologická báze - retikulární formace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10308074" y="2935367"/>
            <a:ext cx="253865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Příčiny poruch vědomí</a:t>
            </a:r>
            <a:endParaRPr lang="en-US" sz="1950" dirty="0"/>
          </a:p>
        </p:txBody>
      </p:sp>
      <p:sp>
        <p:nvSpPr>
          <p:cNvPr id="10" name="Text 7"/>
          <p:cNvSpPr/>
          <p:nvPr/>
        </p:nvSpPr>
        <p:spPr>
          <a:xfrm>
            <a:off x="10308074" y="3443883"/>
            <a:ext cx="35361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Metabolické poruchy (hypoglykémie, urémie)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10308074" y="4108609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Intoxikace (alkohol, drogy, léky)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10308074" y="4475678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Traumatické poranění mozku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10308074" y="4842748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Cévní mozkové příhody</a:t>
            </a:r>
            <a:endParaRPr lang="en-US" sz="1550" dirty="0"/>
          </a:p>
        </p:txBody>
      </p:sp>
      <p:sp>
        <p:nvSpPr>
          <p:cNvPr id="14" name="Text 11"/>
          <p:cNvSpPr/>
          <p:nvPr/>
        </p:nvSpPr>
        <p:spPr>
          <a:xfrm>
            <a:off x="10308074" y="5209818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Infekce CNS</a:t>
            </a:r>
            <a:endParaRPr lang="en-US" sz="1550" dirty="0"/>
          </a:p>
        </p:txBody>
      </p:sp>
      <p:sp>
        <p:nvSpPr>
          <p:cNvPr id="15" name="Text 12"/>
          <p:cNvSpPr/>
          <p:nvPr/>
        </p:nvSpPr>
        <p:spPr>
          <a:xfrm>
            <a:off x="10308074" y="5576888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Epileptické záchvaty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064663"/>
            <a:ext cx="4128373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Stupně poruch vědomí</a:t>
            </a:r>
            <a:endParaRPr lang="en-US" sz="31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552944"/>
            <a:ext cx="4215289" cy="11430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92148" y="434661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Somnolence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992148" y="4775835"/>
            <a:ext cx="3818573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Zvýšená spavost, pacient je ospalý, ale lze jej snadno probudit. Při stimulaci reaguje přiměřeně, po ukončení stimulace opět usíná.</a:t>
            </a:r>
            <a:endParaRPr lang="en-US" sz="15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7437" y="3255288"/>
            <a:ext cx="4215408" cy="11430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405795" y="404895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Sopor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5405795" y="4478179"/>
            <a:ext cx="3818692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Hlubší porucha vědomí. Pacient je těžko probuzený, reaguje pouze na silné podněty, řeč je neschopná nebo velmi ztížená.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1203" y="2957632"/>
            <a:ext cx="4215289" cy="114300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819561" y="375130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Kóma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9819561" y="4180523"/>
            <a:ext cx="3818573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Nejhlubší porucha vědomí. Pacient nereaguje na slovní výzvy ani na bolestivé podněty, chybí obranné reflexy, je přítomna pouze automatická aktivita.</a:t>
            </a:r>
            <a:endParaRPr lang="en-US" sz="15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750463"/>
            <a:ext cx="5185053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Glasgow Coma Scale - úvod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793790" y="3469838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Glasgow Coma Scale (GCS) je standardizovaná stupnice pro hodnocení úrovně vědomí pacienta. Byla vyvinuta v roce 1974 a stala se celosvětově uznávaným nástrojem pro objektivní posouzení neurologického stavu.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793790" y="4586049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Škála hodnotí tři základní oblasti neurologické funkce: otevírání očí, verbální odpověď a motorickou odpověď. Celkové skóre se pohybuje od 3 do 15 bodů, přičemž nižší hodnoty indikují závažnější poruchu vědomí.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84390"/>
            <a:ext cx="6195060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Glasgow Coma Scale - hodnocení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793790" y="2677358"/>
            <a:ext cx="4215289" cy="3767852"/>
          </a:xfrm>
          <a:prstGeom prst="roundRect">
            <a:avLst>
              <a:gd name="adj" fmla="val 2212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768" y="2883337"/>
            <a:ext cx="595313" cy="595313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3479" y="3013472"/>
            <a:ext cx="267891" cy="33492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99768" y="367700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Otevírání očí (E)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999768" y="4106228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4 body - spontánně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999768" y="4473297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 body - na slovní výzvu</a:t>
            </a:r>
            <a:endParaRPr lang="en-US" sz="1550" dirty="0"/>
          </a:p>
        </p:txBody>
      </p:sp>
      <p:sp>
        <p:nvSpPr>
          <p:cNvPr id="9" name="Text 5"/>
          <p:cNvSpPr/>
          <p:nvPr/>
        </p:nvSpPr>
        <p:spPr>
          <a:xfrm>
            <a:off x="999768" y="4840367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 body - na bolest</a:t>
            </a:r>
            <a:endParaRPr lang="en-US" sz="1550" dirty="0"/>
          </a:p>
        </p:txBody>
      </p:sp>
      <p:sp>
        <p:nvSpPr>
          <p:cNvPr id="10" name="Text 6"/>
          <p:cNvSpPr/>
          <p:nvPr/>
        </p:nvSpPr>
        <p:spPr>
          <a:xfrm>
            <a:off x="999768" y="5207437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 bod - vůbec</a:t>
            </a:r>
            <a:endParaRPr lang="en-US" sz="1550" dirty="0"/>
          </a:p>
        </p:txBody>
      </p:sp>
      <p:sp>
        <p:nvSpPr>
          <p:cNvPr id="11" name="Shape 7"/>
          <p:cNvSpPr/>
          <p:nvPr/>
        </p:nvSpPr>
        <p:spPr>
          <a:xfrm>
            <a:off x="5207437" y="2677358"/>
            <a:ext cx="4215408" cy="3767852"/>
          </a:xfrm>
          <a:prstGeom prst="roundRect">
            <a:avLst>
              <a:gd name="adj" fmla="val 2212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3415" y="2883337"/>
            <a:ext cx="595313" cy="595313"/>
          </a:xfrm>
          <a:prstGeom prst="rect">
            <a:avLst/>
          </a:prstGeom>
        </p:spPr>
      </p:pic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7126" y="3013472"/>
            <a:ext cx="267891" cy="334923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5413415" y="367700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Verbální odpověď (V)</a:t>
            </a:r>
            <a:endParaRPr lang="en-US" sz="1950" dirty="0"/>
          </a:p>
        </p:txBody>
      </p:sp>
      <p:sp>
        <p:nvSpPr>
          <p:cNvPr id="15" name="Text 9"/>
          <p:cNvSpPr/>
          <p:nvPr/>
        </p:nvSpPr>
        <p:spPr>
          <a:xfrm>
            <a:off x="5413415" y="4106228"/>
            <a:ext cx="380345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 bodů - orientovaná</a:t>
            </a:r>
            <a:endParaRPr lang="en-US" sz="1550" dirty="0"/>
          </a:p>
        </p:txBody>
      </p:sp>
      <p:sp>
        <p:nvSpPr>
          <p:cNvPr id="16" name="Text 10"/>
          <p:cNvSpPr/>
          <p:nvPr/>
        </p:nvSpPr>
        <p:spPr>
          <a:xfrm>
            <a:off x="5413415" y="4473297"/>
            <a:ext cx="380345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4 body - zmatenější</a:t>
            </a:r>
            <a:endParaRPr lang="en-US" sz="1550" dirty="0"/>
          </a:p>
        </p:txBody>
      </p:sp>
      <p:sp>
        <p:nvSpPr>
          <p:cNvPr id="17" name="Text 11"/>
          <p:cNvSpPr/>
          <p:nvPr/>
        </p:nvSpPr>
        <p:spPr>
          <a:xfrm>
            <a:off x="5413415" y="4840367"/>
            <a:ext cx="380345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 body - nepřiměřené slova</a:t>
            </a:r>
            <a:endParaRPr lang="en-US" sz="1550" dirty="0"/>
          </a:p>
        </p:txBody>
      </p:sp>
      <p:sp>
        <p:nvSpPr>
          <p:cNvPr id="18" name="Text 12"/>
          <p:cNvSpPr/>
          <p:nvPr/>
        </p:nvSpPr>
        <p:spPr>
          <a:xfrm>
            <a:off x="5413415" y="5207437"/>
            <a:ext cx="380345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 body - nesrozumitelné zvuky</a:t>
            </a:r>
            <a:endParaRPr lang="en-US" sz="1550" dirty="0"/>
          </a:p>
        </p:txBody>
      </p:sp>
      <p:sp>
        <p:nvSpPr>
          <p:cNvPr id="19" name="Text 13"/>
          <p:cNvSpPr/>
          <p:nvPr/>
        </p:nvSpPr>
        <p:spPr>
          <a:xfrm>
            <a:off x="5413415" y="5574506"/>
            <a:ext cx="380345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 bod - žádná</a:t>
            </a:r>
            <a:endParaRPr lang="en-US" sz="1550" dirty="0"/>
          </a:p>
        </p:txBody>
      </p:sp>
      <p:sp>
        <p:nvSpPr>
          <p:cNvPr id="20" name="Shape 14"/>
          <p:cNvSpPr/>
          <p:nvPr/>
        </p:nvSpPr>
        <p:spPr>
          <a:xfrm>
            <a:off x="9621203" y="2677358"/>
            <a:ext cx="4215289" cy="3767852"/>
          </a:xfrm>
          <a:prstGeom prst="roundRect">
            <a:avLst>
              <a:gd name="adj" fmla="val 2212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27181" y="2883337"/>
            <a:ext cx="595313" cy="595313"/>
          </a:xfrm>
          <a:prstGeom prst="rect">
            <a:avLst/>
          </a:prstGeom>
        </p:spPr>
      </p:pic>
      <p:pic>
        <p:nvPicPr>
          <p:cNvPr id="2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90892" y="3013472"/>
            <a:ext cx="267891" cy="334923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9827181" y="3677007"/>
            <a:ext cx="2689146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Motorická odpověď (M)</a:t>
            </a:r>
            <a:endParaRPr lang="en-US" sz="1950" dirty="0"/>
          </a:p>
        </p:txBody>
      </p:sp>
      <p:sp>
        <p:nvSpPr>
          <p:cNvPr id="24" name="Text 16"/>
          <p:cNvSpPr/>
          <p:nvPr/>
        </p:nvSpPr>
        <p:spPr>
          <a:xfrm>
            <a:off x="9827181" y="4106228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6 bodů - na výzvu</a:t>
            </a:r>
            <a:endParaRPr lang="en-US" sz="1550" dirty="0"/>
          </a:p>
        </p:txBody>
      </p:sp>
      <p:sp>
        <p:nvSpPr>
          <p:cNvPr id="25" name="Text 17"/>
          <p:cNvSpPr/>
          <p:nvPr/>
        </p:nvSpPr>
        <p:spPr>
          <a:xfrm>
            <a:off x="9827181" y="4473297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 bodů - lokalizuje bolest</a:t>
            </a:r>
            <a:endParaRPr lang="en-US" sz="1550" dirty="0"/>
          </a:p>
        </p:txBody>
      </p:sp>
      <p:sp>
        <p:nvSpPr>
          <p:cNvPr id="26" name="Text 18"/>
          <p:cNvSpPr/>
          <p:nvPr/>
        </p:nvSpPr>
        <p:spPr>
          <a:xfrm>
            <a:off x="9827181" y="4840367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4 body - ohýbání na bolest</a:t>
            </a:r>
            <a:endParaRPr lang="en-US" sz="1550" dirty="0"/>
          </a:p>
        </p:txBody>
      </p:sp>
      <p:sp>
        <p:nvSpPr>
          <p:cNvPr id="27" name="Text 19"/>
          <p:cNvSpPr/>
          <p:nvPr/>
        </p:nvSpPr>
        <p:spPr>
          <a:xfrm>
            <a:off x="9827181" y="5207437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 body - abnormální flexe</a:t>
            </a:r>
            <a:endParaRPr lang="en-US" sz="1550" dirty="0"/>
          </a:p>
        </p:txBody>
      </p:sp>
      <p:sp>
        <p:nvSpPr>
          <p:cNvPr id="28" name="Text 20"/>
          <p:cNvSpPr/>
          <p:nvPr/>
        </p:nvSpPr>
        <p:spPr>
          <a:xfrm>
            <a:off x="9827181" y="5574506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 body - extenze</a:t>
            </a:r>
            <a:endParaRPr lang="en-US" sz="1550" dirty="0"/>
          </a:p>
        </p:txBody>
      </p:sp>
      <p:sp>
        <p:nvSpPr>
          <p:cNvPr id="29" name="Text 21"/>
          <p:cNvSpPr/>
          <p:nvPr/>
        </p:nvSpPr>
        <p:spPr>
          <a:xfrm>
            <a:off x="9827181" y="5941576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 bod - žádná</a:t>
            </a:r>
            <a:endParaRPr lang="en-US" sz="15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109543"/>
            <a:ext cx="422469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Interpretace GCS skóre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1664256" y="3292435"/>
            <a:ext cx="2441138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900"/>
              </a:lnSpc>
              <a:buNone/>
            </a:pPr>
            <a:r>
              <a:rPr lang="en-US" sz="39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13-15</a:t>
            </a:r>
            <a:endParaRPr lang="en-US" sz="39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6365" y="2052042"/>
            <a:ext cx="2977039" cy="297703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590794" y="5276969"/>
            <a:ext cx="258806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Lehká porucha vědomí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793790" y="5706189"/>
            <a:ext cx="4182189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 je při vědomí s minimálními neurologickými deficity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6094452" y="3292435"/>
            <a:ext cx="2441138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900"/>
              </a:lnSpc>
              <a:buNone/>
            </a:pPr>
            <a:r>
              <a:rPr lang="en-US" sz="39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9-12</a:t>
            </a:r>
            <a:endParaRPr lang="en-US" sz="39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6562" y="2052042"/>
            <a:ext cx="2977039" cy="297703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029325" y="5276969"/>
            <a:ext cx="257163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Středně těžká porucha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5223986" y="5706189"/>
            <a:ext cx="4182308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Významná porucha vědomí vyžadující pečlivé monitorování</a:t>
            </a:r>
            <a:endParaRPr lang="en-US" sz="1550" dirty="0"/>
          </a:p>
        </p:txBody>
      </p:sp>
      <p:sp>
        <p:nvSpPr>
          <p:cNvPr id="11" name="Text 7"/>
          <p:cNvSpPr/>
          <p:nvPr/>
        </p:nvSpPr>
        <p:spPr>
          <a:xfrm>
            <a:off x="10524768" y="3292435"/>
            <a:ext cx="2441138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900"/>
              </a:lnSpc>
              <a:buNone/>
            </a:pPr>
            <a:r>
              <a:rPr lang="en-US" sz="39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3-8</a:t>
            </a:r>
            <a:endParaRPr lang="en-US" sz="390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6877" y="2052042"/>
            <a:ext cx="2977039" cy="2977039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0468451" y="5276969"/>
            <a:ext cx="2554010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Těžká porucha vědomí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9654302" y="5706189"/>
            <a:ext cx="4182308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Kóma nebo hlubší porucha vědomí, často indikace k intubaci</a:t>
            </a:r>
            <a:endParaRPr lang="en-US" sz="1550" dirty="0"/>
          </a:p>
        </p:txBody>
      </p:sp>
      <p:sp>
        <p:nvSpPr>
          <p:cNvPr id="15" name="Text 10"/>
          <p:cNvSpPr/>
          <p:nvPr/>
        </p:nvSpPr>
        <p:spPr>
          <a:xfrm>
            <a:off x="793790" y="6524744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GCS je důležitým prognostickým faktorem, zejména u traumatických poranění mozku. Hodnoty se pravidelně monitorují pro sledování vývoje neurologického stavu pacienta.</a:t>
            </a:r>
            <a:endParaRPr lang="en-US" sz="15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76224"/>
            <a:ext cx="4672013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Polohy pacientů - přehled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3069193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Poloha pacienta může poskytovat důležité informace o jeho zdravotním stavu. Rozlišujeme aktivní polohy (pacient si volí sám), pasivní polohy (pacient je uložen) a vynucené polohy (pacient je nucen zaujmout specifickou polohu kvůli symptomům).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887748"/>
            <a:ext cx="595313" cy="59531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3790" y="473106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Aktivní polohy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793790" y="5160288"/>
            <a:ext cx="4182189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 si sám volí polohu podle svých potřeb a komfortu. Obvykle signalizuje zachovanou pohyblivost a orientaci.</a:t>
            </a:r>
            <a:endParaRPr lang="en-US" sz="15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3986" y="3887748"/>
            <a:ext cx="595313" cy="59531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223986" y="473106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Pasivní polohy</a:t>
            </a:r>
            <a:endParaRPr lang="en-US" sz="1950" dirty="0"/>
          </a:p>
        </p:txBody>
      </p:sp>
      <p:sp>
        <p:nvSpPr>
          <p:cNvPr id="9" name="Text 5"/>
          <p:cNvSpPr/>
          <p:nvPr/>
        </p:nvSpPr>
        <p:spPr>
          <a:xfrm>
            <a:off x="5223986" y="5160288"/>
            <a:ext cx="4182308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Poloha je určena zdravotnickým personálem nebo okolnostmi. Pacient nemá sílu nebo schopnost polohu měnit.</a:t>
            </a:r>
            <a:endParaRPr lang="en-US" sz="15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4302" y="3887748"/>
            <a:ext cx="595313" cy="595313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9654302" y="473106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Vynucené polohy</a:t>
            </a:r>
            <a:endParaRPr lang="en-US" sz="1950" dirty="0"/>
          </a:p>
        </p:txBody>
      </p:sp>
      <p:sp>
        <p:nvSpPr>
          <p:cNvPr id="12" name="Text 7"/>
          <p:cNvSpPr/>
          <p:nvPr/>
        </p:nvSpPr>
        <p:spPr>
          <a:xfrm>
            <a:off x="9654302" y="5160288"/>
            <a:ext cx="4182308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 je nucen zaujmout specifickou polohu kvůli respiračním nebo jiným symptomům pro úlevu od potíží.</a:t>
            </a:r>
            <a:endParaRPr lang="en-US" sz="15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02732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Fowlerova poloha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182046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Charakteristika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793790" y="2328982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 sedí nebo je polosedu s nadzvednutou hlavou a horní částí těla v úhlu 45-60°. Dolní končetiny jsou rovně nebo mírně pokrčené.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312265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Indikace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793790" y="3631168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Respirační potíže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3998238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Srdeční selhání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4365308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 operacích břišní dutiny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93790" y="4732377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Gastroezofageální reflux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93790" y="5099447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Prevence aspirace</a:t>
            </a:r>
            <a:endParaRPr lang="en-US" sz="1550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4874" y="1845350"/>
            <a:ext cx="6279356" cy="4439603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793790" y="6731437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Fowlerova poloha zlepšuje ventilaci plic díky gravitaci, která pomáhá při nádechu. Snižuje také riziko aspirace a zlepšuje komfort pacienta s dušností.</a:t>
            </a:r>
            <a:endParaRPr lang="en-US" sz="15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907733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Ortopnoická poloha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793790" y="1627108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Ortopnoická poloha je typická vynucená poloha u pacientů s těžkou dušností. Pacient sedí vzpřímeně, často se opírá o stůl nebo židli, nakloněn dopředu s rukama podepřenýma.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793790" y="294167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Fyziologické důvody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793790" y="3450193"/>
            <a:ext cx="434018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Maximální využití pomocných dechových svalů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793790" y="4114919"/>
            <a:ext cx="434018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Snížení návratu žilní krve k srdci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793790" y="4481989"/>
            <a:ext cx="434018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Zlepšení ventilačně-perfuzního poměru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793790" y="4849058"/>
            <a:ext cx="434018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Snížení práce levé komory srdeční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793790" y="534507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Typické onemocnění</a:t>
            </a:r>
            <a:endParaRPr lang="en-US" sz="1950" dirty="0"/>
          </a:p>
        </p:txBody>
      </p:sp>
      <p:sp>
        <p:nvSpPr>
          <p:cNvPr id="11" name="Text 8"/>
          <p:cNvSpPr/>
          <p:nvPr/>
        </p:nvSpPr>
        <p:spPr>
          <a:xfrm>
            <a:off x="793790" y="5853589"/>
            <a:ext cx="434018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Akutní srdeční selhání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793790" y="6220658"/>
            <a:ext cx="434018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Těžký astmatický záchvat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793790" y="6587728"/>
            <a:ext cx="434018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CHOPN v exacerbaci</a:t>
            </a:r>
            <a:endParaRPr lang="en-US" sz="1550" dirty="0"/>
          </a:p>
        </p:txBody>
      </p:sp>
      <p:sp>
        <p:nvSpPr>
          <p:cNvPr id="14" name="Text 11"/>
          <p:cNvSpPr/>
          <p:nvPr/>
        </p:nvSpPr>
        <p:spPr>
          <a:xfrm>
            <a:off x="793790" y="6954798"/>
            <a:ext cx="434018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Plicní edém</a:t>
            </a:r>
            <a:endParaRPr lang="en-US" sz="1550" dirty="0"/>
          </a:p>
        </p:txBody>
      </p:sp>
      <p:sp>
        <p:nvSpPr>
          <p:cNvPr id="15" name="Shape 12"/>
          <p:cNvSpPr/>
          <p:nvPr/>
        </p:nvSpPr>
        <p:spPr>
          <a:xfrm>
            <a:off x="5625703" y="2966561"/>
            <a:ext cx="2732008" cy="2609255"/>
          </a:xfrm>
          <a:prstGeom prst="roundRect">
            <a:avLst>
              <a:gd name="adj" fmla="val 3195"/>
            </a:avLst>
          </a:prstGeom>
          <a:solidFill>
            <a:srgbClr val="C6E4EB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4061" y="3254216"/>
            <a:ext cx="248007" cy="198358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6270427" y="3214449"/>
            <a:ext cx="1888927" cy="20835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Pozorování: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Pacient v ortopnoické poloze často vykazuje známky těžké respirační tísně a vyžaduje okamžitou lékařskou pozornost.</a:t>
            </a:r>
            <a:endParaRPr lang="en-US" sz="15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890951"/>
            <a:ext cx="4459724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Poruchy hybnosti - úvod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6280190" y="2610326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Poruchy hybnosti představují širokou skupinu neurologických symptomů, které zahrnují oslabení nebo úplnou ztrátu motorické funkce. Jsou důležitým objektivním příznakem neurologických onemocnění.</a:t>
            </a:r>
            <a:endParaRPr lang="en-US" sz="15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726537"/>
            <a:ext cx="992267" cy="1421249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470815" y="392489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Centrální parézy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7470815" y="4354116"/>
            <a:ext cx="636579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Poškození horního motoneuronu - spastické, s hyperreflexií, patologické reflexy</a:t>
            </a:r>
            <a:endParaRPr lang="en-US" sz="15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90" y="5147786"/>
            <a:ext cx="992267" cy="119074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7470815" y="534614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Periferní parézy</a:t>
            </a:r>
            <a:endParaRPr lang="en-US" sz="1950" dirty="0"/>
          </a:p>
        </p:txBody>
      </p:sp>
      <p:sp>
        <p:nvSpPr>
          <p:cNvPr id="10" name="Text 5"/>
          <p:cNvSpPr/>
          <p:nvPr/>
        </p:nvSpPr>
        <p:spPr>
          <a:xfrm>
            <a:off x="7470815" y="5775365"/>
            <a:ext cx="636579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Poškození dolního motoneuronu - chabé, s hyporeflexií, atrofie svalů</a:t>
            </a:r>
            <a:endParaRPr lang="en-US" sz="15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391966"/>
            <a:ext cx="4973122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Klasifikace poruch hybnosti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793790" y="3284934"/>
            <a:ext cx="6422231" cy="1734145"/>
          </a:xfrm>
          <a:prstGeom prst="roundRect">
            <a:avLst>
              <a:gd name="adj" fmla="val 480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99768" y="349091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Paréza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999768" y="3920133"/>
            <a:ext cx="6010275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Částečné oslabení svalové síly. Pacient má zachovanou určitou míru pohybu, ale síla je snížená. Hodnotí se stupnicí 0-5 podle síly pohybu.</a:t>
            </a:r>
            <a:endParaRPr lang="en-US" sz="1550" dirty="0"/>
          </a:p>
        </p:txBody>
      </p:sp>
      <p:sp>
        <p:nvSpPr>
          <p:cNvPr id="6" name="Shape 4"/>
          <p:cNvSpPr/>
          <p:nvPr/>
        </p:nvSpPr>
        <p:spPr>
          <a:xfrm>
            <a:off x="7414379" y="3284934"/>
            <a:ext cx="6422231" cy="1734145"/>
          </a:xfrm>
          <a:prstGeom prst="roundRect">
            <a:avLst>
              <a:gd name="adj" fmla="val 480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620357" y="349091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Plegie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7620357" y="3920133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Úplná ztráta svalové síly a pohybu. Pacient není schopen vykonat aktivní pohyb v postižené oblasti.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93790" y="5242322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Intenzita postižení se hodnotí podle stupnice svalové síly od 0 (úplná plegie) do 5 (normální síla). Hodnocení se provádí testováním jednotlivých svalových skupin proti odporu.</a:t>
            </a:r>
            <a:endParaRPr lang="en-US" sz="15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85561"/>
            <a:ext cx="4979908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Typy paréz podle lokalizace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372653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Hemiparéza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793790" y="4155757"/>
            <a:ext cx="3074670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Oslabení jedné poloviny těla (pravé nebo levé strany). Nejčastěji způsobena cévní mozkovou příhodou nebo poraněním mozku.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4116467" y="372653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Monoparéza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4116467" y="4155757"/>
            <a:ext cx="3074670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Oslabení pouze jedné končetiny. Může být způsobena poraněním periferního nervu, kořenovou lézí nebo lokálním poškozením mozku.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439144" y="372653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Kvadruparéza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7439144" y="4155757"/>
            <a:ext cx="3074670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Oslabení všech čtyř končetin. Typicky při poranění krční míchy nebo těžkém poškození mozku. Vyžaduje komplexní rehabilitační péči.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10761821" y="372653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Paraparéza</a:t>
            </a:r>
            <a:endParaRPr lang="en-US" sz="1950" dirty="0"/>
          </a:p>
        </p:txBody>
      </p:sp>
      <p:sp>
        <p:nvSpPr>
          <p:cNvPr id="10" name="Text 8"/>
          <p:cNvSpPr/>
          <p:nvPr/>
        </p:nvSpPr>
        <p:spPr>
          <a:xfrm>
            <a:off x="10761821" y="4155757"/>
            <a:ext cx="3074789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Oslabení obou dolních končetin. Nejčastěji při poranění hrudní nebo bederní míchy, může být také způsobena nádory nebo záněty.</a:t>
            </a:r>
            <a:endParaRPr lang="en-US" sz="15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22308"/>
            <a:ext cx="3970734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Poruchy stoje a chůze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24004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Poruchy stoje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793790" y="2748558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Rombergův příznak: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nestabilita při zavřených očích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3115628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Ataxie: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nekoordiovanost pohybů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3482697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Tremor: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rytmické třesové pohyby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3849767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Rigidita: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zvýšený svalový tonus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434578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Poruchy chůze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793790" y="4854297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Hemiplegická chůze: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tažení postižené končetiny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93790" y="5221367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Ataktická chůze: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nejistá, širokobazální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793790" y="5588437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Parkinsonská chůze: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malé kroky, předklon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793790" y="5955506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Stepáž: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vysoké zvedání kolen</a:t>
            </a:r>
            <a:endParaRPr lang="en-US" sz="1550" dirty="0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4874" y="2264926"/>
            <a:ext cx="6279356" cy="3898106"/>
          </a:xfrm>
          <a:prstGeom prst="rect">
            <a:avLst/>
          </a:prstGeom>
        </p:spPr>
      </p:pic>
      <p:sp>
        <p:nvSpPr>
          <p:cNvPr id="14" name="Text 11"/>
          <p:cNvSpPr/>
          <p:nvPr/>
        </p:nvSpPr>
        <p:spPr>
          <a:xfrm>
            <a:off x="793790" y="6609517"/>
            <a:ext cx="130428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Hodnocení chůze a stoje poskytuje cenné informace o funkci nervového systému, vestibulárního aparátu a muskuloskeletálního systému.</a:t>
            </a:r>
            <a:endParaRPr lang="en-US" sz="15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0484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703915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Dušnost - dyspnoe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793790" y="4423291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Dušnost (dyspnoe) je subjektivní pocit nedostatku dechu nebo námahy při dýchání. Objektivně se projevuje změnami dechové frekvence, použitím pomocných dechových svalů a cyanózou.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793790" y="5241846"/>
            <a:ext cx="4215289" cy="1764625"/>
          </a:xfrm>
          <a:prstGeom prst="roundRect">
            <a:avLst>
              <a:gd name="adj" fmla="val 6218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930" y="5241846"/>
            <a:ext cx="91440" cy="176462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083588" y="546306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Inspirační dyspnoe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1083588" y="5892284"/>
            <a:ext cx="370427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Ztížený nádech, často s inspiračním stridorem. Příčinou je obvykle obstrukce horních cest dýchacích.</a:t>
            </a:r>
            <a:endParaRPr lang="en-US" sz="1550" dirty="0"/>
          </a:p>
        </p:txBody>
      </p:sp>
      <p:sp>
        <p:nvSpPr>
          <p:cNvPr id="9" name="Shape 5"/>
          <p:cNvSpPr/>
          <p:nvPr/>
        </p:nvSpPr>
        <p:spPr>
          <a:xfrm>
            <a:off x="5207437" y="5241846"/>
            <a:ext cx="4215408" cy="1764625"/>
          </a:xfrm>
          <a:prstGeom prst="roundRect">
            <a:avLst>
              <a:gd name="adj" fmla="val 6218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4577" y="5241846"/>
            <a:ext cx="91440" cy="176462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5497235" y="546306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Expirační dyspnoe</a:t>
            </a:r>
            <a:endParaRPr lang="en-US" sz="1950" dirty="0"/>
          </a:p>
        </p:txBody>
      </p:sp>
      <p:sp>
        <p:nvSpPr>
          <p:cNvPr id="12" name="Text 7"/>
          <p:cNvSpPr/>
          <p:nvPr/>
        </p:nvSpPr>
        <p:spPr>
          <a:xfrm>
            <a:off x="5497235" y="5892284"/>
            <a:ext cx="3704392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Ztížený výdech s prodloužením expiria. Typická pro bronchiální astma a chronickou obstrukční plicní nemoc.</a:t>
            </a:r>
            <a:endParaRPr lang="en-US" sz="1550" dirty="0"/>
          </a:p>
        </p:txBody>
      </p:sp>
      <p:sp>
        <p:nvSpPr>
          <p:cNvPr id="13" name="Shape 8"/>
          <p:cNvSpPr/>
          <p:nvPr/>
        </p:nvSpPr>
        <p:spPr>
          <a:xfrm>
            <a:off x="9621203" y="5241846"/>
            <a:ext cx="4215289" cy="1764625"/>
          </a:xfrm>
          <a:prstGeom prst="roundRect">
            <a:avLst>
              <a:gd name="adj" fmla="val 6218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8343" y="5241846"/>
            <a:ext cx="91440" cy="1764625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9911001" y="546306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Smíšená dyspnoe</a:t>
            </a:r>
            <a:endParaRPr lang="en-US" sz="1950" dirty="0"/>
          </a:p>
        </p:txBody>
      </p:sp>
      <p:sp>
        <p:nvSpPr>
          <p:cNvPr id="16" name="Text 10"/>
          <p:cNvSpPr/>
          <p:nvPr/>
        </p:nvSpPr>
        <p:spPr>
          <a:xfrm>
            <a:off x="9911001" y="5892284"/>
            <a:ext cx="370427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Postižení obou fází dýchání. Vyskytuje se při plicním edému, pneumonii nebo pokročilých plicních onemocněních.</a:t>
            </a:r>
            <a:endParaRPr lang="en-US" sz="15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85768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Příčiny dušnosti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2254091" y="233969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Plicní příčiny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793790" y="2768918"/>
            <a:ext cx="39412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Astma bronchiale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3135987"/>
            <a:ext cx="39412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CHOPN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3503057"/>
            <a:ext cx="39412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Pneumonie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3870127"/>
            <a:ext cx="39412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Plicní edém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4237196"/>
            <a:ext cx="39412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Pneumotorax</a:t>
            </a:r>
            <a:endParaRPr lang="en-US" sz="155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278737"/>
            <a:ext cx="4564975" cy="4564975"/>
          </a:xfrm>
          <a:prstGeom prst="rect">
            <a:avLst/>
          </a:prstGeom>
        </p:spPr>
      </p:pic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6766" y="3245822"/>
            <a:ext cx="296942" cy="371118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9895284" y="233969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Srdeční příčiny</a:t>
            </a:r>
            <a:endParaRPr lang="en-US" sz="1950" dirty="0"/>
          </a:p>
        </p:txBody>
      </p:sp>
      <p:sp>
        <p:nvSpPr>
          <p:cNvPr id="12" name="Text 8"/>
          <p:cNvSpPr/>
          <p:nvPr/>
        </p:nvSpPr>
        <p:spPr>
          <a:xfrm>
            <a:off x="9895284" y="2768918"/>
            <a:ext cx="394132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Srdeční selhání</a:t>
            </a:r>
            <a:endParaRPr lang="en-US" sz="1550" dirty="0"/>
          </a:p>
        </p:txBody>
      </p:sp>
      <p:sp>
        <p:nvSpPr>
          <p:cNvPr id="13" name="Text 9"/>
          <p:cNvSpPr/>
          <p:nvPr/>
        </p:nvSpPr>
        <p:spPr>
          <a:xfrm>
            <a:off x="9895284" y="3135987"/>
            <a:ext cx="394132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Akutní infarkt myokardu</a:t>
            </a:r>
            <a:endParaRPr lang="en-US" sz="1550" dirty="0"/>
          </a:p>
        </p:txBody>
      </p:sp>
      <p:sp>
        <p:nvSpPr>
          <p:cNvPr id="14" name="Text 10"/>
          <p:cNvSpPr/>
          <p:nvPr/>
        </p:nvSpPr>
        <p:spPr>
          <a:xfrm>
            <a:off x="9895284" y="3503057"/>
            <a:ext cx="394132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Chlopenní vady</a:t>
            </a:r>
            <a:endParaRPr lang="en-US" sz="1550" dirty="0"/>
          </a:p>
        </p:txBody>
      </p:sp>
      <p:sp>
        <p:nvSpPr>
          <p:cNvPr id="15" name="Text 11"/>
          <p:cNvSpPr/>
          <p:nvPr/>
        </p:nvSpPr>
        <p:spPr>
          <a:xfrm>
            <a:off x="9895284" y="3870127"/>
            <a:ext cx="394132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Arytmie</a:t>
            </a:r>
            <a:endParaRPr lang="en-US" sz="1550" dirty="0"/>
          </a:p>
        </p:txBody>
      </p:sp>
      <p:sp>
        <p:nvSpPr>
          <p:cNvPr id="16" name="Text 12"/>
          <p:cNvSpPr/>
          <p:nvPr/>
        </p:nvSpPr>
        <p:spPr>
          <a:xfrm>
            <a:off x="9895284" y="4237196"/>
            <a:ext cx="394132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Perikardiální výpotek</a:t>
            </a:r>
            <a:endParaRPr lang="en-US" sz="1550" dirty="0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653" y="2278737"/>
            <a:ext cx="4564975" cy="4564975"/>
          </a:xfrm>
          <a:prstGeom prst="rect">
            <a:avLst/>
          </a:prstGeom>
        </p:spPr>
      </p:pic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6335" y="3245822"/>
            <a:ext cx="296942" cy="371118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9895284" y="495454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Hematologické</a:t>
            </a:r>
            <a:endParaRPr lang="en-US" sz="1950" dirty="0"/>
          </a:p>
        </p:txBody>
      </p:sp>
      <p:sp>
        <p:nvSpPr>
          <p:cNvPr id="20" name="Text 14"/>
          <p:cNvSpPr/>
          <p:nvPr/>
        </p:nvSpPr>
        <p:spPr>
          <a:xfrm>
            <a:off x="9895284" y="5383768"/>
            <a:ext cx="394132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Anémie</a:t>
            </a:r>
            <a:endParaRPr lang="en-US" sz="1550" dirty="0"/>
          </a:p>
        </p:txBody>
      </p:sp>
      <p:sp>
        <p:nvSpPr>
          <p:cNvPr id="21" name="Text 15"/>
          <p:cNvSpPr/>
          <p:nvPr/>
        </p:nvSpPr>
        <p:spPr>
          <a:xfrm>
            <a:off x="9895284" y="5750838"/>
            <a:ext cx="394132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Plicní embolie</a:t>
            </a:r>
            <a:endParaRPr lang="en-US" sz="1550" dirty="0"/>
          </a:p>
        </p:txBody>
      </p:sp>
      <p:sp>
        <p:nvSpPr>
          <p:cNvPr id="22" name="Text 16"/>
          <p:cNvSpPr/>
          <p:nvPr/>
        </p:nvSpPr>
        <p:spPr>
          <a:xfrm>
            <a:off x="9895284" y="6117908"/>
            <a:ext cx="394132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Polycytémie</a:t>
            </a:r>
            <a:endParaRPr lang="en-US" sz="1550" dirty="0"/>
          </a:p>
        </p:txBody>
      </p:sp>
      <p:sp>
        <p:nvSpPr>
          <p:cNvPr id="23" name="Text 17"/>
          <p:cNvSpPr/>
          <p:nvPr/>
        </p:nvSpPr>
        <p:spPr>
          <a:xfrm>
            <a:off x="9895284" y="6484977"/>
            <a:ext cx="394132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Methemoglobinémie</a:t>
            </a:r>
            <a:endParaRPr lang="en-US" sz="1550" dirty="0"/>
          </a:p>
        </p:txBody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2653" y="2278737"/>
            <a:ext cx="4564975" cy="4564975"/>
          </a:xfrm>
          <a:prstGeom prst="rect">
            <a:avLst/>
          </a:prstGeom>
        </p:spPr>
      </p:pic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96335" y="5505390"/>
            <a:ext cx="296942" cy="371118"/>
          </a:xfrm>
          <a:prstGeom prst="rect">
            <a:avLst/>
          </a:prstGeom>
        </p:spPr>
      </p:pic>
      <p:sp>
        <p:nvSpPr>
          <p:cNvPr id="26" name="Text 18"/>
          <p:cNvSpPr/>
          <p:nvPr/>
        </p:nvSpPr>
        <p:spPr>
          <a:xfrm>
            <a:off x="2254091" y="495454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Ostatní příčiny</a:t>
            </a:r>
            <a:endParaRPr lang="en-US" sz="1950" dirty="0"/>
          </a:p>
        </p:txBody>
      </p:sp>
      <p:sp>
        <p:nvSpPr>
          <p:cNvPr id="27" name="Text 19"/>
          <p:cNvSpPr/>
          <p:nvPr/>
        </p:nvSpPr>
        <p:spPr>
          <a:xfrm>
            <a:off x="793790" y="5383768"/>
            <a:ext cx="39412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Metabolická acidóza</a:t>
            </a:r>
            <a:endParaRPr lang="en-US" sz="1550" dirty="0"/>
          </a:p>
        </p:txBody>
      </p:sp>
      <p:sp>
        <p:nvSpPr>
          <p:cNvPr id="28" name="Text 20"/>
          <p:cNvSpPr/>
          <p:nvPr/>
        </p:nvSpPr>
        <p:spPr>
          <a:xfrm>
            <a:off x="793790" y="5750838"/>
            <a:ext cx="39412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Anxieta</a:t>
            </a:r>
            <a:endParaRPr lang="en-US" sz="1550" dirty="0"/>
          </a:p>
        </p:txBody>
      </p:sp>
      <p:sp>
        <p:nvSpPr>
          <p:cNvPr id="29" name="Text 21"/>
          <p:cNvSpPr/>
          <p:nvPr/>
        </p:nvSpPr>
        <p:spPr>
          <a:xfrm>
            <a:off x="793790" y="6117908"/>
            <a:ext cx="39412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Neuromuskulární</a:t>
            </a:r>
            <a:endParaRPr lang="en-US" sz="1550" dirty="0"/>
          </a:p>
        </p:txBody>
      </p:sp>
      <p:sp>
        <p:nvSpPr>
          <p:cNvPr id="30" name="Text 22"/>
          <p:cNvSpPr/>
          <p:nvPr/>
        </p:nvSpPr>
        <p:spPr>
          <a:xfrm>
            <a:off x="793790" y="6484977"/>
            <a:ext cx="39412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Obezita</a:t>
            </a:r>
            <a:endParaRPr lang="en-US" sz="1550" dirty="0"/>
          </a:p>
        </p:txBody>
      </p:sp>
      <p:pic>
        <p:nvPicPr>
          <p:cNvPr id="31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2653" y="2278737"/>
            <a:ext cx="4564975" cy="4564975"/>
          </a:xfrm>
          <a:prstGeom prst="rect">
            <a:avLst/>
          </a:prstGeom>
        </p:spPr>
      </p:pic>
      <p:pic>
        <p:nvPicPr>
          <p:cNvPr id="32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36766" y="5505390"/>
            <a:ext cx="296942" cy="37111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35154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Kašel a hemoptýza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15288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Kašel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793790" y="2661404"/>
            <a:ext cx="69556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Reflexní obranný mechanismus dýchacího systému. Může být suchý (neproduktivní) nebo vlhký (produktivní) se sputem.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3435310"/>
            <a:ext cx="69556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Akutní: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trvající méně než 3 týdny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3802380"/>
            <a:ext cx="69556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Subakutní: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3-8 týdnů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4169450"/>
            <a:ext cx="69556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Chronický: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více než 8 týdnů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466546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Hemoptýza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793790" y="5173980"/>
            <a:ext cx="69556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Vykašlávání krve z dolních cest dýchacích. Krev může být čerstvá světle červená nebo tmavá koagulovaná.</a:t>
            </a:r>
            <a:endParaRPr lang="en-US" sz="1550" dirty="0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1149" y="2177772"/>
            <a:ext cx="5602962" cy="3151584"/>
          </a:xfrm>
          <a:prstGeom prst="rect">
            <a:avLst/>
          </a:prstGeom>
        </p:spPr>
      </p:pic>
      <p:sp>
        <p:nvSpPr>
          <p:cNvPr id="11" name="Shape 8"/>
          <p:cNvSpPr/>
          <p:nvPr/>
        </p:nvSpPr>
        <p:spPr>
          <a:xfrm>
            <a:off x="793790" y="6171128"/>
            <a:ext cx="13042821" cy="823317"/>
          </a:xfrm>
          <a:prstGeom prst="roundRect">
            <a:avLst>
              <a:gd name="adj" fmla="val 10125"/>
            </a:avLst>
          </a:prstGeom>
          <a:solidFill>
            <a:srgbClr val="C6E4EB"/>
          </a:solidFill>
          <a:ln/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148" y="6458783"/>
            <a:ext cx="248007" cy="198358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438513" y="6419017"/>
            <a:ext cx="12199739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Důležité: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Masivní hemoptýza (více než 600 ml za 24 hodin) je život ohrožující stav vyžadující okamžitou intervenci.</a:t>
            </a:r>
            <a:endParaRPr lang="en-US" sz="15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35318"/>
            <a:ext cx="4764762" cy="4712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2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Hemoptoe vs. Hematemeza</a:t>
            </a:r>
            <a:endParaRPr lang="en-US" sz="2950" dirty="0"/>
          </a:p>
        </p:txBody>
      </p:sp>
      <p:sp>
        <p:nvSpPr>
          <p:cNvPr id="3" name="Shape 1"/>
          <p:cNvSpPr/>
          <p:nvPr/>
        </p:nvSpPr>
        <p:spPr>
          <a:xfrm>
            <a:off x="793790" y="4538901"/>
            <a:ext cx="13042821" cy="22860"/>
          </a:xfrm>
          <a:prstGeom prst="roundRect">
            <a:avLst>
              <a:gd name="adj" fmla="val 346419"/>
            </a:avLst>
          </a:prstGeom>
          <a:solidFill>
            <a:srgbClr val="BFD3D8"/>
          </a:solidFill>
          <a:ln/>
        </p:spPr>
      </p:sp>
      <p:sp>
        <p:nvSpPr>
          <p:cNvPr id="4" name="Shape 2"/>
          <p:cNvSpPr/>
          <p:nvPr/>
        </p:nvSpPr>
        <p:spPr>
          <a:xfrm>
            <a:off x="793790" y="1483638"/>
            <a:ext cx="6403538" cy="3055263"/>
          </a:xfrm>
          <a:prstGeom prst="roundRect">
            <a:avLst>
              <a:gd name="adj" fmla="val 2592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2708791" y="1679734"/>
            <a:ext cx="2573536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Hemoptoe (hemoptýza)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989886" y="2087523"/>
            <a:ext cx="6011347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Původ: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Dolní cesty dýchací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989886" y="2483525"/>
            <a:ext cx="6011347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Barva: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Světle červená, pěnivá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989886" y="2879527"/>
            <a:ext cx="6011347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pH: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Alkalické</a:t>
            </a:r>
            <a:endParaRPr lang="en-US" sz="1450" dirty="0"/>
          </a:p>
        </p:txBody>
      </p:sp>
      <p:sp>
        <p:nvSpPr>
          <p:cNvPr id="9" name="Text 7"/>
          <p:cNvSpPr/>
          <p:nvPr/>
        </p:nvSpPr>
        <p:spPr>
          <a:xfrm>
            <a:off x="989886" y="3275528"/>
            <a:ext cx="6011347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Příměsi: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Sputum, vzduchové bublinky</a:t>
            </a:r>
            <a:endParaRPr lang="en-US" sz="1450" dirty="0"/>
          </a:p>
        </p:txBody>
      </p:sp>
      <p:sp>
        <p:nvSpPr>
          <p:cNvPr id="10" name="Text 8"/>
          <p:cNvSpPr/>
          <p:nvPr/>
        </p:nvSpPr>
        <p:spPr>
          <a:xfrm>
            <a:off x="989886" y="3671530"/>
            <a:ext cx="6011347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Doprovod: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Kašel, dušnost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989886" y="4067532"/>
            <a:ext cx="6011347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Příčiny: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TBC, pneumonie, nádory plic, bronchiektázie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7432953" y="4561761"/>
            <a:ext cx="6403658" cy="3055263"/>
          </a:xfrm>
          <a:prstGeom prst="rect">
            <a:avLst/>
          </a:prstGeom>
          <a:solidFill>
            <a:srgbClr val="D9EDF2"/>
          </a:solidFill>
          <a:ln/>
        </p:spPr>
      </p:sp>
      <p:sp>
        <p:nvSpPr>
          <p:cNvPr id="13" name="Text 11"/>
          <p:cNvSpPr/>
          <p:nvPr/>
        </p:nvSpPr>
        <p:spPr>
          <a:xfrm>
            <a:off x="9456301" y="4750237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Hematemeza</a:t>
            </a:r>
            <a:endParaRPr lang="en-US" sz="1850" dirty="0"/>
          </a:p>
        </p:txBody>
      </p:sp>
      <p:sp>
        <p:nvSpPr>
          <p:cNvPr id="14" name="Text 12"/>
          <p:cNvSpPr/>
          <p:nvPr/>
        </p:nvSpPr>
        <p:spPr>
          <a:xfrm>
            <a:off x="7629049" y="5158026"/>
            <a:ext cx="6011466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Původ: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Horní část GIT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7629049" y="5554028"/>
            <a:ext cx="6011466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Barva: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Tmavě červená, kávová sedlina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7629049" y="5950029"/>
            <a:ext cx="6011466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pH: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Kyselé</a:t>
            </a:r>
            <a:endParaRPr lang="en-US" sz="1450" dirty="0"/>
          </a:p>
        </p:txBody>
      </p:sp>
      <p:sp>
        <p:nvSpPr>
          <p:cNvPr id="17" name="Text 15"/>
          <p:cNvSpPr/>
          <p:nvPr/>
        </p:nvSpPr>
        <p:spPr>
          <a:xfrm>
            <a:off x="7629049" y="6346031"/>
            <a:ext cx="6011466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Příměsi: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Zbytky potravy</a:t>
            </a:r>
            <a:endParaRPr lang="en-US" sz="1450" dirty="0"/>
          </a:p>
        </p:txBody>
      </p:sp>
      <p:sp>
        <p:nvSpPr>
          <p:cNvPr id="18" name="Text 16"/>
          <p:cNvSpPr/>
          <p:nvPr/>
        </p:nvSpPr>
        <p:spPr>
          <a:xfrm>
            <a:off x="7629049" y="6742033"/>
            <a:ext cx="6011466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Doprovod: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Nausea, zvracení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7629049" y="7138035"/>
            <a:ext cx="6011466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Příčiny: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Peptické vředy, varixy jícnu, Mallory-Weissův syndrom</a:t>
            </a:r>
            <a:endParaRPr lang="en-US" sz="14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93044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Škytavka (singultus)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793790" y="241077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Mechanismus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793790" y="2919293"/>
            <a:ext cx="3536156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Škytavka je neúmyslná spastická kontrakce bránice a mezižeberních svalů, následovaná náhlým uzavřením hlasivkových štěrbin.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793790" y="430827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Klasifikace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793790" y="4816793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Akutní: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trvání méně než 48 hodin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793790" y="5183862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Perzistentní: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48 hodin až 1 měsíc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793790" y="5550932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Nepoddajná: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více než 1 měsíc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4821674" y="241077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Příčiny škytavky</a:t>
            </a:r>
            <a:endParaRPr lang="en-US" sz="1950" dirty="0"/>
          </a:p>
        </p:txBody>
      </p:sp>
      <p:sp>
        <p:nvSpPr>
          <p:cNvPr id="11" name="Text 8"/>
          <p:cNvSpPr/>
          <p:nvPr/>
        </p:nvSpPr>
        <p:spPr>
          <a:xfrm>
            <a:off x="4821674" y="2919293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Rychlé jídlo nebo pití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4821674" y="3286363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Alkohol, horké nápoje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4821674" y="3653433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Gastroezofageální reflux</a:t>
            </a:r>
            <a:endParaRPr lang="en-US" sz="1550" dirty="0"/>
          </a:p>
        </p:txBody>
      </p:sp>
      <p:sp>
        <p:nvSpPr>
          <p:cNvPr id="14" name="Text 11"/>
          <p:cNvSpPr/>
          <p:nvPr/>
        </p:nvSpPr>
        <p:spPr>
          <a:xfrm>
            <a:off x="4821674" y="4020503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Poranění CNS</a:t>
            </a:r>
            <a:endParaRPr lang="en-US" sz="1550" dirty="0"/>
          </a:p>
        </p:txBody>
      </p:sp>
      <p:sp>
        <p:nvSpPr>
          <p:cNvPr id="15" name="Text 12"/>
          <p:cNvSpPr/>
          <p:nvPr/>
        </p:nvSpPr>
        <p:spPr>
          <a:xfrm>
            <a:off x="4821674" y="4387572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Metabolické poruchy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4821674" y="4754642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Léky (kortikoidy, benzodiazepiny)</a:t>
            </a:r>
            <a:endParaRPr lang="en-US" sz="1550" dirty="0"/>
          </a:p>
        </p:txBody>
      </p:sp>
      <p:sp>
        <p:nvSpPr>
          <p:cNvPr id="17" name="Text 14"/>
          <p:cNvSpPr/>
          <p:nvPr/>
        </p:nvSpPr>
        <p:spPr>
          <a:xfrm>
            <a:off x="4821674" y="5121712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Psychogenní faktory</a:t>
            </a:r>
            <a:endParaRPr lang="en-US" sz="1550" dirty="0"/>
          </a:p>
        </p:txBody>
      </p:sp>
      <p:sp>
        <p:nvSpPr>
          <p:cNvPr id="18" name="Text 15"/>
          <p:cNvSpPr/>
          <p:nvPr/>
        </p:nvSpPr>
        <p:spPr>
          <a:xfrm>
            <a:off x="793790" y="6141244"/>
            <a:ext cx="75564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Většina případů škytavky je benigní a spontánně odezní. Perzistentní škytavka může signalizovat závažnější onemocnění vyžadující diagnostiku.</a:t>
            </a:r>
            <a:endParaRPr lang="en-US" sz="15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679252"/>
            <a:ext cx="4432221" cy="4217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Shrnutí objektivních příznaků</a:t>
            </a:r>
            <a:endParaRPr lang="en-US" sz="2650" dirty="0"/>
          </a:p>
        </p:txBody>
      </p:sp>
      <p:sp>
        <p:nvSpPr>
          <p:cNvPr id="4" name="Text 1"/>
          <p:cNvSpPr/>
          <p:nvPr/>
        </p:nvSpPr>
        <p:spPr>
          <a:xfrm>
            <a:off x="793790" y="1290757"/>
            <a:ext cx="168593" cy="210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3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1554599"/>
            <a:ext cx="7556421" cy="2286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93790" y="1684615"/>
            <a:ext cx="2352913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Systematické hodnocení</a:t>
            </a:r>
            <a:endParaRPr lang="en-US" sz="1650" dirty="0"/>
          </a:p>
        </p:txBody>
      </p:sp>
      <p:sp>
        <p:nvSpPr>
          <p:cNvPr id="7" name="Text 3"/>
          <p:cNvSpPr/>
          <p:nvPr/>
        </p:nvSpPr>
        <p:spPr>
          <a:xfrm>
            <a:off x="793790" y="2049304"/>
            <a:ext cx="7556421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Objektivní příznaky vyžadují systematický přístup k hodnocení a dokumentaci pro správnou diagnostiku.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793790" y="2850356"/>
            <a:ext cx="168593" cy="210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3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3097292"/>
            <a:ext cx="7556421" cy="2286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93790" y="3244215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Neurologické nálezy</a:t>
            </a:r>
            <a:endParaRPr lang="en-US" sz="1650" dirty="0"/>
          </a:p>
        </p:txBody>
      </p:sp>
      <p:sp>
        <p:nvSpPr>
          <p:cNvPr id="11" name="Text 6"/>
          <p:cNvSpPr/>
          <p:nvPr/>
        </p:nvSpPr>
        <p:spPr>
          <a:xfrm>
            <a:off x="793790" y="3608903"/>
            <a:ext cx="7556421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Poruchy vědomí, hybnosti a postury poskytují klíčové informace o funkci nervového systému.</a:t>
            </a:r>
            <a:endParaRPr lang="en-US" sz="1300" dirty="0"/>
          </a:p>
        </p:txBody>
      </p:sp>
      <p:sp>
        <p:nvSpPr>
          <p:cNvPr id="12" name="Text 7"/>
          <p:cNvSpPr/>
          <p:nvPr/>
        </p:nvSpPr>
        <p:spPr>
          <a:xfrm>
            <a:off x="793790" y="4156948"/>
            <a:ext cx="168593" cy="210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3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4387096"/>
            <a:ext cx="7556421" cy="2286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93790" y="4550807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Respirační symptomy</a:t>
            </a:r>
            <a:endParaRPr lang="en-US" sz="1650" dirty="0"/>
          </a:p>
        </p:txBody>
      </p:sp>
      <p:sp>
        <p:nvSpPr>
          <p:cNvPr id="15" name="Text 9"/>
          <p:cNvSpPr/>
          <p:nvPr/>
        </p:nvSpPr>
        <p:spPr>
          <a:xfrm>
            <a:off x="793790" y="4915495"/>
            <a:ext cx="7556421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Dušnost, kašel a hemoptýza jsou významnými objektivními znaky plicních a srdečních onemocnění.</a:t>
            </a:r>
            <a:endParaRPr lang="en-US" sz="1300" dirty="0"/>
          </a:p>
        </p:txBody>
      </p:sp>
      <p:sp>
        <p:nvSpPr>
          <p:cNvPr id="16" name="Text 10"/>
          <p:cNvSpPr/>
          <p:nvPr/>
        </p:nvSpPr>
        <p:spPr>
          <a:xfrm>
            <a:off x="793790" y="5463540"/>
            <a:ext cx="168593" cy="210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04</a:t>
            </a:r>
            <a:endParaRPr lang="en-US" sz="1300" dirty="0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676781"/>
            <a:ext cx="7556421" cy="22860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793790" y="5857399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Klinická praxe</a:t>
            </a:r>
            <a:endParaRPr lang="en-US" sz="1650" dirty="0"/>
          </a:p>
        </p:txBody>
      </p:sp>
      <p:sp>
        <p:nvSpPr>
          <p:cNvPr id="19" name="Text 12"/>
          <p:cNvSpPr/>
          <p:nvPr/>
        </p:nvSpPr>
        <p:spPr>
          <a:xfrm>
            <a:off x="793790" y="6222087"/>
            <a:ext cx="7556421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Kombinace objektivního vyšetření se subjektivními symptomy vede k přesné diagnóze a efektivní léčbě.</a:t>
            </a:r>
            <a:endParaRPr lang="en-US" sz="1300" dirty="0"/>
          </a:p>
        </p:txBody>
      </p:sp>
      <p:sp>
        <p:nvSpPr>
          <p:cNvPr id="20" name="Text 13"/>
          <p:cNvSpPr/>
          <p:nvPr/>
        </p:nvSpPr>
        <p:spPr>
          <a:xfrm>
            <a:off x="793790" y="7044333"/>
            <a:ext cx="7556421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Správné rozpoznání a interpretace objektivních příznaků je základem kvalitní zdravotnické péče a úspěšné léčby pacientů.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1503</Words>
  <Application>Microsoft Office PowerPoint</Application>
  <PresentationFormat>Vlastní</PresentationFormat>
  <Paragraphs>230</Paragraphs>
  <Slides>20</Slides>
  <Notes>20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Host Grotesk Medium</vt:lpstr>
      <vt:lpstr>Host Grotesk Light</vt:lpstr>
      <vt:lpstr>Roboto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2</cp:revision>
  <dcterms:created xsi:type="dcterms:W3CDTF">2025-09-25T17:06:48Z</dcterms:created>
  <dcterms:modified xsi:type="dcterms:W3CDTF">2025-09-25T17:08:56Z</dcterms:modified>
</cp:coreProperties>
</file>