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FA4543-CA35-14D6-BBA4-B5E179FFE1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690F184-117B-4DC9-09C1-7E61B564D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15843BB-548C-B066-2FAF-49A59FDF7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46E93D1-AE3E-9A6A-B1FA-3C3625A56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4DDBCC9-9C4A-72C5-F51F-3CA5B32A4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0224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F876AF-B026-0AC1-7B68-7541F3492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A29F0C3-218F-FCBD-8E5C-5FF29228F1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F9D6E2-0E12-3FF3-EB76-1772F64F6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072CFD8-3970-6C26-C586-56BB90776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4712B3D-91A1-48EC-81B5-291DE3C4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306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6B8C1B-7E54-DFEB-BB86-ADD5A8727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925EABC-F976-63E3-50D3-DE90CDB59C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E607CAE-D40F-6C08-0737-179725CCF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4324A9-DEB4-B435-0475-7B0FBE0D0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64911D4-FC74-D3FF-BC05-F2CBC04E6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6933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3DC0EA-AD92-C678-6D4F-089C7ADD6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AAE153B-5A21-253B-7CC8-2012976348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E137702-DAFD-8E34-7712-1C3075136F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63E1F1C-DB9A-C43C-5872-F41EB2CC1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6D98CDF-3CD1-D774-11B0-4E8FDA674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006072-DAB4-08D6-617A-B7EA57700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948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15A2FA-0427-28BB-4564-9FF1245E6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D9A0C70-0DC9-C3AB-8C06-2FE017FEF2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1D321D9-0FEB-DC71-FE1D-DC706286EC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6747F22-875E-F8C5-2B1B-935033DABB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09AFD826-7A75-0569-231C-EE79AEE7F7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38EF6B8-5309-3874-52E8-AA13E558E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DA2E08E-3B85-4762-1E3D-A5C7C7780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70DFAC8-D852-DE60-C7B0-3E51F11AF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126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78B257-4F61-602F-FFFD-625100B88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2367F0D-8286-CCA1-61D9-C4F4F7768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9049CB0-5942-634B-8BAC-1F63B0691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5C68037-2651-5A8A-57E3-2B15FD348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089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423C486-E1E4-DA72-5881-B20434C1E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12C9789-1740-EC38-ED91-30D43A1DA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FCD82BC-75E6-34CA-45AB-6D4299284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4237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0F6E9F-F6CF-691C-62D0-62500D129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92BC4C-8C3D-81A4-A797-8A0C4F5C34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90645E0-FD39-F206-B365-16E8274EBD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D5A39D4-09C8-8731-BA26-11C3BB977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3350D75-A5BF-C7E8-AD9C-A65A0AA0E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109C416-CC3F-29EE-5073-2ACEC8D58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005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D1E4A8-256A-6558-28FD-64A7C3534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ADC8EB2-6E41-5EE9-195A-F3F2417F4C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FB29638-46F2-4D91-7ACA-4ECF1883B2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0C84AFD-D5D6-E91C-9CB7-9AA762A07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4FE2FF-FD66-AC28-6449-14E89B0A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EA69036-6CE5-96E8-F6BD-D3967E877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958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C5565E-23DE-A0E4-4903-44323FA51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781707E-CD06-01E3-FC4F-0BF161DA5C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9CEE4FA-8F57-8343-447E-4C05D5856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1D0269C-4F01-5D95-9572-ED4917CFD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AAB37CD-F6E0-9690-6BC8-D0EB096CD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7360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C930EC6-F41C-A45C-AAAA-D196F2B92D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263ECAD-13BC-9058-9DCD-AF6F721ED6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89BD7B-42F7-F170-C119-7BAF1A311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513B9E-B9A4-7C39-27AB-83BA77A0C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5C06780-3F24-0D71-C677-4883FC2C6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666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2458359-D544-64BA-8D12-4216353D2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8D9E69D-8A54-BB57-8777-268005C734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5F24E0-4A73-335E-EBCD-5CC281148D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04708-8672-4CB1-AFA8-14036B29DD18}" type="datetimeFigureOut">
              <a:rPr lang="cs-CZ" smtClean="0"/>
              <a:t>11.12.2025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8A519B2-D6FC-03A1-53C5-4EF3C68044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9A1716-8509-7E14-9157-915C2F741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707A0-08FB-495A-9082-F456A45331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6016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888CAF-E795-42FF-D3B0-99F8737075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19630"/>
            <a:ext cx="9144000" cy="1728871"/>
          </a:xfrm>
        </p:spPr>
        <p:txBody>
          <a:bodyPr>
            <a:normAutofit fontScale="90000"/>
          </a:bodyPr>
          <a:lstStyle/>
          <a:p>
            <a:r>
              <a:rPr lang="cs-CZ" dirty="0"/>
              <a:t>Archimedův zákon</a:t>
            </a:r>
            <a:br>
              <a:rPr lang="cs-CZ" dirty="0"/>
            </a:br>
            <a:r>
              <a:rPr lang="cs-CZ" dirty="0"/>
              <a:t>(</a:t>
            </a:r>
            <a:r>
              <a:rPr lang="cs-CZ" dirty="0" smtClean="0"/>
              <a:t>Fyz72-2)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4D0C101-656A-F725-7015-BCE980B605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99915"/>
            <a:ext cx="9144000" cy="430700"/>
          </a:xfrm>
        </p:spPr>
        <p:txBody>
          <a:bodyPr/>
          <a:lstStyle/>
          <a:p>
            <a:r>
              <a:rPr lang="cs-CZ" dirty="0"/>
              <a:t>Odvození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BD593F2-ABD2-D7B5-6D01-EFDC887054EE}"/>
              </a:ext>
            </a:extLst>
          </p:cNvPr>
          <p:cNvSpPr txBox="1"/>
          <p:nvPr/>
        </p:nvSpPr>
        <p:spPr>
          <a:xfrm>
            <a:off x="961293" y="6192253"/>
            <a:ext cx="1488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11. 12. </a:t>
            </a:r>
            <a:r>
              <a:rPr lang="cs-CZ" dirty="0"/>
              <a:t>2025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51D6CB5-909A-D650-783E-0C4561713F83}"/>
              </a:ext>
            </a:extLst>
          </p:cNvPr>
          <p:cNvSpPr txBox="1"/>
          <p:nvPr/>
        </p:nvSpPr>
        <p:spPr>
          <a:xfrm>
            <a:off x="8857754" y="6192253"/>
            <a:ext cx="3029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Prezentace obsahuje animace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728170"/>
            <a:ext cx="3600001" cy="900000"/>
            <a:chOff x="5375920" y="674864"/>
            <a:chExt cx="4750522" cy="113058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08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9FA735B-9AB5-3679-4183-2047966556A0}"/>
              </a:ext>
            </a:extLst>
          </p:cNvPr>
          <p:cNvSpPr txBox="1"/>
          <p:nvPr/>
        </p:nvSpPr>
        <p:spPr>
          <a:xfrm>
            <a:off x="410308" y="386862"/>
            <a:ext cx="5389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Tlak vyvolaný tíhovou silou působící na tenkou desku 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F551CD9-C9D4-1A20-AE28-812EE03769ED}"/>
              </a:ext>
            </a:extLst>
          </p:cNvPr>
          <p:cNvSpPr/>
          <p:nvPr/>
        </p:nvSpPr>
        <p:spPr>
          <a:xfrm>
            <a:off x="1207481" y="1910864"/>
            <a:ext cx="2356338" cy="30362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1F3C049-49C3-8CED-C90B-315BDF02325E}"/>
              </a:ext>
            </a:extLst>
          </p:cNvPr>
          <p:cNvSpPr/>
          <p:nvPr/>
        </p:nvSpPr>
        <p:spPr>
          <a:xfrm>
            <a:off x="1207481" y="1148864"/>
            <a:ext cx="2356338" cy="7620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7D9D8FD7-7D56-401B-F2A1-E85B7D6FD6E1}"/>
              </a:ext>
            </a:extLst>
          </p:cNvPr>
          <p:cNvCxnSpPr/>
          <p:nvPr/>
        </p:nvCxnSpPr>
        <p:spPr>
          <a:xfrm>
            <a:off x="1922589" y="3387971"/>
            <a:ext cx="98473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6B21C62-09A2-D528-39A7-F8A79FEEEE14}"/>
              </a:ext>
            </a:extLst>
          </p:cNvPr>
          <p:cNvCxnSpPr/>
          <p:nvPr/>
        </p:nvCxnSpPr>
        <p:spPr>
          <a:xfrm flipH="1">
            <a:off x="644773" y="1910864"/>
            <a:ext cx="5627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10AD84F8-FA58-CF36-4CDB-DF71C50ADF03}"/>
              </a:ext>
            </a:extLst>
          </p:cNvPr>
          <p:cNvCxnSpPr/>
          <p:nvPr/>
        </p:nvCxnSpPr>
        <p:spPr>
          <a:xfrm flipH="1">
            <a:off x="633055" y="3387971"/>
            <a:ext cx="5627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BB2190EE-E3AA-7CBE-D29C-0C9F7BBC62A6}"/>
              </a:ext>
            </a:extLst>
          </p:cNvPr>
          <p:cNvCxnSpPr/>
          <p:nvPr/>
        </p:nvCxnSpPr>
        <p:spPr>
          <a:xfrm>
            <a:off x="797173" y="1910864"/>
            <a:ext cx="0" cy="1477107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38287116-B891-50FE-74BB-B7322503A7FC}"/>
                  </a:ext>
                </a:extLst>
              </p:cNvPr>
              <p:cNvSpPr txBox="1"/>
              <p:nvPr/>
            </p:nvSpPr>
            <p:spPr>
              <a:xfrm>
                <a:off x="293093" y="2464751"/>
                <a:ext cx="4689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38287116-B891-50FE-74BB-B7322503A7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93" y="2464751"/>
                <a:ext cx="468917" cy="3693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1EE1AEE-877B-D980-201F-B0389F040C42}"/>
                  </a:ext>
                </a:extLst>
              </p:cNvPr>
              <p:cNvSpPr txBox="1"/>
              <p:nvPr/>
            </p:nvSpPr>
            <p:spPr>
              <a:xfrm>
                <a:off x="1207481" y="4283243"/>
                <a:ext cx="445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1EE1AEE-877B-D980-201F-B0389F040C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7481" y="4283243"/>
                <a:ext cx="445477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FE1CE3B2-1011-A067-DA76-6D9E58EEA947}"/>
              </a:ext>
            </a:extLst>
          </p:cNvPr>
          <p:cNvCxnSpPr/>
          <p:nvPr/>
        </p:nvCxnSpPr>
        <p:spPr>
          <a:xfrm flipV="1">
            <a:off x="1922589" y="1910864"/>
            <a:ext cx="0" cy="1477107"/>
          </a:xfrm>
          <a:prstGeom prst="line">
            <a:avLst/>
          </a:prstGeom>
          <a:ln>
            <a:solidFill>
              <a:schemeClr val="accent1">
                <a:alpha val="94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8E4989A0-F3B3-3F60-5570-C73D33F427B2}"/>
              </a:ext>
            </a:extLst>
          </p:cNvPr>
          <p:cNvCxnSpPr/>
          <p:nvPr/>
        </p:nvCxnSpPr>
        <p:spPr>
          <a:xfrm flipV="1">
            <a:off x="2895604" y="1910864"/>
            <a:ext cx="0" cy="1477107"/>
          </a:xfrm>
          <a:prstGeom prst="line">
            <a:avLst/>
          </a:prstGeom>
          <a:ln>
            <a:solidFill>
              <a:schemeClr val="accent1">
                <a:alpha val="94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>
            <a:extLst>
              <a:ext uri="{FF2B5EF4-FFF2-40B4-BE49-F238E27FC236}">
                <a16:creationId xmlns:a16="http://schemas.microsoft.com/office/drawing/2014/main" id="{6E66D7F3-71F8-B2E1-96F5-0DEF47C00058}"/>
              </a:ext>
            </a:extLst>
          </p:cNvPr>
          <p:cNvSpPr/>
          <p:nvPr/>
        </p:nvSpPr>
        <p:spPr>
          <a:xfrm>
            <a:off x="4278927" y="2649417"/>
            <a:ext cx="984738" cy="110181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835DDEE1-EBF8-4303-9744-D8EA08F09062}"/>
              </a:ext>
            </a:extLst>
          </p:cNvPr>
          <p:cNvCxnSpPr/>
          <p:nvPr/>
        </p:nvCxnSpPr>
        <p:spPr>
          <a:xfrm flipV="1">
            <a:off x="3024558" y="3200323"/>
            <a:ext cx="1129553" cy="187648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86800C8E-19A1-062F-13B9-26880CE01AB7}"/>
                  </a:ext>
                </a:extLst>
              </p:cNvPr>
              <p:cNvSpPr txBox="1"/>
              <p:nvPr/>
            </p:nvSpPr>
            <p:spPr>
              <a:xfrm>
                <a:off x="4549419" y="2907935"/>
                <a:ext cx="44375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cs-CZ" sz="32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86800C8E-19A1-062F-13B9-26880CE01A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419" y="2907935"/>
                <a:ext cx="443753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1F3F7C4D-0944-1532-6E92-3DB660663F69}"/>
                  </a:ext>
                </a:extLst>
              </p:cNvPr>
              <p:cNvSpPr txBox="1"/>
              <p:nvPr/>
            </p:nvSpPr>
            <p:spPr>
              <a:xfrm>
                <a:off x="6145478" y="611869"/>
                <a:ext cx="5513121" cy="4650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desku ponořenou v hloubce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pod hladinou působí tlaková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vyvolaná tíhou kapalinového sloupce nad deskou</a:t>
                </a:r>
              </a:p>
              <a:p>
                <a:endParaRPr lang="cs-CZ" sz="800" dirty="0"/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dirty="0"/>
                  <a:t>     (1)</a:t>
                </a:r>
              </a:p>
              <a:p>
                <a:endParaRPr lang="cs-CZ" sz="800" dirty="0"/>
              </a:p>
              <a:p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je objem sloupce kapaliny nad ponořenou deskou. Ze známého obsahu desky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a výšky sloupce kapaliny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je objem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A po dosazení </a:t>
                </a:r>
                <a:r>
                  <a:rPr lang="cs-CZ"/>
                  <a:t>do (1) </a:t>
                </a:r>
                <a:r>
                  <a:rPr lang="cs-CZ" dirty="0"/>
                  <a:t>je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vztlakové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do vztahu pro  tlak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1F3F7C4D-0944-1532-6E92-3DB660663F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5478" y="611869"/>
                <a:ext cx="5513121" cy="4650184"/>
              </a:xfrm>
              <a:prstGeom prst="rect">
                <a:avLst/>
              </a:prstGeom>
              <a:blipFill>
                <a:blip r:embed="rId5"/>
                <a:stretch>
                  <a:fillRect l="-885" t="-6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AA2E561C-63B1-EA70-B601-51C393E7136A}"/>
                  </a:ext>
                </a:extLst>
              </p:cNvPr>
              <p:cNvSpPr txBox="1"/>
              <p:nvPr/>
            </p:nvSpPr>
            <p:spPr>
              <a:xfrm>
                <a:off x="1208257" y="1909247"/>
                <a:ext cx="2494429" cy="668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𝒑</m:t>
                      </m:r>
                      <m:r>
                        <a:rPr lang="cs-CZ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𝒕</m:t>
                              </m:r>
                            </m:sub>
                          </m:sSub>
                        </m:num>
                        <m:den>
                          <m:r>
                            <a:rPr lang="cs-CZ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den>
                      </m:f>
                      <m:r>
                        <a:rPr lang="cs-CZ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r>
                        <a:rPr lang="cs-CZ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𝒉</m:t>
                      </m:r>
                      <m:r>
                        <a:rPr lang="cs-CZ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𝒈</m:t>
                      </m:r>
                    </m:oMath>
                  </m:oMathPara>
                </a14:m>
                <a:endParaRPr lang="cs-CZ" sz="2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AA2E561C-63B1-EA70-B601-51C393E713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8257" y="1909247"/>
                <a:ext cx="2494429" cy="66858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C97F0577-64CC-6270-3447-839A1425CC13}"/>
                  </a:ext>
                </a:extLst>
              </p:cNvPr>
              <p:cNvSpPr txBox="1"/>
              <p:nvPr/>
            </p:nvSpPr>
            <p:spPr>
              <a:xfrm>
                <a:off x="1404014" y="1347551"/>
                <a:ext cx="200395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𝒕</m:t>
                          </m:r>
                        </m:sub>
                      </m:sSub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cs-CZ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sz="2000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C97F0577-64CC-6270-3447-839A1425CC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4014" y="1347551"/>
                <a:ext cx="2003958" cy="400110"/>
              </a:xfrm>
              <a:prstGeom prst="rect">
                <a:avLst/>
              </a:prstGeom>
              <a:blipFill>
                <a:blip r:embed="rId7"/>
                <a:stretch>
                  <a:fillRect b="-106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>
            <a:extLst>
              <a:ext uri="{FF2B5EF4-FFF2-40B4-BE49-F238E27FC236}">
                <a16:creationId xmlns:a16="http://schemas.microsoft.com/office/drawing/2014/main" id="{07B62E51-543B-F5A8-E578-E8614F8F3F02}"/>
              </a:ext>
            </a:extLst>
          </p:cNvPr>
          <p:cNvCxnSpPr/>
          <p:nvPr/>
        </p:nvCxnSpPr>
        <p:spPr>
          <a:xfrm>
            <a:off x="2405993" y="2672863"/>
            <a:ext cx="0" cy="7200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A377B83D-4BD1-3127-775E-48E8BC1D6C95}"/>
                  </a:ext>
                </a:extLst>
              </p:cNvPr>
              <p:cNvSpPr txBox="1"/>
              <p:nvPr/>
            </p:nvSpPr>
            <p:spPr>
              <a:xfrm>
                <a:off x="120168" y="5040688"/>
                <a:ext cx="580878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ponořená deska je velmi tenká, působí stejný tlak i na spodní stranu desky a vyvolává vztlakovou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</m:oMath>
                </a14:m>
                <a:r>
                  <a:rPr lang="cs-CZ" dirty="0"/>
                  <a:t> opačného směru. Pro obě síly platí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𝒕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Síly působící na desku jsou v rovnováze.</a:t>
                </a:r>
              </a:p>
            </p:txBody>
          </p:sp>
        </mc:Choice>
        <mc:Fallback xmlns="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A377B83D-4BD1-3127-775E-48E8BC1D6C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168" y="5040688"/>
                <a:ext cx="5808780" cy="1477328"/>
              </a:xfrm>
              <a:prstGeom prst="rect">
                <a:avLst/>
              </a:prstGeom>
              <a:blipFill>
                <a:blip r:embed="rId8"/>
                <a:stretch>
                  <a:fillRect l="-944" t="-2479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Přímá spojnice se šipkou 36">
            <a:extLst>
              <a:ext uri="{FF2B5EF4-FFF2-40B4-BE49-F238E27FC236}">
                <a16:creationId xmlns:a16="http://schemas.microsoft.com/office/drawing/2014/main" id="{69B526A1-0E0C-3F8D-D266-B54EA5D887D0}"/>
              </a:ext>
            </a:extLst>
          </p:cNvPr>
          <p:cNvCxnSpPr/>
          <p:nvPr/>
        </p:nvCxnSpPr>
        <p:spPr>
          <a:xfrm flipV="1">
            <a:off x="2405993" y="3398581"/>
            <a:ext cx="0" cy="72000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21C10B6E-CD41-439F-9975-C8CEB7C0C9E9}"/>
                  </a:ext>
                </a:extLst>
              </p:cNvPr>
              <p:cNvSpPr txBox="1"/>
              <p:nvPr/>
            </p:nvSpPr>
            <p:spPr>
              <a:xfrm>
                <a:off x="2414958" y="3752670"/>
                <a:ext cx="4906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𝑣𝑧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21C10B6E-CD41-439F-9975-C8CEB7C0C9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958" y="3752670"/>
                <a:ext cx="490646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1FF366CF-09BB-3D4B-6E49-8199AEA9B216}"/>
                  </a:ext>
                </a:extLst>
              </p:cNvPr>
              <p:cNvSpPr txBox="1"/>
              <p:nvPr/>
            </p:nvSpPr>
            <p:spPr>
              <a:xfrm>
                <a:off x="2338248" y="2554556"/>
                <a:ext cx="4906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1FF366CF-09BB-3D4B-6E49-8199AEA9B2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8248" y="2554556"/>
                <a:ext cx="490646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A87DB17C-4400-279A-0F8B-F5911785F822}"/>
                  </a:ext>
                </a:extLst>
              </p:cNvPr>
              <p:cNvSpPr txBox="1"/>
              <p:nvPr/>
            </p:nvSpPr>
            <p:spPr>
              <a:xfrm>
                <a:off x="6096000" y="5262053"/>
                <a:ext cx="5908431" cy="120032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hloubce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působí na desku o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tlaková síla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</m:oMath>
                </a14:m>
                <a:endParaRPr lang="cs-CZ" dirty="0"/>
              </a:p>
              <a:p>
                <a:r>
                  <a:rPr lang="cs-CZ" dirty="0"/>
                  <a:t>a tlak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dirty="0"/>
                  <a:t> má v hloubce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velikost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A87DB17C-4400-279A-0F8B-F5911785F8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5262053"/>
                <a:ext cx="5908431" cy="1200329"/>
              </a:xfrm>
              <a:prstGeom prst="rect">
                <a:avLst/>
              </a:prstGeom>
              <a:blipFill>
                <a:blip r:embed="rId11"/>
                <a:stretch>
                  <a:fillRect l="-720" t="-2000" b="-50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1846F27D-10C3-B504-99BA-1DAB2B130B4C}"/>
              </a:ext>
            </a:extLst>
          </p:cNvPr>
          <p:cNvCxnSpPr>
            <a:cxnSpLocks/>
          </p:cNvCxnSpPr>
          <p:nvPr/>
        </p:nvCxnSpPr>
        <p:spPr>
          <a:xfrm>
            <a:off x="2410047" y="2672688"/>
            <a:ext cx="0" cy="695207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Skupina 33">
            <a:extLst>
              <a:ext uri="{FF2B5EF4-FFF2-40B4-BE49-F238E27FC236}">
                <a16:creationId xmlns:a16="http://schemas.microsoft.com/office/drawing/2014/main" id="{A575AA01-FF4F-A3EE-57DE-D395A18E34CD}"/>
              </a:ext>
            </a:extLst>
          </p:cNvPr>
          <p:cNvGrpSpPr/>
          <p:nvPr/>
        </p:nvGrpSpPr>
        <p:grpSpPr>
          <a:xfrm>
            <a:off x="1922939" y="3096776"/>
            <a:ext cx="984388" cy="271119"/>
            <a:chOff x="4911969" y="2797057"/>
            <a:chExt cx="984388" cy="271119"/>
          </a:xfrm>
        </p:grpSpPr>
        <p:cxnSp>
          <p:nvCxnSpPr>
            <p:cNvPr id="29" name="Přímá spojnice se šipkou 28">
              <a:extLst>
                <a:ext uri="{FF2B5EF4-FFF2-40B4-BE49-F238E27FC236}">
                  <a16:creationId xmlns:a16="http://schemas.microsoft.com/office/drawing/2014/main" id="{9FA416AE-3651-343B-9417-116E6B46E70D}"/>
                </a:ext>
              </a:extLst>
            </p:cNvPr>
            <p:cNvCxnSpPr>
              <a:cxnSpLocks/>
            </p:cNvCxnSpPr>
            <p:nvPr/>
          </p:nvCxnSpPr>
          <p:spPr>
            <a:xfrm>
              <a:off x="4911969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se šipkou 29">
              <a:extLst>
                <a:ext uri="{FF2B5EF4-FFF2-40B4-BE49-F238E27FC236}">
                  <a16:creationId xmlns:a16="http://schemas.microsoft.com/office/drawing/2014/main" id="{9206A362-5707-2A1B-AC5A-96A39277E09F}"/>
                </a:ext>
              </a:extLst>
            </p:cNvPr>
            <p:cNvCxnSpPr>
              <a:cxnSpLocks/>
            </p:cNvCxnSpPr>
            <p:nvPr/>
          </p:nvCxnSpPr>
          <p:spPr>
            <a:xfrm>
              <a:off x="5145912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se šipkou 30">
              <a:extLst>
                <a:ext uri="{FF2B5EF4-FFF2-40B4-BE49-F238E27FC236}">
                  <a16:creationId xmlns:a16="http://schemas.microsoft.com/office/drawing/2014/main" id="{8D3021D0-0354-A94F-AF89-CFF94EA3DAB3}"/>
                </a:ext>
              </a:extLst>
            </p:cNvPr>
            <p:cNvCxnSpPr>
              <a:cxnSpLocks/>
            </p:cNvCxnSpPr>
            <p:nvPr/>
          </p:nvCxnSpPr>
          <p:spPr>
            <a:xfrm>
              <a:off x="5400025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se šipkou 31">
              <a:extLst>
                <a:ext uri="{FF2B5EF4-FFF2-40B4-BE49-F238E27FC236}">
                  <a16:creationId xmlns:a16="http://schemas.microsoft.com/office/drawing/2014/main" id="{0CF9ECEE-F217-9365-B85A-F8E1E6395822}"/>
                </a:ext>
              </a:extLst>
            </p:cNvPr>
            <p:cNvCxnSpPr>
              <a:cxnSpLocks/>
            </p:cNvCxnSpPr>
            <p:nvPr/>
          </p:nvCxnSpPr>
          <p:spPr>
            <a:xfrm>
              <a:off x="5620521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se šipkou 32">
              <a:extLst>
                <a:ext uri="{FF2B5EF4-FFF2-40B4-BE49-F238E27FC236}">
                  <a16:creationId xmlns:a16="http://schemas.microsoft.com/office/drawing/2014/main" id="{8450BD64-7FBA-0D10-94EC-53278F3E3713}"/>
                </a:ext>
              </a:extLst>
            </p:cNvPr>
            <p:cNvCxnSpPr>
              <a:cxnSpLocks/>
            </p:cNvCxnSpPr>
            <p:nvPr/>
          </p:nvCxnSpPr>
          <p:spPr>
            <a:xfrm>
              <a:off x="5896357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>
            <a:extLst>
              <a:ext uri="{FF2B5EF4-FFF2-40B4-BE49-F238E27FC236}">
                <a16:creationId xmlns:a16="http://schemas.microsoft.com/office/drawing/2014/main" id="{BDEBFAAA-A67D-0146-CEA6-2D912AA24A24}"/>
              </a:ext>
            </a:extLst>
          </p:cNvPr>
          <p:cNvGrpSpPr/>
          <p:nvPr/>
        </p:nvGrpSpPr>
        <p:grpSpPr>
          <a:xfrm rot="10800000">
            <a:off x="1922166" y="3415491"/>
            <a:ext cx="984388" cy="271119"/>
            <a:chOff x="4911969" y="2797057"/>
            <a:chExt cx="984388" cy="271119"/>
          </a:xfrm>
        </p:grpSpPr>
        <p:cxnSp>
          <p:nvCxnSpPr>
            <p:cNvPr id="20" name="Přímá spojnice se šipkou 19">
              <a:extLst>
                <a:ext uri="{FF2B5EF4-FFF2-40B4-BE49-F238E27FC236}">
                  <a16:creationId xmlns:a16="http://schemas.microsoft.com/office/drawing/2014/main" id="{9D4E154B-C930-EA69-7E11-09B03A41D735}"/>
                </a:ext>
              </a:extLst>
            </p:cNvPr>
            <p:cNvCxnSpPr>
              <a:cxnSpLocks/>
            </p:cNvCxnSpPr>
            <p:nvPr/>
          </p:nvCxnSpPr>
          <p:spPr>
            <a:xfrm>
              <a:off x="4911969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>
              <a:extLst>
                <a:ext uri="{FF2B5EF4-FFF2-40B4-BE49-F238E27FC236}">
                  <a16:creationId xmlns:a16="http://schemas.microsoft.com/office/drawing/2014/main" id="{27EBDC4D-D28F-9A07-F419-892CF000A6F6}"/>
                </a:ext>
              </a:extLst>
            </p:cNvPr>
            <p:cNvCxnSpPr>
              <a:cxnSpLocks/>
            </p:cNvCxnSpPr>
            <p:nvPr/>
          </p:nvCxnSpPr>
          <p:spPr>
            <a:xfrm>
              <a:off x="5145912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>
              <a:extLst>
                <a:ext uri="{FF2B5EF4-FFF2-40B4-BE49-F238E27FC236}">
                  <a16:creationId xmlns:a16="http://schemas.microsoft.com/office/drawing/2014/main" id="{E478E79C-6699-61F8-9FE2-8BA0AAB51AC1}"/>
                </a:ext>
              </a:extLst>
            </p:cNvPr>
            <p:cNvCxnSpPr>
              <a:cxnSpLocks/>
            </p:cNvCxnSpPr>
            <p:nvPr/>
          </p:nvCxnSpPr>
          <p:spPr>
            <a:xfrm>
              <a:off x="5400025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se šipkou 35">
              <a:extLst>
                <a:ext uri="{FF2B5EF4-FFF2-40B4-BE49-F238E27FC236}">
                  <a16:creationId xmlns:a16="http://schemas.microsoft.com/office/drawing/2014/main" id="{1181C231-A6B7-875B-022F-2CBB02FAD7CD}"/>
                </a:ext>
              </a:extLst>
            </p:cNvPr>
            <p:cNvCxnSpPr>
              <a:cxnSpLocks/>
            </p:cNvCxnSpPr>
            <p:nvPr/>
          </p:nvCxnSpPr>
          <p:spPr>
            <a:xfrm>
              <a:off x="5620521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>
              <a:extLst>
                <a:ext uri="{FF2B5EF4-FFF2-40B4-BE49-F238E27FC236}">
                  <a16:creationId xmlns:a16="http://schemas.microsoft.com/office/drawing/2014/main" id="{05F70E46-B768-1088-D8D8-177F1B513047}"/>
                </a:ext>
              </a:extLst>
            </p:cNvPr>
            <p:cNvCxnSpPr>
              <a:cxnSpLocks/>
            </p:cNvCxnSpPr>
            <p:nvPr/>
          </p:nvCxnSpPr>
          <p:spPr>
            <a:xfrm>
              <a:off x="5896357" y="2797057"/>
              <a:ext cx="0" cy="27111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06126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24" grpId="0"/>
      <p:bldP spid="24" grpId="1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9BAD808-12B4-B32D-76E7-85855B978A6D}"/>
              </a:ext>
            </a:extLst>
          </p:cNvPr>
          <p:cNvSpPr/>
          <p:nvPr/>
        </p:nvSpPr>
        <p:spPr>
          <a:xfrm>
            <a:off x="1207481" y="1910864"/>
            <a:ext cx="2356338" cy="30362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EFAF1C5-BFB6-E153-0D88-EDA8528A9481}"/>
              </a:ext>
            </a:extLst>
          </p:cNvPr>
          <p:cNvSpPr/>
          <p:nvPr/>
        </p:nvSpPr>
        <p:spPr>
          <a:xfrm>
            <a:off x="1207481" y="1148864"/>
            <a:ext cx="2356338" cy="7620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8F1ECF5-1EEE-2BBC-B95F-E88CCE062833}"/>
                  </a:ext>
                </a:extLst>
              </p:cNvPr>
              <p:cNvSpPr txBox="1"/>
              <p:nvPr/>
            </p:nvSpPr>
            <p:spPr>
              <a:xfrm>
                <a:off x="1207481" y="4283243"/>
                <a:ext cx="445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8F1ECF5-1EEE-2BBC-B95F-E88CCE0628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7481" y="4283243"/>
                <a:ext cx="445477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FBEAF962-B66B-AE29-DC74-8450B357A2C6}"/>
              </a:ext>
            </a:extLst>
          </p:cNvPr>
          <p:cNvSpPr txBox="1"/>
          <p:nvPr/>
        </p:nvSpPr>
        <p:spPr>
          <a:xfrm>
            <a:off x="410308" y="386862"/>
            <a:ext cx="5389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Tlak vyvolaný tíhovou silou působící ponořené těleso</a:t>
            </a:r>
          </a:p>
        </p:txBody>
      </p:sp>
      <p:sp>
        <p:nvSpPr>
          <p:cNvPr id="6" name="Krychle 5">
            <a:extLst>
              <a:ext uri="{FF2B5EF4-FFF2-40B4-BE49-F238E27FC236}">
                <a16:creationId xmlns:a16="http://schemas.microsoft.com/office/drawing/2014/main" id="{B8EDEFB5-483B-FFFE-B031-B509A1C928C1}"/>
              </a:ext>
            </a:extLst>
          </p:cNvPr>
          <p:cNvSpPr/>
          <p:nvPr/>
        </p:nvSpPr>
        <p:spPr>
          <a:xfrm>
            <a:off x="1935650" y="2825261"/>
            <a:ext cx="900000" cy="900000"/>
          </a:xfrm>
          <a:prstGeom prst="cub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C26C6E5B-E131-63A7-6F67-DF5882F17EF4}"/>
              </a:ext>
            </a:extLst>
          </p:cNvPr>
          <p:cNvCxnSpPr/>
          <p:nvPr/>
        </p:nvCxnSpPr>
        <p:spPr>
          <a:xfrm flipH="1">
            <a:off x="574431" y="1910864"/>
            <a:ext cx="633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7B263A83-76B8-D6AC-6625-59251A40D0C0}"/>
              </a:ext>
            </a:extLst>
          </p:cNvPr>
          <p:cNvCxnSpPr>
            <a:cxnSpLocks/>
          </p:cNvCxnSpPr>
          <p:nvPr/>
        </p:nvCxnSpPr>
        <p:spPr>
          <a:xfrm flipH="1">
            <a:off x="890956" y="3036279"/>
            <a:ext cx="10405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61FF08D7-0007-E07E-FFA8-40423E6D82B9}"/>
              </a:ext>
            </a:extLst>
          </p:cNvPr>
          <p:cNvCxnSpPr>
            <a:cxnSpLocks/>
          </p:cNvCxnSpPr>
          <p:nvPr/>
        </p:nvCxnSpPr>
        <p:spPr>
          <a:xfrm flipH="1">
            <a:off x="552373" y="3725261"/>
            <a:ext cx="136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4BDA34FD-339D-3127-7AE5-BDC49326E3D3}"/>
              </a:ext>
            </a:extLst>
          </p:cNvPr>
          <p:cNvCxnSpPr/>
          <p:nvPr/>
        </p:nvCxnSpPr>
        <p:spPr>
          <a:xfrm>
            <a:off x="890956" y="1910864"/>
            <a:ext cx="0" cy="112541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9E2C928B-8ED6-5B0E-F35E-9E32971D4388}"/>
              </a:ext>
            </a:extLst>
          </p:cNvPr>
          <p:cNvCxnSpPr/>
          <p:nvPr/>
        </p:nvCxnSpPr>
        <p:spPr>
          <a:xfrm>
            <a:off x="574431" y="1910864"/>
            <a:ext cx="0" cy="181439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9987C6ED-4259-90F9-1481-2712E022D2F4}"/>
                  </a:ext>
                </a:extLst>
              </p:cNvPr>
              <p:cNvSpPr txBox="1"/>
              <p:nvPr/>
            </p:nvSpPr>
            <p:spPr>
              <a:xfrm>
                <a:off x="552373" y="2264065"/>
                <a:ext cx="4806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9987C6ED-4259-90F9-1481-2712E022D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73" y="2264065"/>
                <a:ext cx="480646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576EBECB-4756-CFF9-6EEF-64C5BC016113}"/>
                  </a:ext>
                </a:extLst>
              </p:cNvPr>
              <p:cNvSpPr txBox="1"/>
              <p:nvPr/>
            </p:nvSpPr>
            <p:spPr>
              <a:xfrm>
                <a:off x="167934" y="2696203"/>
                <a:ext cx="4806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576EBECB-4756-CFF9-6EEF-64C5BC0161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34" y="2696203"/>
                <a:ext cx="480646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ADA78122-9920-1202-C3C7-5E611CC39579}"/>
                  </a:ext>
                </a:extLst>
              </p:cNvPr>
              <p:cNvSpPr txBox="1"/>
              <p:nvPr/>
            </p:nvSpPr>
            <p:spPr>
              <a:xfrm>
                <a:off x="2188067" y="2749062"/>
                <a:ext cx="386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cs-CZ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ADA78122-9920-1202-C3C7-5E611CC395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8067" y="2749062"/>
                <a:ext cx="386861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AB6B91C0-3D9F-9CA4-1EE2-2E2595D4EEE2}"/>
                  </a:ext>
                </a:extLst>
              </p:cNvPr>
              <p:cNvSpPr txBox="1"/>
              <p:nvPr/>
            </p:nvSpPr>
            <p:spPr>
              <a:xfrm>
                <a:off x="4463819" y="766732"/>
                <a:ext cx="7455877" cy="5170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hodnoty tlakové síly na horní základnu o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: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hodnoty tlakové síly na spodní základnu o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Rozdíl hodnot tlakových sil působících na horní a spodní základnu udává hodnotu, která působí na těleso ponořené do kapaliny:</a:t>
                </a:r>
              </a:p>
              <a:p>
                <a:pPr marL="342900" indent="-342900">
                  <a:buFont typeface="+mj-lt"/>
                  <a:buAutoNum type="arabicPeriod" startAt="3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∙(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je hmotnost kapaliny o objemu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, tedy o objemu ponořeného tělesa.</a:t>
                </a:r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AB6B91C0-3D9F-9CA4-1EE2-2E2595D4EE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3819" y="766732"/>
                <a:ext cx="7455877" cy="5170646"/>
              </a:xfrm>
              <a:prstGeom prst="rect">
                <a:avLst/>
              </a:prstGeom>
              <a:blipFill>
                <a:blip r:embed="rId6"/>
                <a:stretch>
                  <a:fillRect l="-654" t="-7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52BF5C1F-E373-861E-5A7E-5FF0D586DF98}"/>
              </a:ext>
            </a:extLst>
          </p:cNvPr>
          <p:cNvCxnSpPr/>
          <p:nvPr/>
        </p:nvCxnSpPr>
        <p:spPr>
          <a:xfrm>
            <a:off x="2835650" y="2825261"/>
            <a:ext cx="25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BBF6856-FE13-1BE6-556D-05467AD93F67}"/>
              </a:ext>
            </a:extLst>
          </p:cNvPr>
          <p:cNvCxnSpPr/>
          <p:nvPr/>
        </p:nvCxnSpPr>
        <p:spPr>
          <a:xfrm>
            <a:off x="2835650" y="3516922"/>
            <a:ext cx="25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>
            <a:extLst>
              <a:ext uri="{FF2B5EF4-FFF2-40B4-BE49-F238E27FC236}">
                <a16:creationId xmlns:a16="http://schemas.microsoft.com/office/drawing/2014/main" id="{5C550676-EC39-2D83-D806-8EDE51CA7711}"/>
              </a:ext>
            </a:extLst>
          </p:cNvPr>
          <p:cNvCxnSpPr/>
          <p:nvPr/>
        </p:nvCxnSpPr>
        <p:spPr>
          <a:xfrm>
            <a:off x="3083169" y="2825261"/>
            <a:ext cx="0" cy="69166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E6A334E6-4499-E9C3-5D46-AD17AB1010AE}"/>
                  </a:ext>
                </a:extLst>
              </p:cNvPr>
              <p:cNvSpPr txBox="1"/>
              <p:nvPr/>
            </p:nvSpPr>
            <p:spPr>
              <a:xfrm>
                <a:off x="3083169" y="2975625"/>
                <a:ext cx="32824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E6A334E6-4499-E9C3-5D46-AD17AB1010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3169" y="2975625"/>
                <a:ext cx="328247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Levá složená závorka 26">
            <a:extLst>
              <a:ext uri="{FF2B5EF4-FFF2-40B4-BE49-F238E27FC236}">
                <a16:creationId xmlns:a16="http://schemas.microsoft.com/office/drawing/2014/main" id="{F561B575-3B0C-FE97-BC82-B8DD73A85827}"/>
              </a:ext>
            </a:extLst>
          </p:cNvPr>
          <p:cNvSpPr/>
          <p:nvPr/>
        </p:nvSpPr>
        <p:spPr>
          <a:xfrm rot="16200000">
            <a:off x="8630035" y="4228331"/>
            <a:ext cx="187569" cy="40228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8A1D0999-A56B-EBEB-B940-8D99FAC6F5D5}"/>
                  </a:ext>
                </a:extLst>
              </p:cNvPr>
              <p:cNvSpPr txBox="1"/>
              <p:nvPr/>
            </p:nvSpPr>
            <p:spPr>
              <a:xfrm>
                <a:off x="8571419" y="4523259"/>
                <a:ext cx="3048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8A1D0999-A56B-EBEB-B940-8D99FAC6F5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1419" y="4523259"/>
                <a:ext cx="304800" cy="369332"/>
              </a:xfrm>
              <a:prstGeom prst="rect">
                <a:avLst/>
              </a:prstGeom>
              <a:blipFill>
                <a:blip r:embed="rId8"/>
                <a:stretch>
                  <a:fillRect r="-6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5A51FA2D-DC1E-C08B-DCC4-E0842683E4B2}"/>
              </a:ext>
            </a:extLst>
          </p:cNvPr>
          <p:cNvCxnSpPr/>
          <p:nvPr/>
        </p:nvCxnSpPr>
        <p:spPr>
          <a:xfrm>
            <a:off x="2356339" y="2151185"/>
            <a:ext cx="0" cy="63304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>
            <a:extLst>
              <a:ext uri="{FF2B5EF4-FFF2-40B4-BE49-F238E27FC236}">
                <a16:creationId xmlns:a16="http://schemas.microsoft.com/office/drawing/2014/main" id="{A74CAA73-0189-D254-8613-2F401A8DF1F3}"/>
              </a:ext>
            </a:extLst>
          </p:cNvPr>
          <p:cNvCxnSpPr>
            <a:cxnSpLocks/>
          </p:cNvCxnSpPr>
          <p:nvPr/>
        </p:nvCxnSpPr>
        <p:spPr>
          <a:xfrm rot="10800000">
            <a:off x="2356339" y="3756786"/>
            <a:ext cx="0" cy="63304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95BD95D3-19BB-771D-FAAF-DD383571AFFB}"/>
                  </a:ext>
                </a:extLst>
              </p:cNvPr>
              <p:cNvSpPr txBox="1"/>
              <p:nvPr/>
            </p:nvSpPr>
            <p:spPr>
              <a:xfrm>
                <a:off x="2356338" y="2229367"/>
                <a:ext cx="5861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95BD95D3-19BB-771D-FAAF-DD383571AF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6338" y="2229367"/>
                <a:ext cx="586150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216A0A77-C70F-216C-229B-64B6214E41B4}"/>
                  </a:ext>
                </a:extLst>
              </p:cNvPr>
              <p:cNvSpPr txBox="1"/>
              <p:nvPr/>
            </p:nvSpPr>
            <p:spPr>
              <a:xfrm>
                <a:off x="2466374" y="3966868"/>
                <a:ext cx="5861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216A0A77-C70F-216C-229B-64B6214E41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374" y="3966868"/>
                <a:ext cx="586150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ovéPole 34">
            <a:extLst>
              <a:ext uri="{FF2B5EF4-FFF2-40B4-BE49-F238E27FC236}">
                <a16:creationId xmlns:a16="http://schemas.microsoft.com/office/drawing/2014/main" id="{4501F1A2-D130-FA2F-E539-3EB38A29F2DA}"/>
              </a:ext>
            </a:extLst>
          </p:cNvPr>
          <p:cNvSpPr txBox="1"/>
          <p:nvPr/>
        </p:nvSpPr>
        <p:spPr>
          <a:xfrm>
            <a:off x="1352990" y="5893203"/>
            <a:ext cx="9486020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solidFill>
                  <a:srgbClr val="C00000"/>
                </a:solidFill>
              </a:rPr>
              <a:t>Archimedův zákon</a:t>
            </a:r>
          </a:p>
          <a:p>
            <a:r>
              <a:rPr lang="cs-CZ" dirty="0"/>
              <a:t>Těleso ponořené do kapaliny je nadlehčováno silou, která se rovná tíze kapaliny tělesem vytlačené</a:t>
            </a:r>
          </a:p>
        </p:txBody>
      </p:sp>
    </p:spTree>
    <p:extLst>
      <p:ext uri="{BB962C8B-B14F-4D97-AF65-F5344CB8AC3E}">
        <p14:creationId xmlns:p14="http://schemas.microsoft.com/office/powerpoint/2010/main" val="116308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2C9E068-3C2E-4C23-9DA9-61BFC6F8B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" t="9070" r="9241" b="3969"/>
          <a:stretch/>
        </p:blipFill>
        <p:spPr>
          <a:xfrm>
            <a:off x="2836984" y="281353"/>
            <a:ext cx="6518031" cy="4595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EF8D732F-1A21-BE4B-7640-0895BCCC7D64}"/>
              </a:ext>
            </a:extLst>
          </p:cNvPr>
          <p:cNvSpPr txBox="1"/>
          <p:nvPr/>
        </p:nvSpPr>
        <p:spPr>
          <a:xfrm>
            <a:off x="5375030" y="5310554"/>
            <a:ext cx="1441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42806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107</Words>
  <Application>Microsoft Office PowerPoint</Application>
  <PresentationFormat>Širokoúhlá obrazovka</PresentationFormat>
  <Paragraphs>66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Motiv Office</vt:lpstr>
      <vt:lpstr>Archimedův zákon (Fyz72-2)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Archimedův zákon (Fyz72-1)</dc:title>
  <dc:creator>Karel Sixl</dc:creator>
  <cp:lastModifiedBy>KAREL SIXL</cp:lastModifiedBy>
  <cp:revision>26</cp:revision>
  <dcterms:created xsi:type="dcterms:W3CDTF">2025-01-28T18:07:40Z</dcterms:created>
  <dcterms:modified xsi:type="dcterms:W3CDTF">2025-12-11T13:08:05Z</dcterms:modified>
</cp:coreProperties>
</file>