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9" d="100"/>
          <a:sy n="49" d="100"/>
        </p:scale>
        <p:origin x="49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accent1"/>
          </a:soli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20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8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6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155968-CD13-4404-A121-A9E376AFE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194" y="1236197"/>
            <a:ext cx="9905998" cy="1905000"/>
          </a:xfrm>
        </p:spPr>
        <p:txBody>
          <a:bodyPr/>
          <a:lstStyle/>
          <a:p>
            <a:r>
              <a:rPr lang="cs-CZ" dirty="0"/>
              <a:t>Dýchání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D043B8E-43C4-411E-94E9-8C3413A433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5653" y="1696328"/>
            <a:ext cx="9905998" cy="3124201"/>
          </a:xfrm>
        </p:spPr>
        <p:txBody>
          <a:bodyPr/>
          <a:lstStyle/>
          <a:p>
            <a:r>
              <a:rPr lang="cs-CZ" dirty="0"/>
              <a:t>Dýcháni (respirace)- základní proces, při kterém dochází k výměně plynů</a:t>
            </a:r>
          </a:p>
          <a:p>
            <a:r>
              <a:rPr lang="cs-CZ" dirty="0"/>
              <a:t>Je to periodický a rytmický děj</a:t>
            </a:r>
          </a:p>
          <a:p>
            <a:r>
              <a:rPr lang="cs-CZ" dirty="0"/>
              <a:t>Při tomto ději je přijímán kyslík(O2) a oxid uhličitý (CO2)je vylučován</a:t>
            </a:r>
          </a:p>
          <a:p>
            <a:r>
              <a:rPr lang="cs-CZ" dirty="0"/>
              <a:t>Respirace se dělí na a) vnitřní (tkáňová) b)vnější (plicní)</a:t>
            </a:r>
          </a:p>
        </p:txBody>
      </p:sp>
      <mc:AlternateContent xmlns:mc="http://schemas.openxmlformats.org/markup-compatibility/2006">
        <mc:Choice xmlns="" xmlns:pslz="http://schemas.microsoft.com/office/powerpoint/2016/slidezoom" Requires="pslz">
          <p:graphicFrame>
            <p:nvGraphicFramePr>
              <p:cNvPr id="5" name="Náhled snímku 4">
                <a:extLst>
                  <a:ext uri="{FF2B5EF4-FFF2-40B4-BE49-F238E27FC236}">
                    <a16:creationId xmlns:a16="http://schemas.microsoft.com/office/drawing/2014/main" id="{E2C91580-DB73-4E24-B591-4F11658A3EA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174603444"/>
                  </p:ext>
                </p:extLst>
              </p:nvPr>
            </p:nvGraphicFramePr>
            <p:xfrm>
              <a:off x="11014586" y="0"/>
              <a:ext cx="3048000" cy="1714500"/>
            </p:xfrm>
            <a:graphic>
              <a:graphicData uri="http://schemas.microsoft.com/office/powerpoint/2016/slidezoom">
                <pslz:sldZm>
                  <pslz:sldZmObj sldId="258" cId="1503059646">
                    <pslz:zmPr id="{9F3CD70F-4D7C-4D19-BECE-F8F580582F89}" returnToParent="0" transitionDur="1000">
                      <p166:blipFill xmlns:p166="http://schemas.microsoft.com/office/powerpoint/2016/6/main">
                        <a:blip r:embed="rId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5" name="Náhled snímku 4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E2C91580-DB73-4E24-B591-4F11658A3EA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014586" y="0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0043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C970B3-CB36-4207-A122-B4EC49599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Vnitřní (tkáňová respirace)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D305E47-2300-4576-A075-E75CFB81E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804" y="2399713"/>
            <a:ext cx="9905998" cy="3124201"/>
          </a:xfrm>
        </p:spPr>
        <p:txBody>
          <a:bodyPr/>
          <a:lstStyle/>
          <a:p>
            <a:r>
              <a:rPr lang="cs-CZ" dirty="0"/>
              <a:t>Výměna O2 a CO2 mezi krví a tkáněmi </a:t>
            </a:r>
          </a:p>
          <a:p>
            <a:r>
              <a:rPr lang="cs-CZ" dirty="0"/>
              <a:t>Tento druh dýchání vyžaduje plně funkční kardiovaskulární systém a centrum dýchání uložené v míše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B847CB8-B8CC-4AEA-8AEB-CFE7EFA2E3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4516" y="2969604"/>
            <a:ext cx="2501021" cy="3789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059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F5636D-4529-4119-AC1E-DEE8FA777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Vnější (plicní) respirace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89398E6-F7A1-4F6C-A09F-54B8AD7FD9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3018691"/>
            <a:ext cx="9905998" cy="3124201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Cyklická výměna vzduchu v plicích v průběhu </a:t>
            </a:r>
            <a:r>
              <a:rPr lang="cs-CZ" b="1" dirty="0"/>
              <a:t>nádechu</a:t>
            </a:r>
            <a:r>
              <a:rPr lang="cs-CZ" dirty="0"/>
              <a:t> a </a:t>
            </a:r>
            <a:r>
              <a:rPr lang="cs-CZ" b="1" dirty="0"/>
              <a:t>výdechu</a:t>
            </a:r>
          </a:p>
          <a:p>
            <a:r>
              <a:rPr lang="cs-CZ" dirty="0"/>
              <a:t>Je umožněná díky kontrakcí dýchacích svalů</a:t>
            </a:r>
          </a:p>
          <a:p>
            <a:r>
              <a:rPr lang="cs-CZ" dirty="0"/>
              <a:t>Výměna vzduchu mezi plícemi a vnějším prostředím</a:t>
            </a:r>
          </a:p>
          <a:p>
            <a:r>
              <a:rPr lang="cs-CZ" dirty="0"/>
              <a:t>Je možná díky rozdílu tlaků mezi atmosférou a alveoly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4385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D54550-1381-4CF2-A007-BC75DF026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Plicní respirace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2A599A-444C-47F2-90EC-23524AA563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371577"/>
            <a:ext cx="9905998" cy="3124201"/>
          </a:xfrm>
        </p:spPr>
        <p:txBody>
          <a:bodyPr/>
          <a:lstStyle/>
          <a:p>
            <a:r>
              <a:rPr lang="cs-CZ" dirty="0"/>
              <a:t>Proudění vzduchu v plicích se periodicky opakuje jako nádech</a:t>
            </a:r>
          </a:p>
          <a:p>
            <a:r>
              <a:rPr lang="cs-CZ" dirty="0"/>
              <a:t>I</a:t>
            </a:r>
            <a:r>
              <a:rPr lang="cs-CZ" b="1" dirty="0"/>
              <a:t>nspirium</a:t>
            </a:r>
            <a:r>
              <a:rPr lang="cs-CZ" dirty="0"/>
              <a:t>- Nádech, vždy aktivní děj</a:t>
            </a:r>
          </a:p>
          <a:p>
            <a:r>
              <a:rPr lang="cs-CZ" b="1" dirty="0"/>
              <a:t>Expirium</a:t>
            </a:r>
            <a:r>
              <a:rPr lang="cs-CZ" dirty="0"/>
              <a:t>-Výdech, pasivní děj</a:t>
            </a:r>
          </a:p>
          <a:p>
            <a:r>
              <a:rPr lang="cs-CZ" b="1" dirty="0"/>
              <a:t>Minutová ventilace</a:t>
            </a:r>
            <a:r>
              <a:rPr lang="cs-CZ" dirty="0"/>
              <a:t>: Určuje se jako objem vdechovaného nebo vydechovaného vzduchu </a:t>
            </a:r>
          </a:p>
          <a:p>
            <a:r>
              <a:rPr lang="cs-CZ" dirty="0"/>
              <a:t>Minutová ventilace (MT), dechový objem (VT) a dechová frekvence (f)</a:t>
            </a:r>
          </a:p>
          <a:p>
            <a:pPr marL="0" indent="0" algn="ctr">
              <a:buNone/>
            </a:pPr>
            <a:r>
              <a:rPr lang="cs-CZ" b="1" dirty="0"/>
              <a:t>MV = VT × F</a:t>
            </a:r>
          </a:p>
        </p:txBody>
      </p:sp>
    </p:spTree>
    <p:extLst>
      <p:ext uri="{BB962C8B-B14F-4D97-AF65-F5344CB8AC3E}">
        <p14:creationId xmlns:p14="http://schemas.microsoft.com/office/powerpoint/2010/main" val="3439598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59F44C-866C-4010-AF61-23B752750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Plicní respirace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EEEA47B-2397-45C3-99F3-5838F33A1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287171"/>
            <a:ext cx="9905998" cy="3124201"/>
          </a:xfrm>
        </p:spPr>
        <p:txBody>
          <a:bodyPr/>
          <a:lstStyle/>
          <a:p>
            <a:r>
              <a:rPr lang="cs-CZ" b="1" dirty="0"/>
              <a:t>Distribuce:</a:t>
            </a:r>
            <a:r>
              <a:rPr lang="cs-CZ" dirty="0"/>
              <a:t>  promíchání vdechnutého vzduchu se vzduchem, který zůstal v dýchacích cestách a v plicích po předchozím výdechu</a:t>
            </a:r>
          </a:p>
          <a:p>
            <a:r>
              <a:rPr lang="cs-CZ" dirty="0"/>
              <a:t>Vzduch, který zůstal v </a:t>
            </a:r>
            <a:r>
              <a:rPr lang="cs-CZ" dirty="0" err="1"/>
              <a:t>bronchiolách</a:t>
            </a:r>
            <a:r>
              <a:rPr lang="cs-CZ" dirty="0"/>
              <a:t> není schopen se vyměnit, jelikož v těchto místech je absence dýchacího epitelu</a:t>
            </a:r>
          </a:p>
          <a:p>
            <a:r>
              <a:rPr lang="cs-CZ" dirty="0"/>
              <a:t>Tomuto místu se říká anatomický mrtvý dýchací prostor</a:t>
            </a:r>
          </a:p>
          <a:p>
            <a:r>
              <a:rPr lang="cs-CZ" dirty="0"/>
              <a:t>Jeho hodnota je 150 ml a značí se </a:t>
            </a:r>
            <a:r>
              <a:rPr lang="cs-CZ" b="1" dirty="0" err="1"/>
              <a:t>Vd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71404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C1B062-B9E1-4EF4-A961-A181757C5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Plicní respirace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CB0FB13-7B25-4D49-A965-AAAC899966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090224"/>
            <a:ext cx="9905998" cy="3124201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/>
              <a:t>Difúze: </a:t>
            </a:r>
            <a:r>
              <a:rPr lang="cs-CZ" dirty="0"/>
              <a:t>Difúze je přechod kyslíku a oxidu uhličitého přes </a:t>
            </a:r>
            <a:r>
              <a:rPr lang="cs-CZ" dirty="0" err="1"/>
              <a:t>alveolokapilární</a:t>
            </a:r>
            <a:r>
              <a:rPr lang="cs-CZ" dirty="0"/>
              <a:t> membránu.</a:t>
            </a:r>
          </a:p>
          <a:p>
            <a:r>
              <a:rPr lang="cs-CZ" dirty="0"/>
              <a:t>Kyslík přechází z alveolů do kapilár a oxid uhličitý z kapilár do alveolů</a:t>
            </a:r>
          </a:p>
          <a:p>
            <a:r>
              <a:rPr lang="cs-CZ" b="1" dirty="0"/>
              <a:t>Rychlost difúze</a:t>
            </a:r>
            <a:r>
              <a:rPr lang="cs-CZ" dirty="0"/>
              <a:t>: Ta vychází z </a:t>
            </a:r>
            <a:r>
              <a:rPr lang="cs-CZ" b="1" dirty="0"/>
              <a:t>Fickova zákonu. </a:t>
            </a:r>
            <a:r>
              <a:rPr lang="cs-CZ" dirty="0"/>
              <a:t>Rychlost difúze CO2 přes </a:t>
            </a:r>
            <a:r>
              <a:rPr lang="cs-CZ" dirty="0" err="1"/>
              <a:t>alveolokapilární</a:t>
            </a:r>
            <a:r>
              <a:rPr lang="cs-CZ" dirty="0"/>
              <a:t> membránu je 20,6x větší než rychlost difúze O2.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FZ- Objem plynu, který projde přes membránu za jednotku času, je přímo úměrný rozdílu parciálních tlaků na obou stranách membrány (P1, P2), ploše membrány (A) a difúzní </a:t>
            </a:r>
            <a:r>
              <a:rPr lang="cs-CZ" b="1" dirty="0" err="1"/>
              <a:t>kostantě</a:t>
            </a:r>
            <a:r>
              <a:rPr lang="cs-CZ" b="1" dirty="0"/>
              <a:t> (K) a nepřímo úměrný tloušťce membrány (T)</a:t>
            </a:r>
          </a:p>
          <a:p>
            <a:pPr marL="0" indent="0" algn="ctr">
              <a:buNone/>
            </a:pPr>
            <a:r>
              <a:rPr lang="cs-CZ" b="1" dirty="0"/>
              <a:t>V=(P1−P2)⋅A⋅KT/T</a:t>
            </a:r>
          </a:p>
        </p:txBody>
      </p:sp>
    </p:spTree>
    <p:extLst>
      <p:ext uri="{BB962C8B-B14F-4D97-AF65-F5344CB8AC3E}">
        <p14:creationId xmlns:p14="http://schemas.microsoft.com/office/powerpoint/2010/main" val="2221427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5DF2AB-E252-41B8-9844-C23901F7D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Vitální kapacita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6872AC72-F88D-4397-BB26-5152D4F31BE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141413" y="2413781"/>
                <a:ext cx="9905998" cy="3124201"/>
              </a:xfrm>
            </p:spPr>
            <p:txBody>
              <a:bodyPr/>
              <a:lstStyle/>
              <a:p>
                <a:r>
                  <a:rPr lang="cs-CZ" dirty="0"/>
                  <a:t>Vitální kapacita plic-(VC)=</a:t>
                </a:r>
                <a:r>
                  <a:rPr lang="cs-CZ" dirty="0" err="1"/>
                  <a:t>Vt+IRV+ERV</a:t>
                </a:r>
                <a:endParaRPr lang="cs-CZ" dirty="0"/>
              </a:p>
              <a:p>
                <a:r>
                  <a:rPr lang="cs-CZ" dirty="0"/>
                  <a:t>Inspirační kapacita- (IC) = </a:t>
                </a:r>
                <a:r>
                  <a:rPr lang="cs-CZ" dirty="0" err="1"/>
                  <a:t>Vt+IRV</a:t>
                </a:r>
                <a:endParaRPr lang="cs-CZ" dirty="0"/>
              </a:p>
              <a:p>
                <a:r>
                  <a:rPr lang="cs-CZ" dirty="0"/>
                  <a:t>Funkční reziduální kapacita (FRC) = ERV+RV</a:t>
                </a:r>
              </a:p>
              <a:p>
                <a:r>
                  <a:rPr lang="cs-CZ" dirty="0"/>
                  <a:t>Celková kapacita plic(TLC) =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𝑧𝑒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𝑒𝑐h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𝑜𝑏𝑗𝑒𝑚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ů</m:t>
                        </m:r>
                      </m:e>
                    </m:nary>
                  </m:oMath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6872AC72-F88D-4397-BB26-5152D4F31BE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41413" y="2413781"/>
                <a:ext cx="9905998" cy="3124201"/>
              </a:xfrm>
              <a:blipFill>
                <a:blip r:embed="rId2"/>
                <a:stretch>
                  <a:fillRect l="-985" t="-154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A75A353F-6D80-42A8-B8E8-5739E756D8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555" y="3757540"/>
            <a:ext cx="6908411" cy="249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5930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íť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5AD0B8"/>
      </a:accent1>
      <a:accent2>
        <a:srgbClr val="47BB7E"/>
      </a:accent2>
      <a:accent3>
        <a:srgbClr val="96CD4B"/>
      </a:accent3>
      <a:accent4>
        <a:srgbClr val="61C7DD"/>
      </a:accent4>
      <a:accent5>
        <a:srgbClr val="2495CF"/>
      </a:accent5>
      <a:accent6>
        <a:srgbClr val="5A74D1"/>
      </a:accent6>
      <a:hlink>
        <a:srgbClr val="72CEBB"/>
      </a:hlink>
      <a:folHlink>
        <a:srgbClr val="98E6D6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0F262FD6-3409-4039-A531-64BD4D2F99E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TM03457485[[fn=Síť]]</Template>
  <TotalTime>1762</TotalTime>
  <Words>358</Words>
  <Application>Microsoft Office PowerPoint</Application>
  <PresentationFormat>Širokoúhlá obrazovka</PresentationFormat>
  <Paragraphs>52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Cambria Math</vt:lpstr>
      <vt:lpstr>Century Gothic</vt:lpstr>
      <vt:lpstr>Síť</vt:lpstr>
      <vt:lpstr>Dýchání</vt:lpstr>
      <vt:lpstr>Vnitřní (tkáňová respirace)</vt:lpstr>
      <vt:lpstr>Vnější (plicní) respirace</vt:lpstr>
      <vt:lpstr>Plicní respirace</vt:lpstr>
      <vt:lpstr>Plicní respirace</vt:lpstr>
      <vt:lpstr>Plicní respirace </vt:lpstr>
      <vt:lpstr>Vitální kapacita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Fyzikální základy dýchání, vitální kapacita</dc:title>
  <dc:creator>Natálie Mrvíková</dc:creator>
  <cp:lastModifiedBy>Externí vyučující</cp:lastModifiedBy>
  <cp:revision>15</cp:revision>
  <dcterms:created xsi:type="dcterms:W3CDTF">2020-10-11T11:13:54Z</dcterms:created>
  <dcterms:modified xsi:type="dcterms:W3CDTF">2025-02-04T15:55:05Z</dcterms:modified>
</cp:coreProperties>
</file>