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6" r:id="rId4"/>
    <p:sldId id="267" r:id="rId5"/>
    <p:sldId id="268" r:id="rId6"/>
    <p:sldId id="259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47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F277-9CCD-4754-A42A-4E34A3743037}" type="datetimeFigureOut">
              <a:rPr lang="cs-CZ" smtClean="0"/>
              <a:pPr/>
              <a:t>03.02.2025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5708-2CD9-4229-B519-1625D5678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F277-9CCD-4754-A42A-4E34A3743037}" type="datetimeFigureOut">
              <a:rPr lang="cs-CZ" smtClean="0"/>
              <a:pPr/>
              <a:t>03.02.2025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5708-2CD9-4229-B519-1625D5678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F277-9CCD-4754-A42A-4E34A3743037}" type="datetimeFigureOut">
              <a:rPr lang="cs-CZ" smtClean="0"/>
              <a:pPr/>
              <a:t>03.02.2025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5708-2CD9-4229-B519-1625D5678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F277-9CCD-4754-A42A-4E34A3743037}" type="datetimeFigureOut">
              <a:rPr lang="cs-CZ" smtClean="0"/>
              <a:pPr/>
              <a:t>03.02.2025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5708-2CD9-4229-B519-1625D5678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F277-9CCD-4754-A42A-4E34A3743037}" type="datetimeFigureOut">
              <a:rPr lang="cs-CZ" smtClean="0"/>
              <a:pPr/>
              <a:t>03.02.2025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5708-2CD9-4229-B519-1625D5678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F277-9CCD-4754-A42A-4E34A3743037}" type="datetimeFigureOut">
              <a:rPr lang="cs-CZ" smtClean="0"/>
              <a:pPr/>
              <a:t>03.02.2025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5708-2CD9-4229-B519-1625D5678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F277-9CCD-4754-A42A-4E34A3743037}" type="datetimeFigureOut">
              <a:rPr lang="cs-CZ" smtClean="0"/>
              <a:pPr/>
              <a:t>03.02.2025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5708-2CD9-4229-B519-1625D5678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F277-9CCD-4754-A42A-4E34A3743037}" type="datetimeFigureOut">
              <a:rPr lang="cs-CZ" smtClean="0"/>
              <a:pPr/>
              <a:t>03.02.2025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5708-2CD9-4229-B519-1625D5678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F277-9CCD-4754-A42A-4E34A3743037}" type="datetimeFigureOut">
              <a:rPr lang="cs-CZ" smtClean="0"/>
              <a:pPr/>
              <a:t>03.02.2025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5708-2CD9-4229-B519-1625D5678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F277-9CCD-4754-A42A-4E34A3743037}" type="datetimeFigureOut">
              <a:rPr lang="cs-CZ" smtClean="0"/>
              <a:pPr/>
              <a:t>03.02.2025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5708-2CD9-4229-B519-1625D5678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F277-9CCD-4754-A42A-4E34A3743037}" type="datetimeFigureOut">
              <a:rPr lang="cs-CZ" smtClean="0"/>
              <a:pPr/>
              <a:t>03.02.2025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5708-2CD9-4229-B519-1625D5678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7F277-9CCD-4754-A42A-4E34A3743037}" type="datetimeFigureOut">
              <a:rPr lang="cs-CZ" smtClean="0"/>
              <a:pPr/>
              <a:t>03.02.2025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3F5708-2CD9-4229-B519-1625D5678DD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"/>
            <a:ext cx="8458200" cy="2636911"/>
          </a:xfrm>
        </p:spPr>
        <p:txBody>
          <a:bodyPr/>
          <a:lstStyle/>
          <a:p>
            <a:r>
              <a:rPr lang="cs-CZ" b="1" u="sng" dirty="0" smtClean="0"/>
              <a:t>Játra - </a:t>
            </a:r>
            <a:r>
              <a:rPr lang="cs-CZ" b="1" u="sng" dirty="0" err="1" smtClean="0"/>
              <a:t>hepar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http://galenus.cz/img/zdravi/cukrovka/jat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08920"/>
            <a:ext cx="9144001" cy="4149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jsou největší žlázou trávicí trubice </a:t>
            </a:r>
          </a:p>
          <a:p>
            <a:r>
              <a:rPr lang="cs-CZ" b="1" dirty="0" smtClean="0"/>
              <a:t>váží 1,5 kg</a:t>
            </a:r>
          </a:p>
          <a:p>
            <a:r>
              <a:rPr lang="cs-CZ" b="1" dirty="0" smtClean="0"/>
              <a:t>jsou uloženy v pravé klenbě brániční, ke které jsou připevněny vazivovým pouzdrem, které obaluje jaterní hmotu</a:t>
            </a:r>
          </a:p>
          <a:p>
            <a:r>
              <a:rPr lang="cs-CZ" b="1" dirty="0" smtClean="0"/>
              <a:t>na přední ploše jsou rozděleny na </a:t>
            </a:r>
            <a:r>
              <a:rPr lang="cs-CZ" b="1" u="sng" dirty="0" smtClean="0"/>
              <a:t>pravý a levý lalok</a:t>
            </a:r>
            <a:r>
              <a:rPr lang="cs-CZ" b="1" dirty="0" smtClean="0"/>
              <a:t> zadní plocha je rozdělena rýhou ve tvaru písmene H  na </a:t>
            </a:r>
            <a:r>
              <a:rPr lang="cs-CZ" b="1" u="sng" dirty="0" smtClean="0"/>
              <a:t>lalok čtvercový a lalok dolní duté žíly</a:t>
            </a:r>
          </a:p>
          <a:p>
            <a:r>
              <a:rPr lang="cs-CZ" b="1" dirty="0" smtClean="0"/>
              <a:t>v pravé rýze je uložen žlučový měchýř – lehce přesahuje dolní okraj jater</a:t>
            </a:r>
          </a:p>
          <a:p>
            <a:r>
              <a:rPr lang="cs-CZ" b="1" u="sng" dirty="0" smtClean="0"/>
              <a:t>jaterní brána – porta </a:t>
            </a:r>
            <a:r>
              <a:rPr lang="cs-CZ" b="1" dirty="0" smtClean="0"/>
              <a:t>– místo, kde odstupují nebo vstupují  některé útvary do jater (jaterní tepna a jaterní žlučovody a </a:t>
            </a:r>
            <a:r>
              <a:rPr lang="cs-CZ" b="1" dirty="0" err="1" smtClean="0"/>
              <a:t>vena</a:t>
            </a:r>
            <a:r>
              <a:rPr lang="cs-CZ" b="1" dirty="0" smtClean="0"/>
              <a:t> </a:t>
            </a:r>
            <a:r>
              <a:rPr lang="cs-CZ" b="1" dirty="0" err="1" smtClean="0"/>
              <a:t>portae</a:t>
            </a:r>
            <a:r>
              <a:rPr lang="cs-CZ" b="1" dirty="0" smtClean="0"/>
              <a:t> – žíla vrátnicová)</a:t>
            </a:r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6093296"/>
          </a:xfrm>
        </p:spPr>
        <p:txBody>
          <a:bodyPr>
            <a:normAutofit/>
          </a:bodyPr>
          <a:lstStyle/>
          <a:p>
            <a:r>
              <a:rPr lang="cs-CZ" b="1" dirty="0"/>
              <a:t>ž</a:t>
            </a:r>
            <a:r>
              <a:rPr lang="cs-CZ" b="1" dirty="0" smtClean="0"/>
              <a:t>ilní krev bohatá na vstřebané látky ze žaludku, tenkého a tlustého střeva je přiváděna do jater portální žílou, protéká mezi jaterními buňkami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( mezi trámci a omývá tzv. krevní pól buňky)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postupně se pak větve vrátnicové žíly spojují do  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jaterních žil, </a:t>
            </a:r>
            <a:r>
              <a:rPr lang="cs-CZ" b="1" dirty="0"/>
              <a:t>ú</a:t>
            </a:r>
            <a:r>
              <a:rPr lang="cs-CZ" b="1" dirty="0" smtClean="0"/>
              <a:t>stících do dolní duté žíly.</a:t>
            </a:r>
          </a:p>
          <a:p>
            <a:pPr marL="0" indent="0">
              <a:buNone/>
            </a:pPr>
            <a:r>
              <a:rPr lang="cs-CZ" b="1" dirty="0" smtClean="0"/>
              <a:t>    podle žíly vrátnicové se průtoku krve játry říká  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</a:t>
            </a:r>
            <a:r>
              <a:rPr lang="cs-CZ" b="1" u="sng" dirty="0" smtClean="0"/>
              <a:t>portální oběh</a:t>
            </a:r>
          </a:p>
          <a:p>
            <a:r>
              <a:rPr lang="cs-CZ" b="1" dirty="0"/>
              <a:t>s</a:t>
            </a:r>
            <a:r>
              <a:rPr lang="cs-CZ" b="1" dirty="0" smtClean="0"/>
              <a:t>polečně s větvemi vrátnicové žíly probíhají v játrech i žlučovody, jaterní tepny a mízní vlásečnice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475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52736"/>
            <a:ext cx="9126583" cy="5784363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/>
              <a:t>z</a:t>
            </a:r>
            <a:r>
              <a:rPr lang="cs-CZ" b="1" dirty="0" smtClean="0"/>
              <a:t>ákladní stavební jednotkou jater je jaterní lalůček, který má tvar nepravidelného mnohostěnu a velikost asi 1-2mm (</a:t>
            </a:r>
            <a:r>
              <a:rPr lang="cs-CZ" b="1" dirty="0" err="1" smtClean="0"/>
              <a:t>hepatocyt</a:t>
            </a:r>
            <a:r>
              <a:rPr lang="cs-CZ" b="1" dirty="0" smtClean="0"/>
              <a:t>)</a:t>
            </a:r>
          </a:p>
          <a:p>
            <a:r>
              <a:rPr lang="cs-CZ" b="1" dirty="0"/>
              <a:t>l</a:t>
            </a:r>
            <a:r>
              <a:rPr lang="cs-CZ" b="1" dirty="0" smtClean="0"/>
              <a:t>alůček se skládá z jaterních trámců- ten je tvořen dvěma řadami těsně k sobě přiložených jaterních buněk( jsou metabolicky velmi aktivní)</a:t>
            </a:r>
          </a:p>
          <a:p>
            <a:r>
              <a:rPr lang="cs-CZ" b="1" dirty="0"/>
              <a:t>j</a:t>
            </a:r>
            <a:r>
              <a:rPr lang="cs-CZ" b="1" dirty="0" smtClean="0"/>
              <a:t>aterní buňky mají vzhledem k řazení do trámců 2 póly – krev protékající mezi jaterními trámci omývá pouze pól buňky přivrácený k vlásečnici – </a:t>
            </a:r>
            <a:r>
              <a:rPr lang="cs-CZ" b="1" u="sng" dirty="0" smtClean="0"/>
              <a:t>tzv. krevní pól jaterní buňky </a:t>
            </a:r>
          </a:p>
          <a:p>
            <a:r>
              <a:rPr lang="cs-CZ" b="1" dirty="0"/>
              <a:t>n</a:t>
            </a:r>
            <a:r>
              <a:rPr lang="cs-CZ" b="1" dirty="0" smtClean="0"/>
              <a:t>a protilehlém konci jaterní buňky začínají ve štěrbinách uvnitř trámců jaterní žlučovody -  </a:t>
            </a:r>
            <a:r>
              <a:rPr lang="cs-CZ" b="1" dirty="0"/>
              <a:t>t</a:t>
            </a:r>
            <a:r>
              <a:rPr lang="cs-CZ" b="1" dirty="0" smtClean="0"/>
              <a:t>yto póly nazýváme </a:t>
            </a:r>
            <a:r>
              <a:rPr lang="cs-CZ" b="1" u="sng" dirty="0" smtClean="0"/>
              <a:t>žlučové póly jaterní buňky 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173541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žlučovody sledují větvení portální žíly a postupně se spojují do větších vývodů, které pak vytvářejí </a:t>
            </a:r>
            <a:r>
              <a:rPr lang="cs-CZ" b="1" u="sng" dirty="0" smtClean="0"/>
              <a:t>pravý a levý jaterní žlučovod – </a:t>
            </a:r>
            <a:r>
              <a:rPr lang="cs-CZ" b="1" u="sng" dirty="0" err="1" smtClean="0"/>
              <a:t>ductus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hepaticus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dexter</a:t>
            </a:r>
            <a:r>
              <a:rPr lang="cs-CZ" b="1" u="sng" dirty="0" smtClean="0"/>
              <a:t> a </a:t>
            </a:r>
            <a:r>
              <a:rPr lang="cs-CZ" b="1" u="sng" dirty="0" err="1" smtClean="0"/>
              <a:t>sinister</a:t>
            </a:r>
            <a:r>
              <a:rPr lang="cs-CZ" b="1" dirty="0" smtClean="0"/>
              <a:t>, které vystupují z pravého a levého laloku jaterního</a:t>
            </a:r>
          </a:p>
          <a:p>
            <a:r>
              <a:rPr lang="cs-CZ" b="1" dirty="0" smtClean="0"/>
              <a:t>jejich spojením vzniká </a:t>
            </a:r>
            <a:r>
              <a:rPr lang="cs-CZ" b="1" u="sng" dirty="0" smtClean="0"/>
              <a:t>společný jaterní vývod – </a:t>
            </a:r>
            <a:r>
              <a:rPr lang="cs-CZ" b="1" u="sng" dirty="0" err="1" smtClean="0"/>
              <a:t>ductus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hepaticus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communis</a:t>
            </a:r>
            <a:r>
              <a:rPr lang="cs-CZ" b="1" u="sng" dirty="0" smtClean="0"/>
              <a:t> </a:t>
            </a:r>
          </a:p>
          <a:p>
            <a:r>
              <a:rPr lang="cs-CZ" b="1" dirty="0" smtClean="0"/>
              <a:t>k tomuto vývodu se připojuje </a:t>
            </a:r>
            <a:r>
              <a:rPr lang="cs-CZ" b="1" u="sng" dirty="0" smtClean="0"/>
              <a:t>vývod ze žlučníku </a:t>
            </a:r>
            <a:r>
              <a:rPr lang="cs-CZ" b="1" dirty="0" smtClean="0"/>
              <a:t>– </a:t>
            </a:r>
            <a:r>
              <a:rPr lang="cs-CZ" b="1" u="sng" dirty="0" err="1" smtClean="0"/>
              <a:t>ductus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cystic</a:t>
            </a:r>
            <a:r>
              <a:rPr lang="cs-CZ" b="1" dirty="0" err="1" smtClean="0"/>
              <a:t>us</a:t>
            </a:r>
            <a:r>
              <a:rPr lang="cs-CZ" b="1" dirty="0" smtClean="0"/>
              <a:t> – jejich spojením vzniká </a:t>
            </a:r>
            <a:r>
              <a:rPr lang="cs-CZ" b="1" u="sng" dirty="0" err="1" smtClean="0"/>
              <a:t>ductu</a:t>
            </a:r>
            <a:r>
              <a:rPr lang="cs-CZ" b="1" dirty="0" err="1" smtClean="0"/>
              <a:t>s</a:t>
            </a:r>
            <a:r>
              <a:rPr lang="cs-CZ" b="1" dirty="0" smtClean="0"/>
              <a:t> </a:t>
            </a:r>
            <a:r>
              <a:rPr lang="cs-CZ" b="1" dirty="0" err="1" smtClean="0"/>
              <a:t>choledochus</a:t>
            </a:r>
            <a:r>
              <a:rPr lang="cs-CZ" b="1" dirty="0" smtClean="0"/>
              <a:t>, kterým pokračují žlučové cesty až do duodena, kam ústí společně s vývodem pankreatu na dvanáctníkové papile (papila </a:t>
            </a:r>
            <a:r>
              <a:rPr lang="cs-CZ" b="1" dirty="0" err="1" smtClean="0"/>
              <a:t>Vateri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toto ústí je ovládáno silným </a:t>
            </a:r>
            <a:r>
              <a:rPr lang="cs-CZ" b="1" dirty="0" err="1" smtClean="0"/>
              <a:t>Oddiho</a:t>
            </a:r>
            <a:r>
              <a:rPr lang="cs-CZ" b="1" dirty="0" smtClean="0"/>
              <a:t> svěračem</a:t>
            </a:r>
          </a:p>
          <a:p>
            <a:endParaRPr lang="cs-CZ" b="1" dirty="0" smtClean="0"/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Žlučník – </a:t>
            </a:r>
            <a:r>
              <a:rPr lang="cs-CZ" b="1" u="sng" dirty="0" err="1" smtClean="0"/>
              <a:t>vesica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fellea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lang="cs-CZ" b="1" dirty="0" smtClean="0"/>
              <a:t>má vakovitý tvar a kapacitu asi 60ml</a:t>
            </a:r>
          </a:p>
          <a:p>
            <a:r>
              <a:rPr lang="cs-CZ" b="1"/>
              <a:t>l</a:t>
            </a:r>
            <a:r>
              <a:rPr lang="cs-CZ" b="1" smtClean="0"/>
              <a:t>eží </a:t>
            </a:r>
            <a:r>
              <a:rPr lang="cs-CZ" b="1" dirty="0" smtClean="0"/>
              <a:t>na spodní ploše jater</a:t>
            </a:r>
          </a:p>
          <a:p>
            <a:r>
              <a:rPr lang="cs-CZ" b="1" dirty="0" smtClean="0"/>
              <a:t>sliznice je složená do řas , které jsou schopné vstřebávat velké množství vody </a:t>
            </a:r>
          </a:p>
          <a:p>
            <a:r>
              <a:rPr lang="cs-CZ" b="1" dirty="0" smtClean="0"/>
              <a:t>žluč tvořená nepřetržitě jaterními buňkami odtéká do žlučových cest uzavřených před vyústěním do dvanáctníku svěračem. Postupně tak vyplňuje žlučové cesty a přetéká do žlučníku</a:t>
            </a:r>
          </a:p>
          <a:p>
            <a:r>
              <a:rPr lang="cs-CZ" b="1" dirty="0" smtClean="0"/>
              <a:t>zde se vstřebává voda a žluč se koncentruje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32048"/>
            <a:ext cx="9144000" cy="6453336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přijde- li potrava do dvanáctníku, uvolní se svěrač a koncentrovaná žluč odtéká ze žlučníku do duodena</a:t>
            </a:r>
          </a:p>
          <a:p>
            <a:r>
              <a:rPr lang="cs-CZ" b="1" dirty="0" smtClean="0"/>
              <a:t>po vyprázdnění žlučníku odtéká do dvanáctníku nekoncentrovaná jaterní žluč, jejíž emulgační schopnost je menší</a:t>
            </a:r>
            <a:endParaRPr lang="cs-CZ" b="1" u="sng" dirty="0" smtClean="0"/>
          </a:p>
          <a:p>
            <a:r>
              <a:rPr lang="cs-CZ" b="1" u="sng" dirty="0" smtClean="0"/>
              <a:t>žluč –</a:t>
            </a:r>
            <a:r>
              <a:rPr lang="cs-CZ" b="1" dirty="0" smtClean="0"/>
              <a:t> tvoří se nepřetržitě v játrech </a:t>
            </a:r>
          </a:p>
          <a:p>
            <a:r>
              <a:rPr lang="cs-CZ" b="1" dirty="0" smtClean="0"/>
              <a:t>denní množství je 800- 1000ml</a:t>
            </a:r>
          </a:p>
          <a:p>
            <a:r>
              <a:rPr lang="cs-CZ" b="1" dirty="0" smtClean="0"/>
              <a:t>je to hustá žlutozelená kapalina, skládající se z vody, hlenu, žlučových barviv, solí žlučových kyselin, cholesterolu a některých minerálních látek</a:t>
            </a:r>
          </a:p>
          <a:p>
            <a:r>
              <a:rPr lang="cs-CZ" b="1" u="sng" dirty="0" smtClean="0"/>
              <a:t>Žlučová barviva </a:t>
            </a:r>
            <a:r>
              <a:rPr lang="cs-CZ" b="1" dirty="0" smtClean="0"/>
              <a:t>– se tvoří z červeného krevního barviva (hemoglobin), který se uvolňuje ze zanikajících erytrocytů ve slezině</a:t>
            </a:r>
            <a:endParaRPr lang="cs-CZ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pPr algn="l"/>
            <a:r>
              <a:rPr lang="cs-CZ" b="1" u="sng" dirty="0" smtClean="0"/>
              <a:t>Žlučová barviva 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877272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jsou dvě červený bilirubin a zelený biliverdin</a:t>
            </a:r>
          </a:p>
          <a:p>
            <a:r>
              <a:rPr lang="cs-CZ" b="1" dirty="0" smtClean="0"/>
              <a:t>jsou to odpadové produkty – toxické pro organismus, podmiňují barvu žluči, se kterou jsou vylučovány do dvanáctníku</a:t>
            </a:r>
          </a:p>
          <a:p>
            <a:r>
              <a:rPr lang="cs-CZ" b="1" dirty="0" smtClean="0"/>
              <a:t>rozkládají se ve střevech a zabarvují stolici, část barviv je vylučována močí</a:t>
            </a:r>
          </a:p>
          <a:p>
            <a:r>
              <a:rPr lang="cs-CZ" b="1" dirty="0" smtClean="0"/>
              <a:t>nejdůležitější součástí žluči jsou soli žlučových kyselin – ty emulgují tuky na drobné kapénky, která pak může dále štěpit pankreatická a střevní lipáza</a:t>
            </a:r>
          </a:p>
          <a:p>
            <a:r>
              <a:rPr lang="cs-CZ" b="1" dirty="0" smtClean="0"/>
              <a:t>bez žluči se 80% tuků neštěpí a tuk opouští </a:t>
            </a:r>
          </a:p>
          <a:p>
            <a:pPr>
              <a:buNone/>
            </a:pPr>
            <a:r>
              <a:rPr lang="cs-CZ" b="1" smtClean="0"/>
              <a:t>    </a:t>
            </a:r>
            <a:r>
              <a:rPr lang="cs-CZ" b="1" dirty="0" smtClean="0"/>
              <a:t>trávicí ústrojí v nezužitkovaném stavu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052736"/>
          </a:xfrm>
        </p:spPr>
        <p:txBody>
          <a:bodyPr/>
          <a:lstStyle/>
          <a:p>
            <a:pPr algn="l"/>
            <a:r>
              <a:rPr lang="cs-CZ" b="1" u="sng" dirty="0" smtClean="0"/>
              <a:t>Funkce jater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tvorba žluči – nezbytná pro trávicí pochody v tenkém střevě</a:t>
            </a:r>
          </a:p>
          <a:p>
            <a:r>
              <a:rPr lang="cs-CZ" b="1" dirty="0" smtClean="0"/>
              <a:t>jaterní buňky zasahují téměř do všech metabolických dějů v těle – přeměňují cukry na glykogen</a:t>
            </a:r>
          </a:p>
          <a:p>
            <a:pPr>
              <a:buNone/>
            </a:pPr>
            <a:r>
              <a:rPr lang="cs-CZ" b="1" dirty="0" smtClean="0"/>
              <a:t>  - rozkládají se zde aminokyseliny a tvoří se zde nové bílkoviny</a:t>
            </a:r>
          </a:p>
          <a:p>
            <a:pPr>
              <a:buNone/>
            </a:pPr>
            <a:r>
              <a:rPr lang="cs-CZ" b="1" dirty="0" smtClean="0"/>
              <a:t>  - v játrech se ukládají tuky a cukry</a:t>
            </a:r>
          </a:p>
          <a:p>
            <a:pPr>
              <a:buNone/>
            </a:pPr>
            <a:r>
              <a:rPr lang="cs-CZ" b="1" dirty="0" smtClean="0"/>
              <a:t>  - je zde zásobárna vitamínů</a:t>
            </a:r>
          </a:p>
          <a:p>
            <a:pPr>
              <a:buNone/>
            </a:pPr>
            <a:r>
              <a:rPr lang="cs-CZ" b="1" dirty="0" smtClean="0"/>
              <a:t>  - jaterní buňky se také podílejí na tvorbě látek zajišťujících srážení krve</a:t>
            </a:r>
          </a:p>
          <a:p>
            <a:pPr>
              <a:buNone/>
            </a:pPr>
            <a:r>
              <a:rPr lang="cs-CZ" b="1" dirty="0" smtClean="0"/>
              <a:t>  - zneškodňují se zde škodlivé a jedovaté látky (alkohol, amoniak)</a:t>
            </a:r>
          </a:p>
          <a:p>
            <a:r>
              <a:rPr lang="cs-CZ" b="1" dirty="0" smtClean="0"/>
              <a:t>játra jsou také rezervní krevní nádrž 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684</Words>
  <Application>Microsoft Office PowerPoint</Application>
  <PresentationFormat>Předvádění na obrazovce (4:3)</PresentationFormat>
  <Paragraphs>50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Calibri</vt:lpstr>
      <vt:lpstr>Motiv sady Office</vt:lpstr>
      <vt:lpstr>Játra - hepar</vt:lpstr>
      <vt:lpstr>Prezentace aplikace PowerPoint</vt:lpstr>
      <vt:lpstr>Prezentace aplikace PowerPoint</vt:lpstr>
      <vt:lpstr>Prezentace aplikace PowerPoint</vt:lpstr>
      <vt:lpstr>Prezentace aplikace PowerPoint</vt:lpstr>
      <vt:lpstr>Žlučník – vesica fellea</vt:lpstr>
      <vt:lpstr>Prezentace aplikace PowerPoint</vt:lpstr>
      <vt:lpstr>Žlučová barviva </vt:lpstr>
      <vt:lpstr>Funkce jater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Játra - hepar</dc:title>
  <dc:creator>severova</dc:creator>
  <cp:lastModifiedBy>SEVEROVÁ VĚRA Mgr.</cp:lastModifiedBy>
  <cp:revision>38</cp:revision>
  <dcterms:created xsi:type="dcterms:W3CDTF">2012-11-26T15:58:56Z</dcterms:created>
  <dcterms:modified xsi:type="dcterms:W3CDTF">2025-02-03T11:44:28Z</dcterms:modified>
</cp:coreProperties>
</file>