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1"/>
  </p:handoutMasterIdLst>
  <p:sldIdLst>
    <p:sldId id="256" r:id="rId2"/>
    <p:sldId id="262" r:id="rId3"/>
    <p:sldId id="263" r:id="rId4"/>
    <p:sldId id="264" r:id="rId5"/>
    <p:sldId id="259" r:id="rId6"/>
    <p:sldId id="260" r:id="rId7"/>
    <p:sldId id="261" r:id="rId8"/>
    <p:sldId id="257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handoutView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5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4" d="100"/>
          <a:sy n="64" d="100"/>
        </p:scale>
        <p:origin x="-2082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Sn_mek_aplikace_Microsoft_Office_PowerPoint1.sldx"/><Relationship Id="rId2" Type="http://schemas.openxmlformats.org/officeDocument/2006/relationships/vmlDrawing" Target="../drawings/vmlDrawing1.vml"/><Relationship Id="rId1" Type="http://schemas.openxmlformats.org/officeDocument/2006/relationships/theme" Target="../theme/theme2.xml"/><Relationship Id="rId5" Type="http://schemas.openxmlformats.org/officeDocument/2006/relationships/package" Target="../embeddings/Sn_mek_aplikace_Microsoft_Office_PowerPoint3.sldx"/><Relationship Id="rId4" Type="http://schemas.openxmlformats.org/officeDocument/2006/relationships/package" Target="../embeddings/Sn_mek_aplikace_Microsoft_Office_PowerPoint2.sldx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F859D-F90C-43FC-9C8D-02E923ED145A}" type="datetimeFigureOut">
              <a:rPr lang="cs-CZ" smtClean="0"/>
              <a:t>19.2.2010</a:t>
            </a:fld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454C2-6F7D-4B3F-AD70-BCA4CCF19BC3}" type="slidenum">
              <a:rPr lang="cs-CZ" smtClean="0"/>
              <a:t>‹#›</a:t>
            </a:fld>
            <a:endParaRPr lang="cs-CZ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428604" y="642910"/>
          <a:ext cx="3214710" cy="2410752"/>
        </p:xfrm>
        <a:graphic>
          <a:graphicData uri="http://schemas.openxmlformats.org/presentationml/2006/ole">
            <p:oleObj spid="_x0000_s1026" name="Snímek" r:id="rId3" imgW="4570532" imgH="3427608" progId="PowerPoint.Slide.12">
              <p:embed/>
            </p:oleObj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0" y="3286116"/>
          <a:ext cx="3571876" cy="2678596"/>
        </p:xfrm>
        <a:graphic>
          <a:graphicData uri="http://schemas.openxmlformats.org/presentationml/2006/ole">
            <p:oleObj spid="_x0000_s1027" name="Snímek" r:id="rId4" imgW="4570532" imgH="3427608" progId="PowerPoint.Slide.12">
              <p:embed/>
            </p:oleObj>
          </a:graphicData>
        </a:graphic>
      </p:graphicFrame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0" y="6215074"/>
          <a:ext cx="3619457" cy="2714278"/>
        </p:xfrm>
        <a:graphic>
          <a:graphicData uri="http://schemas.openxmlformats.org/presentationml/2006/ole">
            <p:oleObj spid="_x0000_s1028" name="Snímek" r:id="rId5" imgW="4570532" imgH="3427608" progId="PowerPoint.Slide.12">
              <p:embed/>
            </p:oleObj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FE94CB9-9D57-47ED-B8C0-9CE1ECC730F3}" type="datetimeFigureOut">
              <a:rPr lang="cs-CZ" smtClean="0"/>
              <a:pPr/>
              <a:t>19.2.2010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CAFBD1F-80DF-4873-8415-315B2FF8C9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FE94CB9-9D57-47ED-B8C0-9CE1ECC730F3}" type="datetimeFigureOut">
              <a:rPr lang="cs-CZ" smtClean="0"/>
              <a:pPr/>
              <a:t>19.2.2010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CAFBD1F-80DF-4873-8415-315B2FF8C98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FE94CB9-9D57-47ED-B8C0-9CE1ECC730F3}" type="datetimeFigureOut">
              <a:rPr lang="cs-CZ" smtClean="0"/>
              <a:pPr/>
              <a:t>19.2.2010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CAFBD1F-80DF-4873-8415-315B2FF8C9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94CB9-9D57-47ED-B8C0-9CE1ECC730F3}" type="datetimeFigureOut">
              <a:rPr lang="cs-CZ" smtClean="0"/>
              <a:pPr/>
              <a:t>19.2.2010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FBD1F-80DF-4873-8415-315B2FF8C98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94CB9-9D57-47ED-B8C0-9CE1ECC730F3}" type="datetimeFigureOut">
              <a:rPr lang="cs-CZ" smtClean="0"/>
              <a:pPr/>
              <a:t>19.2.2010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FBD1F-80DF-4873-8415-315B2FF8C98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FE94CB9-9D57-47ED-B8C0-9CE1ECC730F3}" type="datetimeFigureOut">
              <a:rPr lang="cs-CZ" smtClean="0"/>
              <a:pPr/>
              <a:t>19.2.2010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CAFBD1F-80DF-4873-8415-315B2FF8C98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94CB9-9D57-47ED-B8C0-9CE1ECC730F3}" type="datetimeFigureOut">
              <a:rPr lang="cs-CZ" smtClean="0"/>
              <a:pPr/>
              <a:t>19.2.2010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FBD1F-80DF-4873-8415-315B2FF8C9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FE94CB9-9D57-47ED-B8C0-9CE1ECC730F3}" type="datetimeFigureOut">
              <a:rPr lang="cs-CZ" smtClean="0"/>
              <a:pPr/>
              <a:t>19.2.2010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CAFBD1F-80DF-4873-8415-315B2FF8C98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FE94CB9-9D57-47ED-B8C0-9CE1ECC730F3}" type="datetimeFigureOut">
              <a:rPr lang="cs-CZ" smtClean="0"/>
              <a:pPr/>
              <a:t>19.2.2010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CAFBD1F-80DF-4873-8415-315B2FF8C98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94CB9-9D57-47ED-B8C0-9CE1ECC730F3}" type="datetimeFigureOut">
              <a:rPr lang="cs-CZ" smtClean="0"/>
              <a:pPr/>
              <a:t>19.2.2010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FBD1F-80DF-4873-8415-315B2FF8C9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94CB9-9D57-47ED-B8C0-9CE1ECC730F3}" type="datetimeFigureOut">
              <a:rPr lang="cs-CZ" smtClean="0"/>
              <a:pPr/>
              <a:t>19.2.2010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FBD1F-80DF-4873-8415-315B2FF8C9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FE94CB9-9D57-47ED-B8C0-9CE1ECC730F3}" type="datetimeFigureOut">
              <a:rPr lang="cs-CZ" smtClean="0"/>
              <a:pPr/>
              <a:t>19.2.2010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CAFBD1F-80DF-4873-8415-315B2FF8C98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Čárka ve větě a další interpunkční znamínka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11156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Vztahy mezi větami hlavními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14282" y="857232"/>
            <a:ext cx="8286808" cy="6000768"/>
          </a:xfrm>
        </p:spPr>
        <p:txBody>
          <a:bodyPr>
            <a:normAutofit/>
          </a:bodyPr>
          <a:lstStyle/>
          <a:p>
            <a:pPr marL="457200" indent="-457200">
              <a:buNone/>
            </a:pPr>
            <a:r>
              <a:rPr lang="cs-CZ" b="1" dirty="0" smtClean="0"/>
              <a:t>Slučovací</a:t>
            </a:r>
            <a:r>
              <a:rPr lang="cs-CZ" dirty="0" smtClean="0"/>
              <a:t> – obsahy výpovědí jsou sobě rovné</a:t>
            </a:r>
          </a:p>
          <a:p>
            <a:pPr marL="457200" indent="-457200">
              <a:buNone/>
            </a:pPr>
            <a:r>
              <a:rPr lang="cs-CZ" sz="2000" i="1" dirty="0" smtClean="0"/>
              <a:t>a, i, ani, nebo, jednak-jednak, zčásti-zčásti, hned-hned, chvíli-chvíli</a:t>
            </a:r>
          </a:p>
          <a:p>
            <a:pPr marL="457200" indent="-457200">
              <a:buNone/>
            </a:pPr>
            <a:r>
              <a:rPr lang="cs-CZ" b="1" dirty="0" smtClean="0"/>
              <a:t>Stupňovací</a:t>
            </a:r>
            <a:r>
              <a:rPr lang="cs-CZ" dirty="0" smtClean="0"/>
              <a:t> – obsah druhé věty je závažnější než obsah první věty</a:t>
            </a:r>
          </a:p>
          <a:p>
            <a:pPr marL="457200" indent="-457200">
              <a:buNone/>
            </a:pPr>
            <a:r>
              <a:rPr lang="cs-CZ" sz="2000" i="1" dirty="0" smtClean="0"/>
              <a:t>ba, dokonce, ba dokonce, ba i, ale i, nejen-ale i, nejen-nýbrž i</a:t>
            </a:r>
          </a:p>
          <a:p>
            <a:pPr marL="457200" indent="-457200">
              <a:buNone/>
            </a:pPr>
            <a:r>
              <a:rPr lang="cs-CZ" b="1" dirty="0" smtClean="0"/>
              <a:t>Odporovací</a:t>
            </a:r>
            <a:r>
              <a:rPr lang="cs-CZ" dirty="0" smtClean="0"/>
              <a:t> – obsah druhé věty popírá obsah první věty</a:t>
            </a:r>
          </a:p>
          <a:p>
            <a:pPr marL="457200" indent="-457200">
              <a:buNone/>
            </a:pPr>
            <a:r>
              <a:rPr lang="cs-CZ" sz="2000" i="1" dirty="0" smtClean="0"/>
              <a:t>Ale, však, a však, leč, nýbrž, nicméně, ale zato, sice-ale, a</a:t>
            </a:r>
          </a:p>
          <a:p>
            <a:pPr marL="457200" indent="-457200">
              <a:buNone/>
            </a:pPr>
            <a:r>
              <a:rPr lang="cs-CZ" b="1" dirty="0" smtClean="0"/>
              <a:t>Vylučovací </a:t>
            </a:r>
            <a:r>
              <a:rPr lang="cs-CZ" dirty="0" smtClean="0"/>
              <a:t>– obsahy vět nemohou platit současně</a:t>
            </a:r>
          </a:p>
          <a:p>
            <a:pPr marL="457200" indent="-457200">
              <a:buNone/>
            </a:pPr>
            <a:r>
              <a:rPr lang="cs-CZ" sz="2000" i="1" dirty="0" smtClean="0"/>
              <a:t>nebo, anebo, buď-buď, </a:t>
            </a:r>
            <a:r>
              <a:rPr lang="cs-CZ" sz="2000" i="1" dirty="0" err="1" smtClean="0"/>
              <a:t>buď</a:t>
            </a:r>
            <a:r>
              <a:rPr lang="cs-CZ" sz="2000" i="1" dirty="0" smtClean="0"/>
              <a:t>-nebo</a:t>
            </a:r>
          </a:p>
          <a:p>
            <a:pPr marL="457200" indent="-457200">
              <a:buNone/>
            </a:pPr>
            <a:r>
              <a:rPr lang="cs-CZ" b="1" dirty="0" smtClean="0"/>
              <a:t>Důvodové</a:t>
            </a:r>
            <a:r>
              <a:rPr lang="cs-CZ" dirty="0" smtClean="0"/>
              <a:t> – druhá věta svým obsahem </a:t>
            </a:r>
            <a:r>
              <a:rPr lang="cs-CZ" dirty="0" err="1" smtClean="0"/>
              <a:t>přináši</a:t>
            </a:r>
            <a:r>
              <a:rPr lang="cs-CZ" dirty="0" smtClean="0"/>
              <a:t> informaci důležitou pro pochopení obsahu věty první</a:t>
            </a:r>
          </a:p>
          <a:p>
            <a:pPr marL="457200" indent="-457200">
              <a:buNone/>
            </a:pPr>
            <a:r>
              <a:rPr lang="cs-CZ" sz="2000" i="1" dirty="0" smtClean="0"/>
              <a:t>neboť, vždyť, totiž</a:t>
            </a:r>
          </a:p>
          <a:p>
            <a:pPr marL="457200" indent="-457200">
              <a:buNone/>
            </a:pPr>
            <a:r>
              <a:rPr lang="cs-CZ" b="1" dirty="0" smtClean="0"/>
              <a:t>Důsledkové</a:t>
            </a:r>
            <a:r>
              <a:rPr lang="cs-CZ" dirty="0" smtClean="0"/>
              <a:t> – druhá věta obsahově vyplývá z první</a:t>
            </a:r>
          </a:p>
          <a:p>
            <a:pPr marL="457200" indent="-457200">
              <a:buNone/>
            </a:pPr>
            <a:r>
              <a:rPr lang="cs-CZ" sz="2000" i="1" dirty="0" smtClean="0"/>
              <a:t>Proto, a proto, tedy, tudíž, tak, a tak</a:t>
            </a:r>
          </a:p>
          <a:p>
            <a:pPr marL="457200" indent="-457200">
              <a:buAutoNum type="arabicParenR"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7467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Druhy vět vedlejších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14282" y="785794"/>
            <a:ext cx="8429684" cy="6072206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Podmětná</a:t>
            </a:r>
            <a:r>
              <a:rPr lang="cs-CZ" dirty="0" smtClean="0"/>
              <a:t> – podmět věty řídící, přísudek tvoří věta řídící</a:t>
            </a:r>
          </a:p>
          <a:p>
            <a:pPr>
              <a:buNone/>
            </a:pPr>
            <a:r>
              <a:rPr lang="cs-CZ" dirty="0" smtClean="0"/>
              <a:t>- </a:t>
            </a:r>
            <a:r>
              <a:rPr lang="cs-CZ" dirty="0" smtClean="0">
                <a:solidFill>
                  <a:srgbClr val="0070C0"/>
                </a:solidFill>
              </a:rPr>
              <a:t>kdo, co, že, aby, kdyby</a:t>
            </a:r>
          </a:p>
          <a:p>
            <a:pPr>
              <a:buNone/>
            </a:pPr>
            <a:r>
              <a:rPr lang="cs-CZ" b="1" dirty="0" smtClean="0"/>
              <a:t>Přísudková</a:t>
            </a:r>
            <a:r>
              <a:rPr lang="cs-CZ" dirty="0" smtClean="0"/>
              <a:t> – vyjadřuje jmennou část přísudku jmenného se sponou</a:t>
            </a:r>
          </a:p>
          <a:p>
            <a:pPr>
              <a:buNone/>
            </a:pPr>
            <a:r>
              <a:rPr lang="cs-CZ" b="1" dirty="0" smtClean="0"/>
              <a:t>Předmětná</a:t>
            </a:r>
            <a:r>
              <a:rPr lang="cs-CZ" dirty="0" smtClean="0"/>
              <a:t> – vyjadřuje předmět věty řídící, závisí na slovese či </a:t>
            </a:r>
            <a:r>
              <a:rPr lang="cs-CZ" dirty="0" err="1" smtClean="0"/>
              <a:t>příd.jm</a:t>
            </a:r>
            <a:r>
              <a:rPr lang="cs-CZ" dirty="0" smtClean="0"/>
              <a:t>. VŘ</a:t>
            </a:r>
          </a:p>
          <a:p>
            <a:pPr>
              <a:buNone/>
            </a:pPr>
            <a:r>
              <a:rPr lang="cs-CZ" dirty="0" smtClean="0"/>
              <a:t>- </a:t>
            </a:r>
            <a:r>
              <a:rPr lang="cs-CZ" dirty="0" smtClean="0">
                <a:solidFill>
                  <a:srgbClr val="0070C0"/>
                </a:solidFill>
              </a:rPr>
              <a:t>že, aby, kdo, co, kde, kam, odkud</a:t>
            </a:r>
          </a:p>
          <a:p>
            <a:pPr>
              <a:buNone/>
            </a:pPr>
            <a:r>
              <a:rPr lang="cs-CZ" b="1" dirty="0" smtClean="0"/>
              <a:t>Přívlastková</a:t>
            </a:r>
            <a:r>
              <a:rPr lang="cs-CZ" dirty="0" smtClean="0"/>
              <a:t> – vyjadřuje přívlastek věty řídící, závisí na podstatném jménu VŘ, blíže ho určuje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rgbClr val="0070C0"/>
                </a:solidFill>
              </a:rPr>
              <a:t>který, jenž, kde, kdy, kam, aby, že</a:t>
            </a:r>
          </a:p>
          <a:p>
            <a:pPr>
              <a:buNone/>
            </a:pPr>
            <a:r>
              <a:rPr lang="cs-CZ" b="1" dirty="0" smtClean="0"/>
              <a:t>Příslovečná místní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0070C0"/>
                </a:solidFill>
              </a:rPr>
              <a:t>kde, kam, odkud, kudy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Příslovečná časová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0070C0"/>
                </a:solidFill>
              </a:rPr>
              <a:t>když, až, jakmile, zatímco, dříve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Příslovečná způsobová </a:t>
            </a:r>
            <a:r>
              <a:rPr lang="cs-CZ" dirty="0" smtClean="0"/>
              <a:t>– ptáme se JAK?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252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14282" y="928670"/>
            <a:ext cx="7710518" cy="5545282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Příslovečná příčinná (důvodová</a:t>
            </a:r>
            <a:r>
              <a:rPr lang="cs-CZ" dirty="0" smtClean="0"/>
              <a:t>) – </a:t>
            </a:r>
            <a:r>
              <a:rPr lang="cs-CZ" dirty="0" smtClean="0">
                <a:solidFill>
                  <a:srgbClr val="0070C0"/>
                </a:solidFill>
              </a:rPr>
              <a:t>že, protože, poněvadž, jelikož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Příslovečná účelová </a:t>
            </a:r>
            <a:r>
              <a:rPr lang="cs-CZ" dirty="0" smtClean="0"/>
              <a:t>- </a:t>
            </a:r>
            <a:r>
              <a:rPr lang="cs-CZ" dirty="0" smtClean="0">
                <a:solidFill>
                  <a:srgbClr val="0070C0"/>
                </a:solidFill>
              </a:rPr>
              <a:t>aby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Příslovečná podmínková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0070C0"/>
                </a:solidFill>
              </a:rPr>
              <a:t>jestliže, -li, kdyby, když, jestli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Příslovečná přípustková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0070C0"/>
                </a:solidFill>
              </a:rPr>
              <a:t>ač, ačkoli(v), třebas, třebaže, přestože, i když, i kdyby, byť, jakkoli</a:t>
            </a:r>
          </a:p>
          <a:p>
            <a:pPr>
              <a:buNone/>
            </a:pPr>
            <a:r>
              <a:rPr lang="cs-CZ" b="1" dirty="0" smtClean="0"/>
              <a:t>Doplňková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/>
          <a:lstStyle/>
          <a:p>
            <a:r>
              <a:rPr lang="cs-CZ" dirty="0" smtClean="0"/>
              <a:t>Věty s polovětnými konstrukcemi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42844" y="1000108"/>
            <a:ext cx="8643998" cy="5857892"/>
          </a:xfrm>
        </p:spPr>
        <p:txBody>
          <a:bodyPr/>
          <a:lstStyle/>
          <a:p>
            <a:r>
              <a:rPr lang="cs-CZ" u="sng" dirty="0" smtClean="0"/>
              <a:t>Významově</a:t>
            </a:r>
            <a:r>
              <a:rPr lang="cs-CZ" dirty="0" smtClean="0"/>
              <a:t> – tvoří samostatný celek, který je oddělený čárkou, představuje nové jádro výpovědi</a:t>
            </a:r>
          </a:p>
          <a:p>
            <a:r>
              <a:rPr lang="cs-CZ" u="sng" dirty="0" smtClean="0"/>
              <a:t>Mluvnicky</a:t>
            </a:r>
            <a:r>
              <a:rPr lang="cs-CZ" dirty="0" smtClean="0"/>
              <a:t> – není větou, protože postrádá přísudkové sloveso</a:t>
            </a:r>
          </a:p>
          <a:p>
            <a:pPr>
              <a:buNone/>
            </a:pPr>
            <a:endParaRPr lang="cs-CZ" dirty="0" smtClean="0"/>
          </a:p>
          <a:p>
            <a:pPr marL="457200" indent="-457200">
              <a:buNone/>
            </a:pPr>
            <a:r>
              <a:rPr lang="cs-CZ" b="1" dirty="0" smtClean="0"/>
              <a:t>1) Volný přívlastek adjektivní </a:t>
            </a:r>
            <a:r>
              <a:rPr lang="cs-CZ" dirty="0" smtClean="0"/>
              <a:t>= rozvitý přívlastek, stojí            za řídícím substantivem, základem je přídavné jméno, vyjadřuje samostatnou myšlenku</a:t>
            </a:r>
          </a:p>
          <a:p>
            <a:pPr marL="457200" indent="-457200">
              <a:buNone/>
            </a:pPr>
            <a:r>
              <a:rPr lang="cs-CZ" dirty="0" smtClean="0"/>
              <a:t>Loď, </a:t>
            </a:r>
            <a:r>
              <a:rPr lang="cs-CZ" i="1" dirty="0" smtClean="0">
                <a:solidFill>
                  <a:srgbClr val="002060"/>
                </a:solidFill>
              </a:rPr>
              <a:t>zcela naplněná zbožím</a:t>
            </a:r>
            <a:r>
              <a:rPr lang="cs-CZ" dirty="0" smtClean="0"/>
              <a:t>, vyplula z přístavu.</a:t>
            </a:r>
          </a:p>
          <a:p>
            <a:pPr>
              <a:buNone/>
            </a:pPr>
            <a:r>
              <a:rPr lang="cs-CZ" dirty="0" smtClean="0"/>
              <a:t>Mužstvo, </a:t>
            </a:r>
            <a:r>
              <a:rPr lang="cs-CZ" i="1" dirty="0" smtClean="0">
                <a:solidFill>
                  <a:srgbClr val="002060"/>
                </a:solidFill>
              </a:rPr>
              <a:t>hrající ve výborné fyzické kondici, </a:t>
            </a:r>
            <a:r>
              <a:rPr lang="cs-CZ" dirty="0" smtClean="0"/>
              <a:t>zvítězilo zcela přesvědčivě.</a:t>
            </a:r>
          </a:p>
          <a:p>
            <a:pPr>
              <a:buNone/>
            </a:pPr>
            <a:r>
              <a:rPr lang="cs-CZ" dirty="0" smtClean="0"/>
              <a:t>X těsný přívlastek : Jen mužstvo hrající ve výborné fyzické kondici může zvítězit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252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14282" y="500042"/>
            <a:ext cx="7710518" cy="5973910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2) Přístavek </a:t>
            </a:r>
            <a:r>
              <a:rPr lang="cs-CZ" dirty="0" smtClean="0"/>
              <a:t>(apozice) – podstatné jméno rozvíjející jiné podstatné jméno</a:t>
            </a:r>
          </a:p>
          <a:p>
            <a:pPr>
              <a:buNone/>
            </a:pPr>
            <a:r>
              <a:rPr lang="cs-CZ" dirty="0" smtClean="0"/>
              <a:t>= volně připojený přívlastek substantivní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Jan Hus, </a:t>
            </a:r>
            <a:r>
              <a:rPr lang="cs-CZ" i="1" dirty="0" smtClean="0">
                <a:solidFill>
                  <a:srgbClr val="002060"/>
                </a:solidFill>
              </a:rPr>
              <a:t>učený mistr pražské univerzity a kazatel,</a:t>
            </a:r>
            <a:r>
              <a:rPr lang="cs-CZ" dirty="0" smtClean="0"/>
              <a:t> se stal mluvčím lidu.</a:t>
            </a:r>
          </a:p>
          <a:p>
            <a:pPr>
              <a:buNone/>
            </a:pPr>
            <a:r>
              <a:rPr lang="cs-CZ" dirty="0" smtClean="0"/>
              <a:t>V obchodním domě si prohlédla všechno, </a:t>
            </a:r>
            <a:r>
              <a:rPr lang="cs-CZ" i="1" dirty="0" smtClean="0">
                <a:solidFill>
                  <a:srgbClr val="002060"/>
                </a:solidFill>
              </a:rPr>
              <a:t>výlohy, jednotlivá oddělení i spoustu zboží.</a:t>
            </a:r>
          </a:p>
          <a:p>
            <a:pPr>
              <a:buNone/>
            </a:pPr>
            <a:endParaRPr lang="cs-CZ" i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b="1" dirty="0" smtClean="0"/>
              <a:t>3) Přechodníkové konstrukce</a:t>
            </a:r>
          </a:p>
          <a:p>
            <a:pPr>
              <a:buNone/>
            </a:pPr>
            <a:r>
              <a:rPr lang="cs-CZ" dirty="0" smtClean="0"/>
              <a:t>Kozlík, </a:t>
            </a:r>
            <a:r>
              <a:rPr lang="cs-CZ" i="1" dirty="0" err="1" smtClean="0">
                <a:solidFill>
                  <a:srgbClr val="002060"/>
                </a:solidFill>
              </a:rPr>
              <a:t>shromáždiv</a:t>
            </a:r>
            <a:r>
              <a:rPr lang="cs-CZ" i="1" dirty="0" smtClean="0">
                <a:solidFill>
                  <a:srgbClr val="002060"/>
                </a:solidFill>
              </a:rPr>
              <a:t> tlupu,</a:t>
            </a:r>
            <a:r>
              <a:rPr lang="cs-CZ" dirty="0" smtClean="0"/>
              <a:t> rozkázal, aby se měli k odchodu.</a:t>
            </a:r>
          </a:p>
          <a:p>
            <a:pPr>
              <a:buNone/>
            </a:pPr>
            <a:endParaRPr lang="cs-CZ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252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428604"/>
            <a:ext cx="7639080" cy="6045348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4) Infinitivní konstrukce podmínková </a:t>
            </a:r>
          </a:p>
          <a:p>
            <a:pPr>
              <a:buFontTx/>
              <a:buChar char="-"/>
            </a:pPr>
            <a:r>
              <a:rPr lang="cs-CZ" dirty="0" smtClean="0"/>
              <a:t>lze ji transformovat ve větu vedlejší příslovečnou podmínkovou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>
                <a:solidFill>
                  <a:srgbClr val="002060"/>
                </a:solidFill>
              </a:rPr>
              <a:t>Nebýt vás, </a:t>
            </a:r>
            <a:r>
              <a:rPr lang="cs-CZ" dirty="0" smtClean="0"/>
              <a:t>rozhodně bych toho byla dosáhla.</a:t>
            </a:r>
          </a:p>
          <a:p>
            <a:pPr>
              <a:buNone/>
            </a:pPr>
            <a:r>
              <a:rPr lang="cs-CZ" i="1" dirty="0" smtClean="0"/>
              <a:t>(Kdyby nebylo vás,…)</a:t>
            </a:r>
          </a:p>
          <a:p>
            <a:pPr>
              <a:buNone/>
            </a:pPr>
            <a:r>
              <a:rPr lang="cs-CZ" i="1" dirty="0" smtClean="0">
                <a:solidFill>
                  <a:srgbClr val="002060"/>
                </a:solidFill>
              </a:rPr>
              <a:t>O tomto vědět, </a:t>
            </a:r>
            <a:r>
              <a:rPr lang="cs-CZ" dirty="0" smtClean="0"/>
              <a:t>zařídil bych se jinak.</a:t>
            </a:r>
            <a:endParaRPr lang="cs-CZ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/>
          <a:lstStyle/>
          <a:p>
            <a:r>
              <a:rPr lang="cs-CZ" dirty="0" smtClean="0"/>
              <a:t>Zvláštnosti větného členění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14282" y="1071546"/>
            <a:ext cx="8358246" cy="5786454"/>
          </a:xfrm>
        </p:spPr>
        <p:txBody>
          <a:bodyPr/>
          <a:lstStyle/>
          <a:p>
            <a:r>
              <a:rPr lang="cs-CZ" b="1" dirty="0" smtClean="0"/>
              <a:t>Oslovení</a:t>
            </a:r>
            <a:r>
              <a:rPr lang="cs-CZ" dirty="0" smtClean="0"/>
              <a:t> – věta jednočlenná vokativní</a:t>
            </a:r>
          </a:p>
          <a:p>
            <a:pPr>
              <a:buNone/>
            </a:pPr>
            <a:r>
              <a:rPr lang="cs-CZ" dirty="0" smtClean="0"/>
              <a:t>    To bys, Aničko, nevěřila.</a:t>
            </a:r>
          </a:p>
          <a:p>
            <a:pPr>
              <a:buNone/>
            </a:pPr>
            <a:r>
              <a:rPr lang="cs-CZ" dirty="0" smtClean="0"/>
              <a:t>    Milá Aničko, děkuji Ti za dopis.</a:t>
            </a:r>
          </a:p>
          <a:p>
            <a:pPr>
              <a:buNone/>
            </a:pPr>
            <a:r>
              <a:rPr lang="cs-CZ" dirty="0" smtClean="0"/>
              <a:t>    Lidičky, to byla legrace!</a:t>
            </a:r>
          </a:p>
          <a:p>
            <a:r>
              <a:rPr lang="cs-CZ" b="1" dirty="0" smtClean="0"/>
              <a:t>Citoslovce </a:t>
            </a:r>
          </a:p>
          <a:p>
            <a:pPr>
              <a:buNone/>
            </a:pPr>
            <a:r>
              <a:rPr lang="cs-CZ" b="1" dirty="0" smtClean="0"/>
              <a:t>    </a:t>
            </a:r>
            <a:r>
              <a:rPr lang="cs-CZ" dirty="0" smtClean="0"/>
              <a:t>Brr, to je zima! X Děti </a:t>
            </a:r>
            <a:r>
              <a:rPr lang="cs-CZ" dirty="0" err="1" smtClean="0"/>
              <a:t>hup</a:t>
            </a:r>
            <a:r>
              <a:rPr lang="cs-CZ" dirty="0" smtClean="0"/>
              <a:t> do vody.</a:t>
            </a:r>
          </a:p>
          <a:p>
            <a:pPr>
              <a:buNone/>
            </a:pPr>
            <a:r>
              <a:rPr lang="cs-CZ" b="1" dirty="0" smtClean="0"/>
              <a:t>    </a:t>
            </a:r>
            <a:r>
              <a:rPr lang="cs-CZ" dirty="0" smtClean="0"/>
              <a:t>Ouvej, to bolí!</a:t>
            </a:r>
          </a:p>
          <a:p>
            <a:r>
              <a:rPr lang="cs-CZ" b="1" dirty="0" smtClean="0"/>
              <a:t>Samostatný větný člen</a:t>
            </a:r>
          </a:p>
          <a:p>
            <a:pPr>
              <a:buNone/>
            </a:pPr>
            <a:r>
              <a:rPr lang="cs-CZ" b="1" dirty="0" smtClean="0"/>
              <a:t>    </a:t>
            </a:r>
            <a:r>
              <a:rPr lang="cs-CZ" dirty="0" smtClean="0"/>
              <a:t>Knihy, ty mám ráda.</a:t>
            </a:r>
          </a:p>
          <a:p>
            <a:pPr>
              <a:buNone/>
            </a:pPr>
            <a:r>
              <a:rPr lang="cs-CZ" b="1" dirty="0" smtClean="0"/>
              <a:t>    </a:t>
            </a:r>
            <a:r>
              <a:rPr lang="cs-CZ" dirty="0" smtClean="0"/>
              <a:t>Lekla se jí, té postavy. (postpozice – prostředek k zpřesnění)</a:t>
            </a:r>
          </a:p>
          <a:p>
            <a:pPr>
              <a:buNone/>
            </a:pPr>
            <a:r>
              <a:rPr lang="cs-CZ" b="1" dirty="0" smtClean="0"/>
              <a:t>    </a:t>
            </a:r>
            <a:r>
              <a:rPr lang="cs-CZ" dirty="0" smtClean="0"/>
              <a:t>O prázdninách, to já nebývám doma. (antepozice)</a:t>
            </a:r>
            <a:endParaRPr lang="cs-CZ" b="1" dirty="0" smtClean="0"/>
          </a:p>
          <a:p>
            <a:pPr>
              <a:buNone/>
            </a:pPr>
            <a:endParaRPr lang="cs-CZ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252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500042"/>
            <a:ext cx="7467600" cy="5973910"/>
          </a:xfrm>
        </p:spPr>
        <p:txBody>
          <a:bodyPr/>
          <a:lstStyle/>
          <a:p>
            <a:r>
              <a:rPr lang="cs-CZ" b="1" dirty="0" smtClean="0"/>
              <a:t>Vsuvka</a:t>
            </a:r>
            <a:r>
              <a:rPr lang="cs-CZ" dirty="0" smtClean="0"/>
              <a:t> (parenteze)</a:t>
            </a:r>
          </a:p>
          <a:p>
            <a:pPr>
              <a:buFontTx/>
              <a:buChar char="-"/>
            </a:pPr>
            <a:r>
              <a:rPr lang="cs-CZ" dirty="0" smtClean="0"/>
              <a:t>slovní výraz nebo věta, která s obsahem věty souvisí jen významově (něco zpřesňuje, doplňuje, vysvětluje, dokládá)</a:t>
            </a:r>
          </a:p>
          <a:p>
            <a:pPr>
              <a:buFontTx/>
              <a:buChar char="-"/>
            </a:pPr>
            <a:r>
              <a:rPr lang="cs-CZ" dirty="0" smtClean="0"/>
              <a:t>nezávisí na žádném větném členu</a:t>
            </a:r>
          </a:p>
          <a:p>
            <a:pPr>
              <a:buFontTx/>
              <a:buChar char="-"/>
            </a:pPr>
            <a:r>
              <a:rPr lang="cs-CZ" dirty="0" smtClean="0"/>
              <a:t>přerušuje souvislé pásmo řeči</a:t>
            </a:r>
          </a:p>
          <a:p>
            <a:pPr>
              <a:buFontTx/>
              <a:buChar char="-"/>
            </a:pPr>
            <a:r>
              <a:rPr lang="cs-CZ" dirty="0" smtClean="0"/>
              <a:t>odděluje se čárkami, pomlčkami, závorkami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To se, </a:t>
            </a:r>
            <a:r>
              <a:rPr lang="cs-CZ" i="1" dirty="0" smtClean="0"/>
              <a:t>pokud si pamatuji</a:t>
            </a:r>
            <a:r>
              <a:rPr lang="cs-CZ" dirty="0" smtClean="0"/>
              <a:t>, odehrálo před osmi lety.</a:t>
            </a:r>
          </a:p>
          <a:p>
            <a:pPr>
              <a:buNone/>
            </a:pPr>
            <a:r>
              <a:rPr lang="cs-CZ" dirty="0" smtClean="0"/>
              <a:t>Užívání vitamínu C – </a:t>
            </a:r>
            <a:r>
              <a:rPr lang="cs-CZ" i="1" dirty="0" smtClean="0"/>
              <a:t>tzv. Celaskonu </a:t>
            </a:r>
            <a:r>
              <a:rPr lang="cs-CZ" dirty="0" smtClean="0"/>
              <a:t>– oslabenému organismu prospěje.</a:t>
            </a:r>
          </a:p>
          <a:p>
            <a:pPr>
              <a:buNone/>
            </a:pPr>
            <a:r>
              <a:rPr lang="cs-CZ" dirty="0" smtClean="0"/>
              <a:t>Užíváním vitamínu C </a:t>
            </a:r>
            <a:r>
              <a:rPr lang="cs-CZ" i="1" dirty="0" smtClean="0"/>
              <a:t>(1-2 dávky denně) </a:t>
            </a:r>
            <a:r>
              <a:rPr lang="cs-CZ" dirty="0" smtClean="0"/>
              <a:t>oslabenému organismu prospěje</a:t>
            </a:r>
          </a:p>
          <a:p>
            <a:pPr>
              <a:buNone/>
            </a:pPr>
            <a:r>
              <a:rPr lang="cs-CZ" dirty="0" smtClean="0"/>
              <a:t>Jan Neruda </a:t>
            </a:r>
            <a:r>
              <a:rPr lang="cs-CZ" i="1" dirty="0" smtClean="0"/>
              <a:t>(1834-1891) </a:t>
            </a:r>
            <a:r>
              <a:rPr lang="cs-CZ" dirty="0" smtClean="0"/>
              <a:t>patřil ke generaci májovců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126</TotalTime>
  <Words>676</Words>
  <Application>Microsoft Office PowerPoint</Application>
  <PresentationFormat>Předvádění na obrazovce (4:3)</PresentationFormat>
  <Paragraphs>76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Arkýř</vt:lpstr>
      <vt:lpstr>Snímek aplikace Microsoft Office PowerPoint</vt:lpstr>
      <vt:lpstr>Čárka ve větě a další interpunkční znamínka</vt:lpstr>
      <vt:lpstr>Vztahy mezi větami hlavními</vt:lpstr>
      <vt:lpstr>Druhy vět vedlejších</vt:lpstr>
      <vt:lpstr>Snímek 4</vt:lpstr>
      <vt:lpstr>Věty s polovětnými konstrukcemi</vt:lpstr>
      <vt:lpstr>Snímek 6</vt:lpstr>
      <vt:lpstr>Snímek 7</vt:lpstr>
      <vt:lpstr>Zvláštnosti větného členění</vt:lpstr>
      <vt:lpstr>Snímek 9</vt:lpstr>
    </vt:vector>
  </TitlesOfParts>
  <Company>SZŠ a VOŠ zdravotnická Příbram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Čárka ve větě a další interpunkční znamínka</dc:title>
  <dc:creator>student</dc:creator>
  <cp:lastModifiedBy>student</cp:lastModifiedBy>
  <cp:revision>14</cp:revision>
  <dcterms:created xsi:type="dcterms:W3CDTF">2010-02-19T08:19:10Z</dcterms:created>
  <dcterms:modified xsi:type="dcterms:W3CDTF">2010-02-19T10:33:26Z</dcterms:modified>
</cp:coreProperties>
</file>