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A5AEC-079B-4E21-9C0C-72011654B895}" type="datetimeFigureOut">
              <a:rPr lang="cs-CZ" smtClean="0"/>
              <a:pPr/>
              <a:t>11.9.2019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F2CF5-F2C5-46F1-A937-50F78ADFE7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A5AEC-079B-4E21-9C0C-72011654B895}" type="datetimeFigureOut">
              <a:rPr lang="cs-CZ" smtClean="0"/>
              <a:pPr/>
              <a:t>11.9.2019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F2CF5-F2C5-46F1-A937-50F78ADFE7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A5AEC-079B-4E21-9C0C-72011654B895}" type="datetimeFigureOut">
              <a:rPr lang="cs-CZ" smtClean="0"/>
              <a:pPr/>
              <a:t>11.9.2019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F2CF5-F2C5-46F1-A937-50F78ADFE7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A5AEC-079B-4E21-9C0C-72011654B895}" type="datetimeFigureOut">
              <a:rPr lang="cs-CZ" smtClean="0"/>
              <a:pPr/>
              <a:t>11.9.2019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F2CF5-F2C5-46F1-A937-50F78ADFE7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A5AEC-079B-4E21-9C0C-72011654B895}" type="datetimeFigureOut">
              <a:rPr lang="cs-CZ" smtClean="0"/>
              <a:pPr/>
              <a:t>11.9.2019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F2CF5-F2C5-46F1-A937-50F78ADFE7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A5AEC-079B-4E21-9C0C-72011654B895}" type="datetimeFigureOut">
              <a:rPr lang="cs-CZ" smtClean="0"/>
              <a:pPr/>
              <a:t>11.9.2019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F2CF5-F2C5-46F1-A937-50F78ADFE7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A5AEC-079B-4E21-9C0C-72011654B895}" type="datetimeFigureOut">
              <a:rPr lang="cs-CZ" smtClean="0"/>
              <a:pPr/>
              <a:t>11.9.2019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F2CF5-F2C5-46F1-A937-50F78ADFE7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A5AEC-079B-4E21-9C0C-72011654B895}" type="datetimeFigureOut">
              <a:rPr lang="cs-CZ" smtClean="0"/>
              <a:pPr/>
              <a:t>11.9.2019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F2CF5-F2C5-46F1-A937-50F78ADFE7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A5AEC-079B-4E21-9C0C-72011654B895}" type="datetimeFigureOut">
              <a:rPr lang="cs-CZ" smtClean="0"/>
              <a:pPr/>
              <a:t>11.9.2019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F2CF5-F2C5-46F1-A937-50F78ADFE7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A5AEC-079B-4E21-9C0C-72011654B895}" type="datetimeFigureOut">
              <a:rPr lang="cs-CZ" smtClean="0"/>
              <a:pPr/>
              <a:t>11.9.2019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F2CF5-F2C5-46F1-A937-50F78ADFE7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5A5AEC-079B-4E21-9C0C-72011654B895}" type="datetimeFigureOut">
              <a:rPr lang="cs-CZ" smtClean="0"/>
              <a:pPr/>
              <a:t>11.9.2019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AF2CF5-F2C5-46F1-A937-50F78ADFE77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  <a:alpha val="33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5A5AEC-079B-4E21-9C0C-72011654B895}" type="datetimeFigureOut">
              <a:rPr lang="cs-CZ" smtClean="0"/>
              <a:pPr/>
              <a:t>11.9.2019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1AF2CF5-F2C5-46F1-A937-50F78ADFE77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1560" y="2492896"/>
            <a:ext cx="7772400" cy="1470025"/>
          </a:xfrm>
        </p:spPr>
        <p:txBody>
          <a:bodyPr/>
          <a:lstStyle/>
          <a:p>
            <a:r>
              <a:rPr lang="cs-CZ" b="1" u="sng" dirty="0" smtClean="0"/>
              <a:t>Funkční morfologie tká</a:t>
            </a:r>
            <a:r>
              <a:rPr lang="cs-CZ" u="sng" dirty="0" smtClean="0"/>
              <a:t>n</a:t>
            </a:r>
            <a:r>
              <a:rPr lang="cs-CZ" dirty="0" smtClean="0"/>
              <a:t>í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cs-CZ" b="1" smtClean="0"/>
              <a:t>                                               </a:t>
            </a:r>
            <a:r>
              <a:rPr lang="cs-CZ" sz="4200" b="1" u="sng" smtClean="0"/>
              <a:t>Hierarchické  </a:t>
            </a:r>
            <a:r>
              <a:rPr lang="cs-CZ" sz="4200" b="1" u="sng" dirty="0" smtClean="0"/>
              <a:t>uspořádání</a:t>
            </a:r>
          </a:p>
          <a:p>
            <a:pPr>
              <a:buNone/>
            </a:pPr>
            <a:endParaRPr lang="cs-CZ" b="1" u="sng" dirty="0" smtClean="0"/>
          </a:p>
          <a:p>
            <a:pPr>
              <a:buNone/>
            </a:pPr>
            <a:r>
              <a:rPr lang="cs-CZ" sz="3700" b="1" dirty="0" smtClean="0"/>
              <a:t>buňka           základní stavební a funkční                           svalová buňka</a:t>
            </a:r>
          </a:p>
          <a:p>
            <a:pPr>
              <a:buNone/>
            </a:pPr>
            <a:r>
              <a:rPr lang="cs-CZ" sz="3700" b="1" dirty="0"/>
              <a:t> </a:t>
            </a:r>
            <a:r>
              <a:rPr lang="cs-CZ" sz="3700" b="1" dirty="0" smtClean="0"/>
              <a:t>                      jednotka všeho živého                                  nervová buňka</a:t>
            </a:r>
          </a:p>
          <a:p>
            <a:pPr>
              <a:buNone/>
            </a:pPr>
            <a:endParaRPr lang="cs-CZ" sz="3700" b="1" dirty="0" smtClean="0"/>
          </a:p>
          <a:p>
            <a:pPr>
              <a:buNone/>
            </a:pPr>
            <a:r>
              <a:rPr lang="cs-CZ" sz="3700" b="1" dirty="0" smtClean="0"/>
              <a:t>tkáň             soubor buněk, které mají                               svalová tkáň</a:t>
            </a:r>
          </a:p>
          <a:p>
            <a:pPr>
              <a:buNone/>
            </a:pPr>
            <a:r>
              <a:rPr lang="cs-CZ" sz="3700" b="1" dirty="0"/>
              <a:t> </a:t>
            </a:r>
            <a:r>
              <a:rPr lang="cs-CZ" sz="3700" b="1" dirty="0" smtClean="0"/>
              <a:t>                     stejný tvar a 1 hlavní funkci                          nervová tkáň</a:t>
            </a:r>
          </a:p>
          <a:p>
            <a:pPr>
              <a:buNone/>
            </a:pPr>
            <a:endParaRPr lang="cs-CZ" sz="3700" b="1" dirty="0" smtClean="0"/>
          </a:p>
          <a:p>
            <a:pPr>
              <a:buNone/>
            </a:pPr>
            <a:r>
              <a:rPr lang="cs-CZ" sz="3700" b="1" dirty="0" smtClean="0"/>
              <a:t>orgán          soubor tkání zřetelně </a:t>
            </a:r>
            <a:r>
              <a:rPr lang="cs-CZ" sz="3700" b="1" dirty="0" err="1" smtClean="0"/>
              <a:t>ohra</a:t>
            </a:r>
            <a:r>
              <a:rPr lang="cs-CZ" sz="3700" b="1" dirty="0" smtClean="0"/>
              <a:t>-                            žaludek</a:t>
            </a:r>
          </a:p>
          <a:p>
            <a:pPr>
              <a:buNone/>
            </a:pPr>
            <a:r>
              <a:rPr lang="cs-CZ" sz="3700" b="1" dirty="0"/>
              <a:t> </a:t>
            </a:r>
            <a:r>
              <a:rPr lang="cs-CZ" sz="3700" b="1" dirty="0" smtClean="0"/>
              <a:t>                    ničený od okolí, který </a:t>
            </a:r>
            <a:r>
              <a:rPr lang="cs-CZ" sz="3700" b="1" dirty="0" err="1" smtClean="0"/>
              <a:t>vyko</a:t>
            </a:r>
            <a:r>
              <a:rPr lang="cs-CZ" sz="3700" b="1" dirty="0" smtClean="0"/>
              <a:t>-                           srdce</a:t>
            </a:r>
          </a:p>
          <a:p>
            <a:pPr>
              <a:buNone/>
            </a:pPr>
            <a:r>
              <a:rPr lang="cs-CZ" sz="3700" b="1" dirty="0" smtClean="0"/>
              <a:t>                     </a:t>
            </a:r>
            <a:r>
              <a:rPr lang="cs-CZ" sz="3700" b="1" dirty="0" err="1" smtClean="0"/>
              <a:t>nává</a:t>
            </a:r>
            <a:r>
              <a:rPr lang="cs-CZ" sz="3700" b="1" dirty="0" smtClean="0"/>
              <a:t> určité funkce                                            játra</a:t>
            </a:r>
          </a:p>
          <a:p>
            <a:pPr>
              <a:buNone/>
            </a:pPr>
            <a:endParaRPr lang="cs-CZ" sz="3700" b="1" dirty="0" smtClean="0"/>
          </a:p>
          <a:p>
            <a:pPr>
              <a:buNone/>
            </a:pPr>
            <a:r>
              <a:rPr lang="cs-CZ" sz="3700" b="1" dirty="0" smtClean="0"/>
              <a:t>orgánová soustava           orgány, které                             trávicí soustava</a:t>
            </a:r>
          </a:p>
          <a:p>
            <a:pPr>
              <a:buNone/>
            </a:pPr>
            <a:r>
              <a:rPr lang="cs-CZ" sz="3700" b="1" dirty="0"/>
              <a:t> </a:t>
            </a:r>
            <a:r>
              <a:rPr lang="cs-CZ" sz="3700" b="1" dirty="0" smtClean="0"/>
              <a:t>                         zajišťují podobné funkce                           dýchací systém</a:t>
            </a:r>
          </a:p>
          <a:p>
            <a:pPr>
              <a:buNone/>
            </a:pPr>
            <a:endParaRPr lang="cs-CZ" sz="3700" b="1" dirty="0" smtClean="0"/>
          </a:p>
          <a:p>
            <a:pPr>
              <a:buNone/>
            </a:pPr>
            <a:r>
              <a:rPr lang="cs-CZ" sz="3700" b="1" dirty="0" smtClean="0"/>
              <a:t>organismus         živá bytost, vzájemně                             člověk, pes, </a:t>
            </a:r>
          </a:p>
          <a:p>
            <a:pPr>
              <a:buNone/>
            </a:pPr>
            <a:r>
              <a:rPr lang="cs-CZ" sz="3700" b="1" dirty="0"/>
              <a:t> </a:t>
            </a:r>
            <a:r>
              <a:rPr lang="cs-CZ" sz="3700" b="1" dirty="0" smtClean="0"/>
              <a:t>                             spjaté soustavy do jednotné-         </a:t>
            </a:r>
          </a:p>
          <a:p>
            <a:pPr>
              <a:buNone/>
            </a:pPr>
            <a:r>
              <a:rPr lang="cs-CZ" sz="3700" b="1" dirty="0"/>
              <a:t> </a:t>
            </a:r>
            <a:r>
              <a:rPr lang="cs-CZ" sz="3700" b="1" dirty="0" smtClean="0"/>
              <a:t>                             ho celku</a:t>
            </a:r>
          </a:p>
          <a:p>
            <a:pPr>
              <a:buNone/>
            </a:pPr>
            <a:r>
              <a:rPr lang="cs-CZ" sz="3700" b="1" dirty="0"/>
              <a:t> </a:t>
            </a:r>
            <a:r>
              <a:rPr lang="cs-CZ" sz="3700" b="1" dirty="0" smtClean="0"/>
              <a:t>                       </a:t>
            </a:r>
            <a:endParaRPr lang="cs-CZ" sz="3700" b="1" dirty="0"/>
          </a:p>
        </p:txBody>
      </p:sp>
      <p:sp>
        <p:nvSpPr>
          <p:cNvPr id="6" name="Šipka dolů 5"/>
          <p:cNvSpPr/>
          <p:nvPr/>
        </p:nvSpPr>
        <p:spPr>
          <a:xfrm>
            <a:off x="251520" y="1052736"/>
            <a:ext cx="484632" cy="648072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Šipka dolů 6"/>
          <p:cNvSpPr/>
          <p:nvPr/>
        </p:nvSpPr>
        <p:spPr>
          <a:xfrm>
            <a:off x="251520" y="2132856"/>
            <a:ext cx="484632" cy="69037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Šipka dolů 7"/>
          <p:cNvSpPr/>
          <p:nvPr/>
        </p:nvSpPr>
        <p:spPr>
          <a:xfrm>
            <a:off x="251520" y="3212976"/>
            <a:ext cx="504056" cy="93610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Šipka dolů 8"/>
          <p:cNvSpPr/>
          <p:nvPr/>
        </p:nvSpPr>
        <p:spPr>
          <a:xfrm>
            <a:off x="323528" y="4581128"/>
            <a:ext cx="423664" cy="648072"/>
          </a:xfrm>
          <a:prstGeom prst="downArrow">
            <a:avLst>
              <a:gd name="adj1" fmla="val 50000"/>
              <a:gd name="adj2" fmla="val 5000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5793507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3600" b="1" dirty="0" smtClean="0"/>
              <a:t>   Toto uspořádání má základní význam pro studium stavby a funkce lidského těla</a:t>
            </a:r>
            <a:endParaRPr lang="cs-CZ" sz="3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/>
              <a:t>Latinská slovíčka</a:t>
            </a:r>
            <a:endParaRPr lang="cs-CZ" b="1" u="sng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r>
              <a:rPr lang="cs-CZ" b="1" dirty="0" smtClean="0"/>
              <a:t>Hierarchické – stupňovité ( postupně řazeno)</a:t>
            </a:r>
          </a:p>
          <a:p>
            <a:r>
              <a:rPr lang="cs-CZ" b="1" dirty="0" smtClean="0"/>
              <a:t>Morfologie – věda o stavbě a tvaru organismů</a:t>
            </a:r>
          </a:p>
          <a:p>
            <a:r>
              <a:rPr lang="cs-CZ" b="1" dirty="0" err="1" smtClean="0"/>
              <a:t>Cellula</a:t>
            </a:r>
            <a:r>
              <a:rPr lang="cs-CZ" b="1" dirty="0" smtClean="0"/>
              <a:t> – </a:t>
            </a:r>
            <a:r>
              <a:rPr lang="cs-CZ" b="1" dirty="0" smtClean="0"/>
              <a:t>buňka</a:t>
            </a:r>
          </a:p>
          <a:p>
            <a:r>
              <a:rPr lang="cs-CZ" b="1" dirty="0" smtClean="0"/>
              <a:t>Histologie – věda o stavbě tkání</a:t>
            </a:r>
            <a:endParaRPr lang="cs-CZ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65</TotalTime>
  <Words>125</Words>
  <Application>Microsoft Office PowerPoint</Application>
  <PresentationFormat>Předvádění na obrazovce (4:3)</PresentationFormat>
  <Paragraphs>26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sady Office</vt:lpstr>
      <vt:lpstr>Funkční morfologie tkání</vt:lpstr>
      <vt:lpstr>Snímek 2</vt:lpstr>
      <vt:lpstr>Snímek 3</vt:lpstr>
      <vt:lpstr>Latinská slovíčka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Funkční morfologie tkání</dc:title>
  <dc:creator>severova</dc:creator>
  <cp:lastModifiedBy>SEVEROVAV</cp:lastModifiedBy>
  <cp:revision>7</cp:revision>
  <dcterms:created xsi:type="dcterms:W3CDTF">2016-09-21T15:59:59Z</dcterms:created>
  <dcterms:modified xsi:type="dcterms:W3CDTF">2019-09-11T07:15:42Z</dcterms:modified>
</cp:coreProperties>
</file>