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1"/>
      </p:bgRef>
    </p:bg>
    <p:spTree>
      <p:nvGrpSpPr>
        <p:cNvPr id="1" name=""/>
        <p:cNvGrpSpPr/>
        <p:nvPr/>
      </p:nvGrpSpPr>
      <p:grpSpPr>
        <a:xfrm>
          <a:off x="0" y="0"/>
          <a:ext cx="0" cy="0"/>
          <a:chOff x="0" y="0"/>
          <a:chExt cx="0" cy="0"/>
        </a:xfrm>
      </p:grpSpPr>
      <p:sp>
        <p:nvSpPr>
          <p:cNvPr id="8" name="Nadpis 7"/>
          <p:cNvSpPr>
            <a:spLocks noGrp="1"/>
          </p:cNvSpPr>
          <p:nvPr>
            <p:ph type="ctrTitle"/>
          </p:nvPr>
        </p:nvSpPr>
        <p:spPr>
          <a:xfrm>
            <a:off x="2286000" y="3124200"/>
            <a:ext cx="6172200" cy="1894362"/>
          </a:xfrm>
        </p:spPr>
        <p:txBody>
          <a:bodyPr/>
          <a:lstStyle>
            <a:lvl1pPr>
              <a:defRPr b="1"/>
            </a:lvl1pPr>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28" name="Zástupný symbol pro datum 27"/>
          <p:cNvSpPr>
            <a:spLocks noGrp="1"/>
          </p:cNvSpPr>
          <p:nvPr>
            <p:ph type="dt" sz="half" idx="10"/>
          </p:nvPr>
        </p:nvSpPr>
        <p:spPr bwMode="auto">
          <a:xfrm rot="5400000">
            <a:off x="7764621" y="1174097"/>
            <a:ext cx="2286000" cy="381000"/>
          </a:xfrm>
        </p:spPr>
        <p:txBody>
          <a:bodyPr/>
          <a:lstStyle/>
          <a:p>
            <a:fld id="{701E5891-A279-4FBF-9B4D-C88BA61323B7}" type="datetimeFigureOut">
              <a:rPr lang="cs-CZ" smtClean="0"/>
              <a:pPr/>
              <a:t>5.1.2017</a:t>
            </a:fld>
            <a:endParaRPr lang="cs-CZ"/>
          </a:p>
        </p:txBody>
      </p:sp>
      <p:sp>
        <p:nvSpPr>
          <p:cNvPr id="17" name="Zástupný symbol pro zápatí 16"/>
          <p:cNvSpPr>
            <a:spLocks noGrp="1"/>
          </p:cNvSpPr>
          <p:nvPr>
            <p:ph type="ftr" sz="quarter" idx="11"/>
          </p:nvPr>
        </p:nvSpPr>
        <p:spPr bwMode="auto">
          <a:xfrm rot="5400000">
            <a:off x="7077269" y="4181669"/>
            <a:ext cx="3657600" cy="384048"/>
          </a:xfrm>
        </p:spPr>
        <p:txBody>
          <a:bodyPr/>
          <a:lstStyle/>
          <a:p>
            <a:endParaRPr lang="cs-CZ"/>
          </a:p>
        </p:txBody>
      </p:sp>
      <p:sp>
        <p:nvSpPr>
          <p:cNvPr id="10" name="Obdélník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bdélník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Obdélník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ovací čára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Přímá spojovací čára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Přímá spojovací čára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ovací čára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ovací čára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Přímá spojovací čára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Obdélník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a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a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Elipsa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Elipsa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Elipsa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Zástupný symbol pro číslo snímku 28"/>
          <p:cNvSpPr>
            <a:spLocks noGrp="1"/>
          </p:cNvSpPr>
          <p:nvPr>
            <p:ph type="sldNum" sz="quarter" idx="12"/>
          </p:nvPr>
        </p:nvSpPr>
        <p:spPr bwMode="auto">
          <a:xfrm>
            <a:off x="1325544" y="4928702"/>
            <a:ext cx="609600" cy="517524"/>
          </a:xfrm>
        </p:spPr>
        <p:txBody>
          <a:bodyPr/>
          <a:lstStyle/>
          <a:p>
            <a:fld id="{DC47C72D-5997-49D5-A82E-74D26460D9FA}"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8" name="Zástupný symbol pro obsah 7"/>
          <p:cNvSpPr>
            <a:spLocks noGrp="1"/>
          </p:cNvSpPr>
          <p:nvPr>
            <p:ph sz="quarter" idx="1"/>
          </p:nvPr>
        </p:nvSpPr>
        <p:spPr>
          <a:xfrm>
            <a:off x="457200" y="1600200"/>
            <a:ext cx="7467600" cy="4873752"/>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4"/>
          </p:nvPr>
        </p:nvSpPr>
        <p:spPr/>
        <p:txBody>
          <a:bodyPr rtlCol="0"/>
          <a:lstStyle/>
          <a:p>
            <a:fld id="{701E5891-A279-4FBF-9B4D-C88BA61323B7}" type="datetimeFigureOut">
              <a:rPr lang="cs-CZ" smtClean="0"/>
              <a:pPr/>
              <a:t>5.1.2017</a:t>
            </a:fld>
            <a:endParaRPr lang="cs-CZ"/>
          </a:p>
        </p:txBody>
      </p:sp>
      <p:sp>
        <p:nvSpPr>
          <p:cNvPr id="9" name="Zástupný symbol pro číslo snímku 8"/>
          <p:cNvSpPr>
            <a:spLocks noGrp="1"/>
          </p:cNvSpPr>
          <p:nvPr>
            <p:ph type="sldNum" sz="quarter" idx="15"/>
          </p:nvPr>
        </p:nvSpPr>
        <p:spPr/>
        <p:txBody>
          <a:bodyPr rtlCol="0"/>
          <a:lstStyle/>
          <a:p>
            <a:fld id="{DC47C72D-5997-49D5-A82E-74D26460D9FA}" type="slidenum">
              <a:rPr lang="cs-CZ" smtClean="0"/>
              <a:pPr/>
              <a:t>‹#›</a:t>
            </a:fld>
            <a:endParaRPr lang="cs-CZ"/>
          </a:p>
        </p:txBody>
      </p:sp>
      <p:sp>
        <p:nvSpPr>
          <p:cNvPr id="10" name="Zástupný symbol pro zápatí 9"/>
          <p:cNvSpPr>
            <a:spLocks noGrp="1"/>
          </p:cNvSpPr>
          <p:nvPr>
            <p:ph type="ftr" sz="quarter" idx="16"/>
          </p:nvPr>
        </p:nvSpPr>
        <p:spPr/>
        <p:txBody>
          <a:bodyPr rtlCol="0"/>
          <a:lstStyle/>
          <a:p>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286000" y="2895600"/>
            <a:ext cx="6172200" cy="2053590"/>
          </a:xfrm>
        </p:spPr>
        <p:txBody>
          <a:bodyPr/>
          <a:lstStyle>
            <a:lvl1pPr algn="l">
              <a:buNone/>
              <a:defRPr sz="3000" b="1" cap="small" baseline="0"/>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bwMode="auto">
          <a:xfrm rot="5400000">
            <a:off x="7763256" y="1170432"/>
            <a:ext cx="2286000" cy="381000"/>
          </a:xfrm>
        </p:spPr>
        <p:txBody>
          <a:bodyPr/>
          <a:lstStyle/>
          <a:p>
            <a:fld id="{701E5891-A279-4FBF-9B4D-C88BA61323B7}" type="datetimeFigureOut">
              <a:rPr lang="cs-CZ" smtClean="0"/>
              <a:pPr/>
              <a:t>5.1.2017</a:t>
            </a:fld>
            <a:endParaRPr lang="cs-CZ"/>
          </a:p>
        </p:txBody>
      </p:sp>
      <p:sp>
        <p:nvSpPr>
          <p:cNvPr id="5" name="Zástupný symbol pro zápatí 4"/>
          <p:cNvSpPr>
            <a:spLocks noGrp="1"/>
          </p:cNvSpPr>
          <p:nvPr>
            <p:ph type="ftr" sz="quarter" idx="11"/>
          </p:nvPr>
        </p:nvSpPr>
        <p:spPr bwMode="auto">
          <a:xfrm rot="5400000">
            <a:off x="7077456" y="4178808"/>
            <a:ext cx="3657600" cy="384048"/>
          </a:xfrm>
        </p:spPr>
        <p:txBody>
          <a:bodyPr/>
          <a:lstStyle/>
          <a:p>
            <a:endParaRPr lang="cs-CZ"/>
          </a:p>
        </p:txBody>
      </p:sp>
      <p:sp>
        <p:nvSpPr>
          <p:cNvPr id="9" name="Obdélník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élník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ovací čára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Přímá spojovací čára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ovací čára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ovací čára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Přímá spojovací čára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Obdélník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Elipsa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Elipsa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a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Elipsa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a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Přímá spojovací čára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číslo snímku 5"/>
          <p:cNvSpPr>
            <a:spLocks noGrp="1"/>
          </p:cNvSpPr>
          <p:nvPr>
            <p:ph type="sldNum" sz="quarter" idx="12"/>
          </p:nvPr>
        </p:nvSpPr>
        <p:spPr bwMode="auto">
          <a:xfrm>
            <a:off x="1340616" y="4928702"/>
            <a:ext cx="609600" cy="517524"/>
          </a:xfrm>
        </p:spPr>
        <p:txBody>
          <a:bodyPr/>
          <a:lstStyle/>
          <a:p>
            <a:fld id="{DC47C72D-5997-49D5-A82E-74D26460D9FA}"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5" name="Zástupný symbol pro datum 4"/>
          <p:cNvSpPr>
            <a:spLocks noGrp="1"/>
          </p:cNvSpPr>
          <p:nvPr>
            <p:ph type="dt" sz="half" idx="10"/>
          </p:nvPr>
        </p:nvSpPr>
        <p:spPr/>
        <p:txBody>
          <a:bodyPr/>
          <a:lstStyle/>
          <a:p>
            <a:fld id="{701E5891-A279-4FBF-9B4D-C88BA61323B7}" type="datetimeFigureOut">
              <a:rPr lang="cs-CZ" smtClean="0"/>
              <a:pPr/>
              <a:t>5.1.2017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C47C72D-5997-49D5-A82E-74D26460D9FA}" type="slidenum">
              <a:rPr lang="cs-CZ" smtClean="0"/>
              <a:pPr/>
              <a:t>‹#›</a:t>
            </a:fld>
            <a:endParaRPr lang="cs-CZ"/>
          </a:p>
        </p:txBody>
      </p:sp>
      <p:sp>
        <p:nvSpPr>
          <p:cNvPr id="9" name="Zástupný symbol pro obsah 8"/>
          <p:cNvSpPr>
            <a:spLocks noGrp="1"/>
          </p:cNvSpPr>
          <p:nvPr>
            <p:ph sz="quarter" idx="1"/>
          </p:nvPr>
        </p:nvSpPr>
        <p:spPr>
          <a:xfrm>
            <a:off x="457200" y="1600200"/>
            <a:ext cx="3657600" cy="4572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1" name="Zástupný symbol pro obsah 10"/>
          <p:cNvSpPr>
            <a:spLocks noGrp="1"/>
          </p:cNvSpPr>
          <p:nvPr>
            <p:ph sz="quarter" idx="2"/>
          </p:nvPr>
        </p:nvSpPr>
        <p:spPr>
          <a:xfrm>
            <a:off x="4270248" y="1600200"/>
            <a:ext cx="3657600" cy="4572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7543800" cy="1143000"/>
          </a:xfrm>
        </p:spPr>
        <p:txBody>
          <a:bodyPr anchor="b"/>
          <a:lstStyle>
            <a:lvl1pPr>
              <a:defRPr/>
            </a:lvl1pPr>
          </a:lstStyle>
          <a:p>
            <a:r>
              <a:rPr kumimoji="0" lang="cs-CZ" smtClean="0"/>
              <a:t>Klepnutím lze upravit styl předlohy nadpisů.</a:t>
            </a:r>
            <a:endParaRPr kumimoji="0" lang="en-US"/>
          </a:p>
        </p:txBody>
      </p:sp>
      <p:sp>
        <p:nvSpPr>
          <p:cNvPr id="7" name="Zástupný symbol pro datum 6"/>
          <p:cNvSpPr>
            <a:spLocks noGrp="1"/>
          </p:cNvSpPr>
          <p:nvPr>
            <p:ph type="dt" sz="half" idx="10"/>
          </p:nvPr>
        </p:nvSpPr>
        <p:spPr/>
        <p:txBody>
          <a:bodyPr/>
          <a:lstStyle/>
          <a:p>
            <a:fld id="{701E5891-A279-4FBF-9B4D-C88BA61323B7}" type="datetimeFigureOut">
              <a:rPr lang="cs-CZ" smtClean="0"/>
              <a:pPr/>
              <a:t>5.1.2017</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DC47C72D-5997-49D5-A82E-74D26460D9FA}" type="slidenum">
              <a:rPr lang="cs-CZ" smtClean="0"/>
              <a:pPr/>
              <a:t>‹#›</a:t>
            </a:fld>
            <a:endParaRPr lang="cs-CZ"/>
          </a:p>
        </p:txBody>
      </p:sp>
      <p:sp>
        <p:nvSpPr>
          <p:cNvPr id="11" name="Zástupný symbol pro obsah 10"/>
          <p:cNvSpPr>
            <a:spLocks noGrp="1"/>
          </p:cNvSpPr>
          <p:nvPr>
            <p:ph sz="quarter" idx="2"/>
          </p:nvPr>
        </p:nvSpPr>
        <p:spPr>
          <a:xfrm>
            <a:off x="457200" y="2362200"/>
            <a:ext cx="3657600" cy="38862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quarter" idx="4"/>
          </p:nvPr>
        </p:nvSpPr>
        <p:spPr>
          <a:xfrm>
            <a:off x="4371975" y="2362200"/>
            <a:ext cx="3657600" cy="38862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2" name="Zástupný symbol pro text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Klepnutím lze upravit styly předlohy textu.</a:t>
            </a:r>
          </a:p>
        </p:txBody>
      </p:sp>
      <p:sp>
        <p:nvSpPr>
          <p:cNvPr id="14" name="Zástupný symbol pro text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Klepnutím lze upravit styly předlohy textu.</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6" name="Zástupný symbol pro datum 5"/>
          <p:cNvSpPr>
            <a:spLocks noGrp="1"/>
          </p:cNvSpPr>
          <p:nvPr>
            <p:ph type="dt" sz="half" idx="10"/>
          </p:nvPr>
        </p:nvSpPr>
        <p:spPr/>
        <p:txBody>
          <a:bodyPr rtlCol="0"/>
          <a:lstStyle/>
          <a:p>
            <a:fld id="{701E5891-A279-4FBF-9B4D-C88BA61323B7}" type="datetimeFigureOut">
              <a:rPr lang="cs-CZ" smtClean="0"/>
              <a:pPr/>
              <a:t>5.1.2017</a:t>
            </a:fld>
            <a:endParaRPr lang="cs-CZ"/>
          </a:p>
        </p:txBody>
      </p:sp>
      <p:sp>
        <p:nvSpPr>
          <p:cNvPr id="7" name="Zástupný symbol pro číslo snímku 6"/>
          <p:cNvSpPr>
            <a:spLocks noGrp="1"/>
          </p:cNvSpPr>
          <p:nvPr>
            <p:ph type="sldNum" sz="quarter" idx="11"/>
          </p:nvPr>
        </p:nvSpPr>
        <p:spPr/>
        <p:txBody>
          <a:bodyPr rtlCol="0"/>
          <a:lstStyle/>
          <a:p>
            <a:fld id="{DC47C72D-5997-49D5-A82E-74D26460D9FA}" type="slidenum">
              <a:rPr lang="cs-CZ" smtClean="0"/>
              <a:pPr/>
              <a:t>‹#›</a:t>
            </a:fld>
            <a:endParaRPr lang="cs-CZ"/>
          </a:p>
        </p:txBody>
      </p:sp>
      <p:sp>
        <p:nvSpPr>
          <p:cNvPr id="8" name="Zástupný symbol pro zápatí 7"/>
          <p:cNvSpPr>
            <a:spLocks noGrp="1"/>
          </p:cNvSpPr>
          <p:nvPr>
            <p:ph type="ftr" sz="quarter" idx="12"/>
          </p:nvPr>
        </p:nvSpPr>
        <p:spPr/>
        <p:txBody>
          <a:bodyPr rtlCol="0"/>
          <a:lstStyle/>
          <a:p>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701E5891-A279-4FBF-9B4D-C88BA61323B7}" type="datetimeFigureOut">
              <a:rPr lang="cs-CZ" smtClean="0"/>
              <a:pPr/>
              <a:t>5.1.2017</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DC47C72D-5997-49D5-A82E-74D26460D9FA}"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1">
        <a:schemeClr val="bg1"/>
      </p:bgRef>
    </p:bg>
    <p:spTree>
      <p:nvGrpSpPr>
        <p:cNvPr id="1" name=""/>
        <p:cNvGrpSpPr/>
        <p:nvPr/>
      </p:nvGrpSpPr>
      <p:grpSpPr>
        <a:xfrm>
          <a:off x="0" y="0"/>
          <a:ext cx="0" cy="0"/>
          <a:chOff x="0" y="0"/>
          <a:chExt cx="0" cy="0"/>
        </a:xfrm>
      </p:grpSpPr>
      <p:sp>
        <p:nvSpPr>
          <p:cNvPr id="10" name="Přímá spojovací čára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Nadpis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cs-CZ" smtClean="0"/>
              <a:t>Klepnutím lze upravit styly předlohy textu.</a:t>
            </a:r>
          </a:p>
        </p:txBody>
      </p:sp>
      <p:sp>
        <p:nvSpPr>
          <p:cNvPr id="8" name="Přímá spojovací čára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Přímá spojovací čára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Přímá spojovací čára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bdélník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ovací čára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Elipsa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Zástupný symbol pro obsah 17"/>
          <p:cNvSpPr>
            <a:spLocks noGrp="1"/>
          </p:cNvSpPr>
          <p:nvPr>
            <p:ph sz="quarter" idx="1"/>
          </p:nvPr>
        </p:nvSpPr>
        <p:spPr>
          <a:xfrm>
            <a:off x="304800" y="274320"/>
            <a:ext cx="5638800" cy="6327648"/>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4"/>
          </p:nvPr>
        </p:nvSpPr>
        <p:spPr/>
        <p:txBody>
          <a:bodyPr rtlCol="0"/>
          <a:lstStyle/>
          <a:p>
            <a:fld id="{701E5891-A279-4FBF-9B4D-C88BA61323B7}" type="datetimeFigureOut">
              <a:rPr lang="cs-CZ" smtClean="0"/>
              <a:pPr/>
              <a:t>5.1.2017</a:t>
            </a:fld>
            <a:endParaRPr lang="cs-CZ"/>
          </a:p>
        </p:txBody>
      </p:sp>
      <p:sp>
        <p:nvSpPr>
          <p:cNvPr id="22" name="Zástupný symbol pro číslo snímku 21"/>
          <p:cNvSpPr>
            <a:spLocks noGrp="1"/>
          </p:cNvSpPr>
          <p:nvPr>
            <p:ph type="sldNum" sz="quarter" idx="15"/>
          </p:nvPr>
        </p:nvSpPr>
        <p:spPr/>
        <p:txBody>
          <a:bodyPr rtlCol="0"/>
          <a:lstStyle/>
          <a:p>
            <a:fld id="{DC47C72D-5997-49D5-A82E-74D26460D9FA}" type="slidenum">
              <a:rPr lang="cs-CZ" smtClean="0"/>
              <a:pPr/>
              <a:t>‹#›</a:t>
            </a:fld>
            <a:endParaRPr lang="cs-CZ"/>
          </a:p>
        </p:txBody>
      </p:sp>
      <p:sp>
        <p:nvSpPr>
          <p:cNvPr id="23" name="Zástupný symbol pro zápatí 22"/>
          <p:cNvSpPr>
            <a:spLocks noGrp="1"/>
          </p:cNvSpPr>
          <p:nvPr>
            <p:ph type="ftr" sz="quarter" idx="16"/>
          </p:nvPr>
        </p:nvSpPr>
        <p:spPr/>
        <p:txBody>
          <a:bodyPr rtlCol="0"/>
          <a:lstStyle/>
          <a:p>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Přímá spojovací čára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Elipsa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Nadpis 1"/>
          <p:cNvSpPr>
            <a:spLocks noGrp="1"/>
          </p:cNvSpPr>
          <p:nvPr>
            <p:ph type="title"/>
          </p:nvPr>
        </p:nvSpPr>
        <p:spPr>
          <a:xfrm rot="5400000">
            <a:off x="3350133" y="3200400"/>
            <a:ext cx="6309360" cy="457200"/>
          </a:xfrm>
        </p:spPr>
        <p:txBody>
          <a:bodyPr anchor="b"/>
          <a:lstStyle>
            <a:lvl1pPr algn="l">
              <a:buNone/>
              <a:defRPr sz="2000" b="1"/>
            </a:lvl1pPr>
          </a:lstStyle>
          <a:p>
            <a:r>
              <a:rPr kumimoji="0" lang="cs-CZ" smtClean="0"/>
              <a:t>Klepnutím lze upravit styl předlohy nadpisů.</a:t>
            </a:r>
            <a:endParaRPr kumimoji="0" lang="en-US"/>
          </a:p>
        </p:txBody>
      </p:sp>
      <p:sp>
        <p:nvSpPr>
          <p:cNvPr id="3" name="Zástupný symbol pro obrázek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cs-CZ" smtClean="0"/>
              <a:t>Klepnutím na ikonu přidáte obrázek.</a:t>
            </a:r>
            <a:endParaRPr kumimoji="0" lang="en-US" dirty="0"/>
          </a:p>
        </p:txBody>
      </p:sp>
      <p:sp>
        <p:nvSpPr>
          <p:cNvPr id="4" name="Zástupný symbol pro text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
        <p:nvSpPr>
          <p:cNvPr id="10" name="Přímá spojovací čára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Obdélník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římá spojovací čára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Přímá spojovací čára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Přímá spojovací čára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Zástupný symbol pro datum 16"/>
          <p:cNvSpPr>
            <a:spLocks noGrp="1"/>
          </p:cNvSpPr>
          <p:nvPr>
            <p:ph type="dt" sz="half" idx="10"/>
          </p:nvPr>
        </p:nvSpPr>
        <p:spPr/>
        <p:txBody>
          <a:bodyPr rtlCol="0"/>
          <a:lstStyle/>
          <a:p>
            <a:fld id="{701E5891-A279-4FBF-9B4D-C88BA61323B7}" type="datetimeFigureOut">
              <a:rPr lang="cs-CZ" smtClean="0"/>
              <a:pPr/>
              <a:t>5.1.2017</a:t>
            </a:fld>
            <a:endParaRPr lang="cs-CZ"/>
          </a:p>
        </p:txBody>
      </p:sp>
      <p:sp>
        <p:nvSpPr>
          <p:cNvPr id="18" name="Zástupný symbol pro číslo snímku 17"/>
          <p:cNvSpPr>
            <a:spLocks noGrp="1"/>
          </p:cNvSpPr>
          <p:nvPr>
            <p:ph type="sldNum" sz="quarter" idx="11"/>
          </p:nvPr>
        </p:nvSpPr>
        <p:spPr/>
        <p:txBody>
          <a:bodyPr rtlCol="0"/>
          <a:lstStyle/>
          <a:p>
            <a:fld id="{DC47C72D-5997-49D5-A82E-74D26460D9FA}" type="slidenum">
              <a:rPr lang="cs-CZ" smtClean="0"/>
              <a:pPr/>
              <a:t>‹#›</a:t>
            </a:fld>
            <a:endParaRPr lang="cs-CZ"/>
          </a:p>
        </p:txBody>
      </p:sp>
      <p:sp>
        <p:nvSpPr>
          <p:cNvPr id="21" name="Zástupný symbol pro zápatí 20"/>
          <p:cNvSpPr>
            <a:spLocks noGrp="1"/>
          </p:cNvSpPr>
          <p:nvPr>
            <p:ph type="ftr" sz="quarter" idx="12"/>
          </p:nvPr>
        </p:nvSpPr>
        <p:spPr/>
        <p:txBody>
          <a:bodyPr rtlCol="0"/>
          <a:lstStyle/>
          <a:p>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701E5891-A279-4FBF-9B4D-C88BA61323B7}" type="datetimeFigureOut">
              <a:rPr lang="cs-CZ" smtClean="0"/>
              <a:pPr/>
              <a:t>5.1.2017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C47C72D-5997-49D5-A82E-74D26460D9FA}"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9"/>
            <a:ext cx="1676400" cy="5851525"/>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701E5891-A279-4FBF-9B4D-C88BA61323B7}" type="datetimeFigureOut">
              <a:rPr lang="cs-CZ" smtClean="0"/>
              <a:pPr/>
              <a:t>5.1.2017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C47C72D-5997-49D5-A82E-74D26460D9FA}"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Přímá spojovací čára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Zástupný symbol pro nadpis 21"/>
          <p:cNvSpPr>
            <a:spLocks noGrp="1"/>
          </p:cNvSpPr>
          <p:nvPr>
            <p:ph type="title"/>
          </p:nvPr>
        </p:nvSpPr>
        <p:spPr>
          <a:xfrm>
            <a:off x="457200" y="274638"/>
            <a:ext cx="7467600" cy="1143000"/>
          </a:xfrm>
          <a:prstGeom prst="rect">
            <a:avLst/>
          </a:prstGeom>
        </p:spPr>
        <p:txBody>
          <a:bodyPr vert="horz" anchor="b">
            <a:normAutofit/>
          </a:bodyPr>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01E5891-A279-4FBF-9B4D-C88BA61323B7}" type="datetimeFigureOut">
              <a:rPr lang="cs-CZ" smtClean="0"/>
              <a:pPr/>
              <a:t>5.1.2017</a:t>
            </a:fld>
            <a:endParaRPr lang="cs-CZ"/>
          </a:p>
        </p:txBody>
      </p:sp>
      <p:sp>
        <p:nvSpPr>
          <p:cNvPr id="3" name="Zástupný symbol pro zápatí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cs-CZ"/>
          </a:p>
        </p:txBody>
      </p:sp>
      <p:sp>
        <p:nvSpPr>
          <p:cNvPr id="7" name="Přímá spojovací čára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Přímá spojovací čára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Obdélník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ovací čára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Elipsa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Zástupný symbol pro číslo snímku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DC47C72D-5997-49D5-A82E-74D26460D9FA}"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fontScale="90000"/>
          </a:bodyPr>
          <a:lstStyle/>
          <a:p>
            <a:r>
              <a:rPr lang="cs-CZ" sz="7200" b="1" dirty="0" smtClean="0"/>
              <a:t>ČÁRKA V SOUVĚTÍ</a:t>
            </a:r>
            <a:endParaRPr lang="cs-CZ" sz="7200" b="1" dirty="0"/>
          </a:p>
        </p:txBody>
      </p:sp>
      <p:sp>
        <p:nvSpPr>
          <p:cNvPr id="3" name="Podnadpis 2"/>
          <p:cNvSpPr>
            <a:spLocks noGrp="1"/>
          </p:cNvSpPr>
          <p:nvPr>
            <p:ph type="subTitle" idx="1"/>
          </p:nvPr>
        </p:nvSpPr>
        <p:spPr/>
        <p:txBody>
          <a:bodyPr/>
          <a:lstStyle/>
          <a:p>
            <a:endParaRPr lang="cs-CZ"/>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2506290"/>
          </a:xfrm>
        </p:spPr>
        <p:txBody>
          <a:bodyPr>
            <a:normAutofit/>
          </a:bodyPr>
          <a:lstStyle/>
          <a:p>
            <a:r>
              <a:rPr lang="cs-CZ" b="1" dirty="0" smtClean="0"/>
              <a:t>SOUŘADNĚ SPOJENÉ VĚTY HLAVNÍ I VEDLEJŠÍ, NEJSOU – LI SPOJENY SPOJKAMI </a:t>
            </a:r>
            <a:r>
              <a:rPr lang="cs-CZ" b="1" i="1" dirty="0" smtClean="0"/>
              <a:t>A, I, NEBO, ČI  </a:t>
            </a:r>
            <a:r>
              <a:rPr lang="cs-CZ" b="1" dirty="0" smtClean="0"/>
              <a:t>S VÝZNAMEM SLUČOVACÍM</a:t>
            </a:r>
            <a:endParaRPr lang="cs-CZ" b="1" dirty="0"/>
          </a:p>
        </p:txBody>
      </p:sp>
      <p:sp>
        <p:nvSpPr>
          <p:cNvPr id="3" name="Zástupný symbol pro obsah 2"/>
          <p:cNvSpPr>
            <a:spLocks noGrp="1"/>
          </p:cNvSpPr>
          <p:nvPr>
            <p:ph sz="quarter" idx="1"/>
          </p:nvPr>
        </p:nvSpPr>
        <p:spPr>
          <a:xfrm>
            <a:off x="457200" y="2852936"/>
            <a:ext cx="8229600" cy="3273227"/>
          </a:xfrm>
        </p:spPr>
        <p:txBody>
          <a:bodyPr>
            <a:normAutofit/>
          </a:bodyPr>
          <a:lstStyle/>
          <a:p>
            <a:r>
              <a:rPr lang="cs-CZ" i="1" dirty="0" smtClean="0"/>
              <a:t>Blíží se  jaro, je tedy čas pustit se do práce na zahradě.</a:t>
            </a:r>
          </a:p>
          <a:p>
            <a:r>
              <a:rPr lang="cs-CZ" i="1" dirty="0" smtClean="0"/>
              <a:t>Obloha byla ráno jasná, v poledne se však zatáhla.</a:t>
            </a:r>
          </a:p>
          <a:p>
            <a:r>
              <a:rPr lang="cs-CZ" i="1" dirty="0" smtClean="0"/>
              <a:t>Správně uvařená zelenina je ta, která se vaří jen po nezbytně dlouhou dobu a která neztratí svou chuť a barvu.</a:t>
            </a:r>
          </a:p>
          <a:p>
            <a:endParaRPr lang="cs-CZ"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152400"/>
            <a:ext cx="8229600" cy="2268488"/>
          </a:xfrm>
        </p:spPr>
        <p:txBody>
          <a:bodyPr>
            <a:normAutofit/>
          </a:bodyPr>
          <a:lstStyle/>
          <a:p>
            <a:r>
              <a:rPr lang="cs-CZ" b="1" dirty="0" smtClean="0"/>
              <a:t>ČÁRKA, KTERÁ SE KLADE PŘED SPOJKY A, I, NEBO, ČI, VYJADŘUJÍ- LI JINÝ VÝZNAM NEŽ SLUČOVACÍ</a:t>
            </a:r>
            <a:endParaRPr lang="cs-CZ" b="1" dirty="0"/>
          </a:p>
        </p:txBody>
      </p:sp>
      <p:sp>
        <p:nvSpPr>
          <p:cNvPr id="3" name="Zástupný symbol pro obsah 2"/>
          <p:cNvSpPr>
            <a:spLocks noGrp="1"/>
          </p:cNvSpPr>
          <p:nvPr>
            <p:ph sz="quarter" idx="1"/>
          </p:nvPr>
        </p:nvSpPr>
        <p:spPr>
          <a:xfrm>
            <a:off x="457200" y="2492896"/>
            <a:ext cx="8229600" cy="3633267"/>
          </a:xfrm>
        </p:spPr>
        <p:txBody>
          <a:bodyPr>
            <a:normAutofit/>
          </a:bodyPr>
          <a:lstStyle/>
          <a:p>
            <a:r>
              <a:rPr lang="cs-CZ" i="1" dirty="0" smtClean="0"/>
              <a:t>Bál se jít domů sám,a čekat také nechtěl.</a:t>
            </a:r>
          </a:p>
          <a:p>
            <a:r>
              <a:rPr lang="cs-CZ" i="1" dirty="0" smtClean="0"/>
              <a:t>Buď si povídejte, nebo si něco čtěte.</a:t>
            </a:r>
          </a:p>
          <a:p>
            <a:r>
              <a:rPr lang="cs-CZ" i="1" dirty="0" smtClean="0"/>
              <a:t>Estonský film nadchl diváky, i kritika o něm psala pochvalně.</a:t>
            </a:r>
          </a:p>
          <a:p>
            <a:r>
              <a:rPr lang="cs-CZ" i="1" dirty="0" smtClean="0"/>
              <a:t>Ubíhaly dny, a očekávaná návštěva nikde.</a:t>
            </a:r>
          </a:p>
          <a:p>
            <a:r>
              <a:rPr lang="cs-CZ" i="1" dirty="0" smtClean="0"/>
              <a:t>Pracovala dlouho do noci, a proto byla ráno unavená.</a:t>
            </a:r>
            <a:endParaRPr lang="cs-CZ" i="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ČÁRKA PŘED</a:t>
            </a:r>
            <a:r>
              <a:rPr lang="cs-CZ" b="1" i="1" dirty="0" smtClean="0"/>
              <a:t> A</a:t>
            </a:r>
            <a:endParaRPr lang="cs-CZ" b="1" i="1" dirty="0"/>
          </a:p>
        </p:txBody>
      </p:sp>
      <p:sp>
        <p:nvSpPr>
          <p:cNvPr id="3" name="Zástupný symbol pro obsah 2"/>
          <p:cNvSpPr>
            <a:spLocks noGrp="1"/>
          </p:cNvSpPr>
          <p:nvPr>
            <p:ph sz="quarter" idx="1"/>
          </p:nvPr>
        </p:nvSpPr>
        <p:spPr/>
        <p:txBody>
          <a:bodyPr/>
          <a:lstStyle/>
          <a:p>
            <a:r>
              <a:rPr lang="cs-CZ" dirty="0" smtClean="0"/>
              <a:t>Čárka před </a:t>
            </a:r>
            <a:r>
              <a:rPr lang="cs-CZ" i="1" dirty="0" smtClean="0"/>
              <a:t>A</a:t>
            </a:r>
            <a:r>
              <a:rPr lang="cs-CZ" dirty="0" smtClean="0"/>
              <a:t> se píše ve spojeních:</a:t>
            </a:r>
          </a:p>
          <a:p>
            <a:pPr>
              <a:buNone/>
            </a:pPr>
            <a:r>
              <a:rPr lang="cs-CZ" b="1" dirty="0" smtClean="0"/>
              <a:t>A dokonce, a proto, a tak, a přece, a to, a tudíž</a:t>
            </a:r>
          </a:p>
          <a:p>
            <a:r>
              <a:rPr lang="cs-CZ" i="1" dirty="0" smtClean="0"/>
              <a:t>Jeho dílo bylo provokativní, a nemohl proto dlouho prorazit.</a:t>
            </a:r>
          </a:p>
          <a:p>
            <a:r>
              <a:rPr lang="cs-CZ" i="1" dirty="0" smtClean="0"/>
              <a:t>Jan Tříska onemocněl, a tak bylo plánové představení zrušeno.</a:t>
            </a:r>
          </a:p>
          <a:p>
            <a:r>
              <a:rPr lang="cs-CZ" i="1" dirty="0" smtClean="0"/>
              <a:t>Byly Velikonoce, a přece napadla vrstva sněhu.</a:t>
            </a:r>
            <a:endParaRPr lang="cs-CZ" i="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152400"/>
            <a:ext cx="8229600" cy="2124472"/>
          </a:xfrm>
        </p:spPr>
        <p:txBody>
          <a:bodyPr>
            <a:normAutofit/>
          </a:bodyPr>
          <a:lstStyle/>
          <a:p>
            <a:pPr algn="ctr"/>
            <a:r>
              <a:rPr lang="cs-CZ" b="1" dirty="0" smtClean="0"/>
              <a:t>ČÁRKA ODDĚLUJE VĚTY PODŘAZENÉ OD VĚT NADŘAZENÝCH</a:t>
            </a:r>
            <a:endParaRPr lang="cs-CZ" b="1" dirty="0"/>
          </a:p>
        </p:txBody>
      </p:sp>
      <p:sp>
        <p:nvSpPr>
          <p:cNvPr id="3" name="Zástupný symbol pro obsah 2"/>
          <p:cNvSpPr>
            <a:spLocks noGrp="1"/>
          </p:cNvSpPr>
          <p:nvPr>
            <p:ph sz="quarter" idx="1"/>
          </p:nvPr>
        </p:nvSpPr>
        <p:spPr>
          <a:xfrm>
            <a:off x="457200" y="2348880"/>
            <a:ext cx="8229600" cy="3747120"/>
          </a:xfrm>
        </p:spPr>
        <p:txBody>
          <a:bodyPr/>
          <a:lstStyle/>
          <a:p>
            <a:r>
              <a:rPr lang="cs-CZ" dirty="0" smtClean="0"/>
              <a:t>=oddělování vět hlavních a vedlejších</a:t>
            </a:r>
          </a:p>
          <a:p>
            <a:r>
              <a:rPr lang="cs-CZ" i="1" dirty="0" smtClean="0"/>
              <a:t>Vím, že přijde brzy. Když přečetla knihu, vrátila ji do knihovny. Mlha, která halila celý kraj, pomalu ustupovala. Šla potichu, jak to dovede jen kočka. Autobus vyjížděl, právě když jsme přicházeli. Pustil se do přestavby domku, hned jak se vrátil z dovolené.</a:t>
            </a:r>
            <a:endParaRPr lang="cs-CZ"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2866330"/>
          </a:xfrm>
        </p:spPr>
        <p:txBody>
          <a:bodyPr>
            <a:normAutofit/>
          </a:bodyPr>
          <a:lstStyle/>
          <a:p>
            <a:r>
              <a:rPr lang="cs-CZ" b="1" dirty="0" smtClean="0"/>
              <a:t>STOJÍ-LI VEDLE SEBE DVA SPOJOVACÍ VÝRAZY, Z NICH KAŽDÝ PATŘÍ K JINÉ VĚTĚ, PÍŠE SE ČÁRKA JEN PŘED PRVNÍM Z NICH</a:t>
            </a:r>
            <a:endParaRPr lang="cs-CZ" b="1" dirty="0"/>
          </a:p>
        </p:txBody>
      </p:sp>
      <p:sp>
        <p:nvSpPr>
          <p:cNvPr id="3" name="Zástupný symbol pro obsah 2"/>
          <p:cNvSpPr>
            <a:spLocks noGrp="1"/>
          </p:cNvSpPr>
          <p:nvPr>
            <p:ph sz="quarter" idx="1"/>
          </p:nvPr>
        </p:nvSpPr>
        <p:spPr>
          <a:xfrm>
            <a:off x="457200" y="3212976"/>
            <a:ext cx="8229600" cy="2913187"/>
          </a:xfrm>
        </p:spPr>
        <p:txBody>
          <a:bodyPr>
            <a:normAutofit/>
          </a:bodyPr>
          <a:lstStyle/>
          <a:p>
            <a:r>
              <a:rPr lang="cs-CZ" i="1" dirty="0" smtClean="0"/>
              <a:t>Je známo, že když se sám cítíš krásný, i ostatní tě tak přijímají. </a:t>
            </a:r>
          </a:p>
          <a:p>
            <a:r>
              <a:rPr lang="cs-CZ" i="1" dirty="0" smtClean="0"/>
              <a:t>Nepršelo již několik neděl, a kdybychom nezalévali, vše by uschlo.</a:t>
            </a:r>
          </a:p>
          <a:p>
            <a:r>
              <a:rPr lang="cs-CZ" i="1" dirty="0" smtClean="0"/>
              <a:t>Odpovězte prosím obratem, nebo kdyby to nebylo možné, nejpozději do konce tohoto měsíce.</a:t>
            </a:r>
            <a:endParaRPr lang="cs-CZ"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3082354"/>
          </a:xfrm>
        </p:spPr>
        <p:txBody>
          <a:bodyPr>
            <a:normAutofit/>
          </a:bodyPr>
          <a:lstStyle/>
          <a:p>
            <a:r>
              <a:rPr lang="cs-CZ" b="1" dirty="0" smtClean="0"/>
              <a:t>JE-LI MEZI SOUŘADNĚ SPOJOENÉ VĚTY VLOŽENÁ VĚTA PODŘAZENÁ, ODDĚLUJE SE ČÁRKAMI Z OBOU STRAN, A TO I PŘED SLUČOVACÍMI SPOJKAMI </a:t>
            </a:r>
            <a:r>
              <a:rPr lang="cs-CZ" b="1" i="1" dirty="0" smtClean="0"/>
              <a:t>A, I, NEBO</a:t>
            </a:r>
            <a:endParaRPr lang="cs-CZ" b="1" i="1" dirty="0"/>
          </a:p>
        </p:txBody>
      </p:sp>
      <p:sp>
        <p:nvSpPr>
          <p:cNvPr id="3" name="Zástupný symbol pro obsah 2"/>
          <p:cNvSpPr>
            <a:spLocks noGrp="1"/>
          </p:cNvSpPr>
          <p:nvPr>
            <p:ph sz="quarter" idx="1"/>
          </p:nvPr>
        </p:nvSpPr>
        <p:spPr>
          <a:xfrm>
            <a:off x="457200" y="3933056"/>
            <a:ext cx="8229600" cy="2193107"/>
          </a:xfrm>
        </p:spPr>
        <p:txBody>
          <a:bodyPr/>
          <a:lstStyle/>
          <a:p>
            <a:r>
              <a:rPr lang="cs-CZ" i="1" dirty="0" smtClean="0"/>
              <a:t>Pověz mi, co čteš, a já ti povím, jaký jsi.</a:t>
            </a:r>
          </a:p>
          <a:p>
            <a:r>
              <a:rPr lang="cs-CZ" i="1" dirty="0" smtClean="0"/>
              <a:t>Vyřídil mi, že maminka se už zlobí, a zase šel pryč.</a:t>
            </a:r>
          </a:p>
          <a:p>
            <a:endParaRPr lang="cs-CZ"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2722314"/>
          </a:xfrm>
        </p:spPr>
        <p:txBody>
          <a:bodyPr>
            <a:normAutofit/>
          </a:bodyPr>
          <a:lstStyle/>
          <a:p>
            <a:r>
              <a:rPr lang="cs-CZ" b="1" dirty="0" smtClean="0"/>
              <a:t>ČÁRKOU SE OBVYKLE ODDĚLUJE INFINITIVNÍ KONSTRUKCE S VÝZNAMEM PODMÍNKOVÝM A MOŽNOSTNÍM</a:t>
            </a:r>
            <a:endParaRPr lang="cs-CZ" b="1" dirty="0"/>
          </a:p>
        </p:txBody>
      </p:sp>
      <p:sp>
        <p:nvSpPr>
          <p:cNvPr id="3" name="Zástupný symbol pro obsah 2"/>
          <p:cNvSpPr>
            <a:spLocks noGrp="1"/>
          </p:cNvSpPr>
          <p:nvPr>
            <p:ph sz="quarter" idx="1"/>
          </p:nvPr>
        </p:nvSpPr>
        <p:spPr>
          <a:xfrm>
            <a:off x="457200" y="3212976"/>
            <a:ext cx="8229600" cy="2913187"/>
          </a:xfrm>
        </p:spPr>
        <p:txBody>
          <a:bodyPr/>
          <a:lstStyle/>
          <a:p>
            <a:r>
              <a:rPr lang="cs-CZ" i="1" dirty="0" smtClean="0"/>
              <a:t>Nebýt Jirky, neokázal bych to.</a:t>
            </a:r>
          </a:p>
          <a:p>
            <a:r>
              <a:rPr lang="cs-CZ" i="1" dirty="0" smtClean="0"/>
              <a:t>Potkat ho v noci, bál bych se.</a:t>
            </a:r>
          </a:p>
          <a:p>
            <a:r>
              <a:rPr lang="cs-CZ" i="1" dirty="0" smtClean="0"/>
              <a:t>Nevěděla, kam skočit dřív.</a:t>
            </a:r>
          </a:p>
          <a:p>
            <a:r>
              <a:rPr lang="cs-CZ" i="1" dirty="0" smtClean="0"/>
              <a:t>Přemýšlela, jak pohostit návštěvu.</a:t>
            </a:r>
            <a:endParaRPr lang="cs-CZ" i="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3730426"/>
          </a:xfrm>
        </p:spPr>
        <p:txBody>
          <a:bodyPr>
            <a:normAutofit/>
          </a:bodyPr>
          <a:lstStyle/>
          <a:p>
            <a:r>
              <a:rPr lang="cs-CZ" b="1" dirty="0" smtClean="0"/>
              <a:t>JE-LI JEDNA SLOŽKA NĚKOLIKANÁSOBNÉHO VĚTNÉHO ČLENU VYJÁDŘENA VĚTNĚ A DRUHÁ NEVĚTNĚ, ODDĚLUJÍ SE NAVZÁJEM ČÁRKOU, I KDYŽ JSOU SPOJENY SLUČOVACÍ SPOJKOU</a:t>
            </a:r>
            <a:endParaRPr lang="cs-CZ" b="1" dirty="0"/>
          </a:p>
        </p:txBody>
      </p:sp>
      <p:sp>
        <p:nvSpPr>
          <p:cNvPr id="3" name="Zástupný symbol pro obsah 2"/>
          <p:cNvSpPr>
            <a:spLocks noGrp="1"/>
          </p:cNvSpPr>
          <p:nvPr>
            <p:ph sz="quarter" idx="1"/>
          </p:nvPr>
        </p:nvSpPr>
        <p:spPr>
          <a:xfrm>
            <a:off x="457200" y="4149080"/>
            <a:ext cx="8229600" cy="1977083"/>
          </a:xfrm>
        </p:spPr>
        <p:txBody>
          <a:bodyPr>
            <a:normAutofit/>
          </a:bodyPr>
          <a:lstStyle/>
          <a:p>
            <a:r>
              <a:rPr lang="cs-CZ" i="1" dirty="0" smtClean="0"/>
              <a:t>Učil nás, jak předcházet konfliktům, a pravidlům komunikace.</a:t>
            </a:r>
          </a:p>
          <a:p>
            <a:r>
              <a:rPr lang="cs-CZ" b="1" dirty="0" smtClean="0"/>
              <a:t>Ale pozor obráceně</a:t>
            </a:r>
            <a:r>
              <a:rPr lang="cs-CZ" dirty="0" smtClean="0"/>
              <a:t>: </a:t>
            </a:r>
            <a:r>
              <a:rPr lang="cs-CZ" i="1" dirty="0" smtClean="0"/>
              <a:t>Učil nás pravidlům komunikace a jak předcházet konfliktům.</a:t>
            </a:r>
            <a:endParaRPr lang="cs-CZ" i="1"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kýř">
  <a:themeElements>
    <a:clrScheme name="Arkýř">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Arkýř">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rkýř">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39</TotalTime>
  <Words>478</Words>
  <Application>Microsoft Office PowerPoint</Application>
  <PresentationFormat>Předvádění na obrazovce (4:3)</PresentationFormat>
  <Paragraphs>35</Paragraphs>
  <Slides>9</Slides>
  <Notes>0</Notes>
  <HiddenSlides>0</HiddenSlides>
  <MMClips>0</MMClips>
  <ScaleCrop>false</ScaleCrop>
  <HeadingPairs>
    <vt:vector size="4" baseType="variant">
      <vt:variant>
        <vt:lpstr>Motiv</vt:lpstr>
      </vt:variant>
      <vt:variant>
        <vt:i4>1</vt:i4>
      </vt:variant>
      <vt:variant>
        <vt:lpstr>Nadpisy snímků</vt:lpstr>
      </vt:variant>
      <vt:variant>
        <vt:i4>9</vt:i4>
      </vt:variant>
    </vt:vector>
  </HeadingPairs>
  <TitlesOfParts>
    <vt:vector size="10" baseType="lpstr">
      <vt:lpstr>Arkýř</vt:lpstr>
      <vt:lpstr>ČÁRKA V SOUVĚTÍ</vt:lpstr>
      <vt:lpstr>SOUŘADNĚ SPOJENÉ VĚTY HLAVNÍ I VEDLEJŠÍ, NEJSOU – LI SPOJENY SPOJKAMI A, I, NEBO, ČI  S VÝZNAMEM SLUČOVACÍM</vt:lpstr>
      <vt:lpstr>ČÁRKA, KTERÁ SE KLADE PŘED SPOJKY A, I, NEBO, ČI, VYJADŘUJÍ- LI JINÝ VÝZNAM NEŽ SLUČOVACÍ</vt:lpstr>
      <vt:lpstr>ČÁRKA PŘED A</vt:lpstr>
      <vt:lpstr>ČÁRKA ODDĚLUJE VĚTY PODŘAZENÉ OD VĚT NADŘAZENÝCH</vt:lpstr>
      <vt:lpstr>STOJÍ-LI VEDLE SEBE DVA SPOJOVACÍ VÝRAZY, Z NICH KAŽDÝ PATŘÍ K JINÉ VĚTĚ, PÍŠE SE ČÁRKA JEN PŘED PRVNÍM Z NICH</vt:lpstr>
      <vt:lpstr>JE-LI MEZI SOUŘADNĚ SPOJOENÉ VĚTY VLOŽENÁ VĚTA PODŘAZENÁ, ODDĚLUJE SE ČÁRKAMI Z OBOU STRAN, A TO I PŘED SLUČOVACÍMI SPOJKAMI A, I, NEBO</vt:lpstr>
      <vt:lpstr>ČÁRKOU SE OBVYKLE ODDĚLUJE INFINITIVNÍ KONSTRUKCE S VÝZNAMEM PODMÍNKOVÝM A MOŽNOSTNÍM</vt:lpstr>
      <vt:lpstr>JE-LI JEDNA SLOŽKA NĚKOLIKANÁSOBNÉHO VĚTNÉHO ČLENU VYJÁDŘENA VĚTNĚ A DRUHÁ NEVĚTNĚ, ODDĚLUJÍ SE NAVZÁJEM ČÁRKOU, I KDYŽ JSOU SPOJENY SLUČOVACÍ SPOJKOU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ČÁRKA V SOUVĚTÍ</dc:title>
  <dc:creator>Windows User</dc:creator>
  <cp:lastModifiedBy>BLAZKOVAH</cp:lastModifiedBy>
  <cp:revision>4</cp:revision>
  <dcterms:created xsi:type="dcterms:W3CDTF">2013-01-27T17:05:31Z</dcterms:created>
  <dcterms:modified xsi:type="dcterms:W3CDTF">2017-01-05T08:50:09Z</dcterms:modified>
</cp:coreProperties>
</file>