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ýchozí oddíl" id="{FBF1DE8A-3ADC-4B87-ABD1-D95D9F5F72EE}">
          <p14:sldIdLst>
            <p14:sldId id="256"/>
            <p14:sldId id="257"/>
            <p14:sldId id="258"/>
            <p14:sldId id="260"/>
            <p14:sldId id="261"/>
            <p14:sldId id="262"/>
            <p14:sldId id="263"/>
            <p14:sldId id="264"/>
          </p14:sldIdLst>
        </p14:section>
        <p14:section name="Oddíl bez názvu" id="{A68B1A91-3682-4C35-A77D-DD403E1108C6}">
          <p14:sldIdLst>
            <p14:sldId id="265"/>
            <p14:sldId id="266"/>
            <p14:sldId id="267"/>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0" d="100"/>
          <a:sy n="120" d="100"/>
        </p:scale>
        <p:origin x="198" y="9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1F212F-EF7E-4629-8296-C3FFE66F01B3}" type="datetimeFigureOut">
              <a:rPr lang="cs-CZ" smtClean="0"/>
              <a:t>13.12.2025</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DE2BAC-6A72-4A8C-B7A4-147337140F2A}" type="slidenum">
              <a:rPr lang="cs-CZ" smtClean="0"/>
              <a:t>‹#›</a:t>
            </a:fld>
            <a:endParaRPr lang="cs-CZ"/>
          </a:p>
        </p:txBody>
      </p:sp>
    </p:spTree>
    <p:extLst>
      <p:ext uri="{BB962C8B-B14F-4D97-AF65-F5344CB8AC3E}">
        <p14:creationId xmlns:p14="http://schemas.microsoft.com/office/powerpoint/2010/main" val="2100300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685800" y="1143000"/>
            <a:ext cx="5486400" cy="3086100"/>
          </a:xfrm>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2DE2BAC-6A72-4A8C-B7A4-147337140F2A}" type="slidenum">
              <a:rPr lang="cs-CZ" smtClean="0"/>
              <a:t>5</a:t>
            </a:fld>
            <a:endParaRPr lang="cs-CZ"/>
          </a:p>
        </p:txBody>
      </p:sp>
    </p:spTree>
    <p:extLst>
      <p:ext uri="{BB962C8B-B14F-4D97-AF65-F5344CB8AC3E}">
        <p14:creationId xmlns:p14="http://schemas.microsoft.com/office/powerpoint/2010/main" val="19277115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0" y="2130426"/>
            <a:ext cx="10363200" cy="1470025"/>
          </a:xfrm>
        </p:spPr>
        <p:txBody>
          <a:bodyPr/>
          <a:lstStyle/>
          <a:p>
            <a:r>
              <a:rPr lang="cs-CZ"/>
              <a:t>Klepnutím lze upravit styl předlohy nadpisů.</a:t>
            </a:r>
          </a:p>
        </p:txBody>
      </p:sp>
      <p:sp>
        <p:nvSpPr>
          <p:cNvPr id="3" name="Podnadpi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95EC1D4A-A796-47C3-A63E-CE236FB377E2}" type="datetimeFigureOut">
              <a:rPr lang="cs-CZ" smtClean="0"/>
              <a:t>13.12.2025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5EC1D4A-A796-47C3-A63E-CE236FB377E2}" type="datetimeFigureOut">
              <a:rPr lang="cs-CZ" smtClean="0"/>
              <a:t>13.12.2025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84" y="4406901"/>
            <a:ext cx="10363200" cy="1362075"/>
          </a:xfrm>
        </p:spPr>
        <p:txBody>
          <a:bodyPr anchor="t"/>
          <a:lstStyle>
            <a:lvl1pPr algn="l">
              <a:defRPr sz="4000" b="1" cap="all"/>
            </a:lvl1pPr>
          </a:lstStyle>
          <a:p>
            <a:r>
              <a:rPr lang="cs-CZ"/>
              <a:t>Klepnutím lze upravit styl předlohy nadpisů.</a:t>
            </a:r>
          </a:p>
        </p:txBody>
      </p:sp>
      <p:sp>
        <p:nvSpPr>
          <p:cNvPr id="3" name="Zástupný symbol pro text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95EC1D4A-A796-47C3-A63E-CE236FB377E2}" type="datetimeFigureOut">
              <a:rPr lang="cs-CZ" smtClean="0"/>
              <a:t>13.12.2025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95EC1D4A-A796-47C3-A63E-CE236FB377E2}" type="datetimeFigureOut">
              <a:rPr lang="cs-CZ" smtClean="0"/>
              <a:t>13.12.2025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4" name="Zástupný symbol pro obsah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6" name="Zástupný symbol pro obsah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95EC1D4A-A796-47C3-A63E-CE236FB377E2}" type="datetimeFigureOut">
              <a:rPr lang="cs-CZ" smtClean="0"/>
              <a:t>13.12.2025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95EC1D4A-A796-47C3-A63E-CE236FB377E2}" type="datetimeFigureOut">
              <a:rPr lang="cs-CZ" smtClean="0"/>
              <a:t>13.12.2025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95EC1D4A-A796-47C3-A63E-CE236FB377E2}" type="datetimeFigureOut">
              <a:rPr lang="cs-CZ" smtClean="0"/>
              <a:t>13.12.2025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1" y="273050"/>
            <a:ext cx="4011084" cy="1162050"/>
          </a:xfrm>
        </p:spPr>
        <p:txBody>
          <a:bodyPr anchor="b"/>
          <a:lstStyle>
            <a:lvl1pPr algn="l">
              <a:defRPr sz="2000" b="1"/>
            </a:lvl1pPr>
          </a:lstStyle>
          <a:p>
            <a:r>
              <a:rPr lang="cs-CZ"/>
              <a:t>Klepnutím lze upravit styl předlohy nadpisů.</a:t>
            </a:r>
          </a:p>
        </p:txBody>
      </p:sp>
      <p:sp>
        <p:nvSpPr>
          <p:cNvPr id="3" name="Zástupný symbol pro obsah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95EC1D4A-A796-47C3-A63E-CE236FB377E2}" type="datetimeFigureOut">
              <a:rPr lang="cs-CZ" smtClean="0"/>
              <a:t>13.12.2025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17" y="4800600"/>
            <a:ext cx="7315200" cy="566738"/>
          </a:xfrm>
        </p:spPr>
        <p:txBody>
          <a:bodyPr anchor="b"/>
          <a:lstStyle>
            <a:lvl1pPr algn="l">
              <a:defRPr sz="2000" b="1"/>
            </a:lvl1pPr>
          </a:lstStyle>
          <a:p>
            <a:r>
              <a:rPr lang="cs-CZ"/>
              <a:t>Klepnutím lze upravit styl předlohy nadpisů.</a:t>
            </a:r>
          </a:p>
        </p:txBody>
      </p:sp>
      <p:sp>
        <p:nvSpPr>
          <p:cNvPr id="3" name="Zástupný symbol pro obrázek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95EC1D4A-A796-47C3-A63E-CE236FB377E2}" type="datetimeFigureOut">
              <a:rPr lang="cs-CZ" smtClean="0"/>
              <a:t>13.12.2025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5EC1D4A-A796-47C3-A63E-CE236FB377E2}" type="datetimeFigureOut">
              <a:rPr lang="cs-CZ" smtClean="0"/>
              <a:t>13.12.2025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839200" y="274639"/>
            <a:ext cx="2743200"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609600" y="274639"/>
            <a:ext cx="80264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5EC1D4A-A796-47C3-A63E-CE236FB377E2}" type="datetimeFigureOut">
              <a:rPr lang="cs-CZ" smtClean="0"/>
              <a:t>13.12.2025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C1D4A-A796-47C3-A63E-CE236FB377E2}" type="datetimeFigureOut">
              <a:rPr lang="cs-CZ" smtClean="0"/>
              <a:t>13.12.2025</a:t>
            </a:fld>
            <a:endParaRPr lang="cs-CZ"/>
          </a:p>
        </p:txBody>
      </p:sp>
      <p:sp>
        <p:nvSpPr>
          <p:cNvPr id="5" name="Zástupný symbol pro zápatí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57A5DF-1266-40EA-9282-1E66B9DE06C0}"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www.vascak.cz/data/android/physicsatschool/template.php?s=opt_interference&amp;l=cz" TargetMode="External"/><Relationship Id="rId5" Type="http://schemas.openxmlformats.org/officeDocument/2006/relationships/image" Target="../media/image8.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209800" y="1916832"/>
            <a:ext cx="7772400" cy="864096"/>
          </a:xfrm>
        </p:spPr>
        <p:txBody>
          <a:bodyPr>
            <a:normAutofit fontScale="90000"/>
          </a:bodyPr>
          <a:lstStyle/>
          <a:p>
            <a:r>
              <a:rPr lang="cs-CZ" dirty="0"/>
              <a:t>Vlnová optika</a:t>
            </a:r>
            <a:br>
              <a:rPr lang="cs-CZ" dirty="0"/>
            </a:br>
            <a:r>
              <a:rPr lang="cs-CZ" dirty="0" err="1"/>
              <a:t>Fyz</a:t>
            </a:r>
            <a:r>
              <a:rPr lang="cs-CZ" dirty="0"/>
              <a:t> 116</a:t>
            </a:r>
          </a:p>
        </p:txBody>
      </p:sp>
      <p:sp>
        <p:nvSpPr>
          <p:cNvPr id="3" name="Podnadpis 2"/>
          <p:cNvSpPr>
            <a:spLocks noGrp="1"/>
          </p:cNvSpPr>
          <p:nvPr>
            <p:ph type="subTitle" idx="1"/>
          </p:nvPr>
        </p:nvSpPr>
        <p:spPr>
          <a:xfrm>
            <a:off x="4295800" y="3068960"/>
            <a:ext cx="3600400" cy="3096344"/>
          </a:xfrm>
        </p:spPr>
        <p:txBody>
          <a:bodyPr>
            <a:normAutofit/>
          </a:bodyPr>
          <a:lstStyle/>
          <a:p>
            <a:r>
              <a:rPr lang="cs-CZ" sz="1800" dirty="0">
                <a:solidFill>
                  <a:schemeClr val="tx1"/>
                </a:solidFill>
              </a:rPr>
              <a:t>Interference světla</a:t>
            </a:r>
          </a:p>
          <a:p>
            <a:r>
              <a:rPr lang="cs-CZ" sz="1800" dirty="0">
                <a:solidFill>
                  <a:schemeClr val="tx1"/>
                </a:solidFill>
              </a:rPr>
              <a:t>Koherence</a:t>
            </a:r>
          </a:p>
          <a:p>
            <a:r>
              <a:rPr lang="cs-CZ" sz="1800" dirty="0">
                <a:solidFill>
                  <a:schemeClr val="tx1"/>
                </a:solidFill>
              </a:rPr>
              <a:t>Interferenční maximum a minimum</a:t>
            </a:r>
          </a:p>
          <a:p>
            <a:r>
              <a:rPr lang="cs-CZ" sz="1800" dirty="0">
                <a:solidFill>
                  <a:schemeClr val="tx1"/>
                </a:solidFill>
              </a:rPr>
              <a:t>Využití interference</a:t>
            </a:r>
          </a:p>
          <a:p>
            <a:r>
              <a:rPr lang="cs-CZ" sz="1800" dirty="0">
                <a:solidFill>
                  <a:schemeClr val="tx1"/>
                </a:solidFill>
              </a:rPr>
              <a:t>Interferometrie</a:t>
            </a:r>
          </a:p>
          <a:p>
            <a:r>
              <a:rPr lang="cs-CZ" sz="1800" dirty="0" err="1">
                <a:solidFill>
                  <a:schemeClr val="tx1"/>
                </a:solidFill>
              </a:rPr>
              <a:t>Michelsonův</a:t>
            </a:r>
            <a:r>
              <a:rPr lang="cs-CZ" sz="1800" dirty="0">
                <a:solidFill>
                  <a:schemeClr val="tx1"/>
                </a:solidFill>
              </a:rPr>
              <a:t> interferometr</a:t>
            </a:r>
          </a:p>
          <a:p>
            <a:r>
              <a:rPr lang="cs-CZ" sz="1800" dirty="0">
                <a:solidFill>
                  <a:schemeClr val="tx1"/>
                </a:solidFill>
              </a:rPr>
              <a:t>Interference na tenké vrstvě</a:t>
            </a:r>
          </a:p>
          <a:p>
            <a:r>
              <a:rPr lang="cs-CZ" sz="1800" dirty="0">
                <a:solidFill>
                  <a:schemeClr val="tx1"/>
                </a:solidFill>
              </a:rPr>
              <a:t>Newtonova skla</a:t>
            </a:r>
          </a:p>
          <a:p>
            <a:r>
              <a:rPr lang="cs-CZ" sz="1800" dirty="0">
                <a:solidFill>
                  <a:schemeClr val="tx1"/>
                </a:solidFill>
              </a:rPr>
              <a:t>Newtonovy kroužky </a:t>
            </a:r>
          </a:p>
        </p:txBody>
      </p:sp>
      <p:pic>
        <p:nvPicPr>
          <p:cNvPr id="1026" name="Picture 2" descr="https://docplayer.cz/docs-images/62/47778929/images/1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36360" y="4149080"/>
            <a:ext cx="2291358" cy="2291358"/>
          </a:xfrm>
          <a:prstGeom prst="rect">
            <a:avLst/>
          </a:prstGeom>
          <a:noFill/>
          <a:effectLst>
            <a:softEdge rad="266700"/>
          </a:effectLst>
          <a:extLst>
            <a:ext uri="{909E8E84-426E-40DD-AFC4-6F175D3DCCD1}">
              <a14:hiddenFill xmlns:a14="http://schemas.microsoft.com/office/drawing/2010/main">
                <a:solidFill>
                  <a:srgbClr val="FFFFFF"/>
                </a:solidFill>
              </a14:hiddenFill>
            </a:ext>
          </a:extLst>
        </p:spPr>
      </p:pic>
      <p:sp>
        <p:nvSpPr>
          <p:cNvPr id="5" name="TextovéPole 4"/>
          <p:cNvSpPr txBox="1"/>
          <p:nvPr/>
        </p:nvSpPr>
        <p:spPr>
          <a:xfrm>
            <a:off x="983432" y="5949280"/>
            <a:ext cx="1296144" cy="369332"/>
          </a:xfrm>
          <a:prstGeom prst="rect">
            <a:avLst/>
          </a:prstGeom>
          <a:noFill/>
        </p:spPr>
        <p:txBody>
          <a:bodyPr wrap="square" rtlCol="0">
            <a:spAutoFit/>
          </a:bodyPr>
          <a:lstStyle/>
          <a:p>
            <a:r>
              <a:rPr lang="cs-CZ" dirty="0"/>
              <a:t>28. 8. 2025</a:t>
            </a:r>
          </a:p>
        </p:txBody>
      </p:sp>
      <p:pic>
        <p:nvPicPr>
          <p:cNvPr id="4" name="Obrázek 3">
            <a:extLst>
              <a:ext uri="{FF2B5EF4-FFF2-40B4-BE49-F238E27FC236}">
                <a16:creationId xmlns:a16="http://schemas.microsoft.com/office/drawing/2014/main" id="{ACDF719F-B2EB-EFDA-22A1-DE0A971D9C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94891" y="512222"/>
            <a:ext cx="3602217" cy="900554"/>
          </a:xfrm>
          <a:prstGeom prst="rect">
            <a:avLst/>
          </a:prstGeom>
        </p:spPr>
      </p:pic>
    </p:spTree>
    <p:extLst>
      <p:ext uri="{BB962C8B-B14F-4D97-AF65-F5344CB8AC3E}">
        <p14:creationId xmlns:p14="http://schemas.microsoft.com/office/powerpoint/2010/main" val="734343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75520" y="404664"/>
            <a:ext cx="8640960" cy="369332"/>
          </a:xfrm>
          <a:prstGeom prst="rect">
            <a:avLst/>
          </a:prstGeom>
          <a:noFill/>
        </p:spPr>
        <p:txBody>
          <a:bodyPr wrap="square" rtlCol="0">
            <a:spAutoFit/>
          </a:bodyPr>
          <a:lstStyle/>
          <a:p>
            <a:r>
              <a:rPr lang="cs-CZ" b="1" dirty="0"/>
              <a:t>Interference světla                       </a:t>
            </a:r>
            <a:r>
              <a:rPr lang="cs-CZ" sz="1400" dirty="0"/>
              <a:t>(Interference : vzájemné ovlivňování, prolínání, střetání, křížení, skládání)</a:t>
            </a:r>
          </a:p>
        </p:txBody>
      </p:sp>
      <p:sp>
        <p:nvSpPr>
          <p:cNvPr id="4" name="Obdélník 3"/>
          <p:cNvSpPr/>
          <p:nvPr/>
        </p:nvSpPr>
        <p:spPr>
          <a:xfrm>
            <a:off x="1757129" y="1067869"/>
            <a:ext cx="8640960" cy="923330"/>
          </a:xfrm>
          <a:prstGeom prst="rect">
            <a:avLst/>
          </a:prstGeom>
        </p:spPr>
        <p:txBody>
          <a:bodyPr wrap="square">
            <a:spAutoFit/>
          </a:bodyPr>
          <a:lstStyle/>
          <a:p>
            <a:r>
              <a:rPr lang="cs-CZ" dirty="0"/>
              <a:t>Interference světla znamená vzájemné ovlivňování, střetávání nebo prolínání světelných vln. Tímto jevem je potvrzena vlnová podstata světla a jeho vlastnosti se tedy podobají mechanickému vlnění.</a:t>
            </a:r>
          </a:p>
        </p:txBody>
      </p:sp>
      <p:pic>
        <p:nvPicPr>
          <p:cNvPr id="2050" name="Picture 2" descr="https://upload.wikimedia.org/wikipedia/commons/thumb/4/45/Interference_of_sine_waves.JPG/249px-Interference_of_sine_wav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5521" y="2132856"/>
            <a:ext cx="2371725" cy="4543426"/>
          </a:xfrm>
          <a:prstGeom prst="rect">
            <a:avLst/>
          </a:prstGeom>
          <a:noFill/>
          <a:extLst>
            <a:ext uri="{909E8E84-426E-40DD-AFC4-6F175D3DCCD1}">
              <a14:hiddenFill xmlns:a14="http://schemas.microsoft.com/office/drawing/2010/main">
                <a:solidFill>
                  <a:srgbClr val="FFFFFF"/>
                </a:solidFill>
              </a14:hiddenFill>
            </a:ext>
          </a:extLst>
        </p:spPr>
      </p:pic>
      <p:sp>
        <p:nvSpPr>
          <p:cNvPr id="5" name="Obdélník 4"/>
          <p:cNvSpPr/>
          <p:nvPr/>
        </p:nvSpPr>
        <p:spPr>
          <a:xfrm>
            <a:off x="4655841" y="2276873"/>
            <a:ext cx="5742248" cy="3693319"/>
          </a:xfrm>
          <a:prstGeom prst="rect">
            <a:avLst/>
          </a:prstGeom>
        </p:spPr>
        <p:txBody>
          <a:bodyPr wrap="square">
            <a:spAutoFit/>
          </a:bodyPr>
          <a:lstStyle/>
          <a:p>
            <a:r>
              <a:rPr lang="cs-CZ" dirty="0"/>
              <a:t>Světelnou interferenci pozorujeme zejména u záření monochromatického. Důležité je především to, že vlny se v některých místech střetu navzájem zesilují a v jiných zeslabují, dochází tak ke změnám intenzity světla. Skládáním světelných vln vzniká interferenční obrazec (struktura), který je pozorovatelný pouze za předpokladu, že obě vlnění jsou vzájemně koherentní. Jako koherentní nazveme vlny tehdy, jestliže mají stejnou frekvenci a jejich fázový rozdíl se v daném místě nemění (je konstantní). U běžných zdrojů světla (Slunce, žárovka, plamen) nelze interferenci pozorovat, protože se jedná o nekoherentní vlnění. Světlo, které vyzařují tyto zdroje, je výsledkem chaotických vln o různé frekvenci.</a:t>
            </a:r>
          </a:p>
        </p:txBody>
      </p:sp>
    </p:spTree>
    <p:extLst>
      <p:ext uri="{BB962C8B-B14F-4D97-AF65-F5344CB8AC3E}">
        <p14:creationId xmlns:p14="http://schemas.microsoft.com/office/powerpoint/2010/main" val="2888409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75520" y="404664"/>
            <a:ext cx="8640960" cy="369332"/>
          </a:xfrm>
          <a:prstGeom prst="rect">
            <a:avLst/>
          </a:prstGeom>
          <a:noFill/>
        </p:spPr>
        <p:txBody>
          <a:bodyPr wrap="square" rtlCol="0">
            <a:spAutoFit/>
          </a:bodyPr>
          <a:lstStyle/>
          <a:p>
            <a:r>
              <a:rPr lang="cs-CZ" b="1" dirty="0"/>
              <a:t>Koherence světelného vlnění                                                               </a:t>
            </a:r>
            <a:r>
              <a:rPr lang="cs-CZ" sz="1400" dirty="0"/>
              <a:t>(Koherence:  souvislost, spojitost)</a:t>
            </a:r>
          </a:p>
        </p:txBody>
      </p:sp>
      <p:sp>
        <p:nvSpPr>
          <p:cNvPr id="3" name="TextovéPole 2"/>
          <p:cNvSpPr txBox="1"/>
          <p:nvPr/>
        </p:nvSpPr>
        <p:spPr>
          <a:xfrm>
            <a:off x="1775520" y="1268761"/>
            <a:ext cx="8640960" cy="2031325"/>
          </a:xfrm>
          <a:prstGeom prst="rect">
            <a:avLst/>
          </a:prstGeom>
          <a:noFill/>
        </p:spPr>
        <p:txBody>
          <a:bodyPr wrap="square" rtlCol="0">
            <a:spAutoFit/>
          </a:bodyPr>
          <a:lstStyle/>
          <a:p>
            <a:r>
              <a:rPr lang="cs-CZ" dirty="0"/>
              <a:t>Při interferenci mechanického vlnění, například zvukového, jsme pozorovali zesilování zvuku v místech interferenčních maxim a zeslabování v místech interferenčních minim.</a:t>
            </a:r>
          </a:p>
          <a:p>
            <a:endParaRPr lang="cs-CZ" dirty="0"/>
          </a:p>
          <a:p>
            <a:r>
              <a:rPr lang="cs-CZ" dirty="0"/>
              <a:t>Při použití běžných světelných zdrojů, slunce, žárovka, plamen, elektrický výboj, podobný jev u světla nepozorujeme.</a:t>
            </a:r>
          </a:p>
          <a:p>
            <a:r>
              <a:rPr lang="cs-CZ" dirty="0"/>
              <a:t>Pozorovatelná interference světla nastává při splnění základního předpokladu, kterým je </a:t>
            </a:r>
            <a:r>
              <a:rPr lang="cs-CZ" b="1" dirty="0"/>
              <a:t>koherence světelného vlnění</a:t>
            </a:r>
            <a:r>
              <a:rPr lang="cs-CZ" dirty="0"/>
              <a:t>.</a:t>
            </a:r>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20551" y="4437112"/>
            <a:ext cx="7350901" cy="1152128"/>
          </a:xfrm>
          <a:prstGeom prst="rect">
            <a:avLst/>
          </a:prstGeom>
        </p:spPr>
      </p:pic>
    </p:spTree>
    <p:extLst>
      <p:ext uri="{BB962C8B-B14F-4D97-AF65-F5344CB8AC3E}">
        <p14:creationId xmlns:p14="http://schemas.microsoft.com/office/powerpoint/2010/main" val="39553362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85271" y="2708920"/>
            <a:ext cx="8366151" cy="3240360"/>
          </a:xfrm>
          <a:prstGeom prst="rect">
            <a:avLst/>
          </a:prstGeom>
        </p:spPr>
      </p:pic>
      <p:sp>
        <p:nvSpPr>
          <p:cNvPr id="4" name="TextovéPole 3"/>
          <p:cNvSpPr txBox="1"/>
          <p:nvPr/>
        </p:nvSpPr>
        <p:spPr>
          <a:xfrm>
            <a:off x="4227967" y="5949280"/>
            <a:ext cx="3736066" cy="369332"/>
          </a:xfrm>
          <a:prstGeom prst="rect">
            <a:avLst/>
          </a:prstGeom>
          <a:noFill/>
        </p:spPr>
        <p:txBody>
          <a:bodyPr wrap="square" rtlCol="0">
            <a:spAutoFit/>
          </a:bodyPr>
          <a:lstStyle/>
          <a:p>
            <a:r>
              <a:rPr lang="cs-CZ" dirty="0"/>
              <a:t>Koherence světla – učebnice strana 93</a:t>
            </a:r>
          </a:p>
        </p:txBody>
      </p:sp>
      <mc:AlternateContent xmlns:mc="http://schemas.openxmlformats.org/markup-compatibility/2006" xmlns:a14="http://schemas.microsoft.com/office/drawing/2010/main">
        <mc:Choice Requires="a14">
          <p:sp>
            <p:nvSpPr>
              <p:cNvPr id="5" name="TextovéPole 4"/>
              <p:cNvSpPr txBox="1"/>
              <p:nvPr/>
            </p:nvSpPr>
            <p:spPr>
              <a:xfrm>
                <a:off x="1775520" y="332657"/>
                <a:ext cx="8640960" cy="1200329"/>
              </a:xfrm>
              <a:prstGeom prst="rect">
                <a:avLst/>
              </a:prstGeom>
              <a:noFill/>
            </p:spPr>
            <p:txBody>
              <a:bodyPr wrap="square" rtlCol="0">
                <a:spAutoFit/>
              </a:bodyPr>
              <a:lstStyle/>
              <a:p>
                <a:r>
                  <a:rPr lang="cs-CZ" dirty="0"/>
                  <a:t>Koherence potřebné pro pozorování interferenčních jevů lze dosáhnout tím, že světlo z </a:t>
                </a:r>
                <a:r>
                  <a:rPr lang="cs-CZ" b="1" dirty="0"/>
                  <a:t>jediného zdroje </a:t>
                </a:r>
                <a:r>
                  <a:rPr lang="cs-CZ" dirty="0"/>
                  <a:t>rozdělíme na dva paprsky, které se po proběhnutí různé dráhy setkají s určitým </a:t>
                </a:r>
                <a:r>
                  <a:rPr lang="cs-CZ" b="1" dirty="0"/>
                  <a:t>dráhovým rozdílem </a:t>
                </a:r>
                <a14:m>
                  <m:oMath xmlns:m="http://schemas.openxmlformats.org/officeDocument/2006/math">
                    <m:r>
                      <a:rPr lang="cs-CZ" b="1" i="1">
                        <a:latin typeface="Cambria Math"/>
                        <a:ea typeface="Cambria Math"/>
                      </a:rPr>
                      <m:t>∆</m:t>
                    </m:r>
                    <m:r>
                      <a:rPr lang="cs-CZ" b="1" i="1">
                        <a:latin typeface="Cambria Math"/>
                        <a:ea typeface="Cambria Math"/>
                      </a:rPr>
                      <m:t>𝒔</m:t>
                    </m:r>
                  </m:oMath>
                </a14:m>
                <a:r>
                  <a:rPr lang="cs-CZ" dirty="0"/>
                  <a:t>.</a:t>
                </a:r>
              </a:p>
              <a:p>
                <a:r>
                  <a:rPr lang="cs-CZ" dirty="0"/>
                  <a:t>Aby interference vlnění nastala, musí platit </a:t>
                </a:r>
                <a14:m>
                  <m:oMath xmlns:m="http://schemas.openxmlformats.org/officeDocument/2006/math">
                    <m:r>
                      <a:rPr lang="cs-CZ" b="1" i="1">
                        <a:latin typeface="Cambria Math"/>
                        <a:ea typeface="Cambria Math"/>
                      </a:rPr>
                      <m:t>∆</m:t>
                    </m:r>
                    <m:r>
                      <a:rPr lang="cs-CZ" b="1" i="1">
                        <a:latin typeface="Cambria Math"/>
                        <a:ea typeface="Cambria Math"/>
                      </a:rPr>
                      <m:t>𝒔</m:t>
                    </m:r>
                    <m:r>
                      <a:rPr lang="cs-CZ" b="1" i="1">
                        <a:latin typeface="Cambria Math"/>
                        <a:ea typeface="Cambria Math"/>
                      </a:rPr>
                      <m:t>&lt;</m:t>
                    </m:r>
                    <m:r>
                      <a:rPr lang="cs-CZ" b="1" i="1">
                        <a:latin typeface="Cambria Math"/>
                        <a:ea typeface="Cambria Math"/>
                      </a:rPr>
                      <m:t>𝒍</m:t>
                    </m:r>
                  </m:oMath>
                </a14:m>
                <a:r>
                  <a:rPr lang="cs-CZ" dirty="0"/>
                  <a:t>, kde </a:t>
                </a:r>
                <a14:m>
                  <m:oMath xmlns:m="http://schemas.openxmlformats.org/officeDocument/2006/math">
                    <m:r>
                      <a:rPr lang="cs-CZ" b="1" i="1">
                        <a:latin typeface="Cambria Math"/>
                        <a:ea typeface="Cambria Math"/>
                      </a:rPr>
                      <m:t>𝒍</m:t>
                    </m:r>
                  </m:oMath>
                </a14:m>
                <a:r>
                  <a:rPr lang="cs-CZ" dirty="0"/>
                  <a:t> je délka klubka vln. </a:t>
                </a:r>
                <a:endParaRPr lang="cs-CZ" b="1" dirty="0"/>
              </a:p>
            </p:txBody>
          </p:sp>
        </mc:Choice>
        <mc:Fallback xmlns="">
          <p:sp>
            <p:nvSpPr>
              <p:cNvPr id="5" name="TextovéPole 4"/>
              <p:cNvSpPr txBox="1">
                <a:spLocks noRot="1" noChangeAspect="1" noMove="1" noResize="1" noEditPoints="1" noAdjustHandles="1" noChangeArrowheads="1" noChangeShapeType="1" noTextEdit="1"/>
              </p:cNvSpPr>
              <p:nvPr/>
            </p:nvSpPr>
            <p:spPr>
              <a:xfrm>
                <a:off x="1775520" y="332657"/>
                <a:ext cx="8640960" cy="1200329"/>
              </a:xfrm>
              <a:prstGeom prst="rect">
                <a:avLst/>
              </a:prstGeom>
              <a:blipFill>
                <a:blip r:embed="rId3"/>
                <a:stretch>
                  <a:fillRect l="-564" t="-3061" b="-7653"/>
                </a:stretch>
              </a:blipFill>
            </p:spPr>
            <p:txBody>
              <a:bodyPr/>
              <a:lstStyle/>
              <a:p>
                <a:r>
                  <a:rPr lang="cs-CZ">
                    <a:noFill/>
                  </a:rPr>
                  <a:t> </a:t>
                </a:r>
              </a:p>
            </p:txBody>
          </p:sp>
        </mc:Fallback>
      </mc:AlternateContent>
      <p:sp>
        <p:nvSpPr>
          <p:cNvPr id="6" name="Ovál 5"/>
          <p:cNvSpPr/>
          <p:nvPr/>
        </p:nvSpPr>
        <p:spPr>
          <a:xfrm>
            <a:off x="7824192" y="2852936"/>
            <a:ext cx="1656184" cy="108012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7" name="TextovéPole 6"/>
              <p:cNvSpPr txBox="1"/>
              <p:nvPr/>
            </p:nvSpPr>
            <p:spPr>
              <a:xfrm>
                <a:off x="1775520" y="1700808"/>
                <a:ext cx="8640960" cy="669992"/>
              </a:xfrm>
              <a:prstGeom prst="rect">
                <a:avLst/>
              </a:prstGeom>
              <a:noFill/>
            </p:spPr>
            <p:txBody>
              <a:bodyPr wrap="square" rtlCol="0">
                <a:spAutoFit/>
              </a:bodyPr>
              <a:lstStyle/>
              <a:p>
                <a:r>
                  <a:rPr lang="cs-CZ" dirty="0"/>
                  <a:t>Vzhledem k vlastnostem přirozených zdrojů světla musí být dráhový rozdíl světelných vlnění velmi malý, řádově </a:t>
                </a:r>
                <a14:m>
                  <m:oMath xmlns:m="http://schemas.openxmlformats.org/officeDocument/2006/math">
                    <m:sSup>
                      <m:sSupPr>
                        <m:ctrlPr>
                          <a:rPr lang="cs-CZ" i="1">
                            <a:latin typeface="Cambria Math" panose="02040503050406030204" pitchFamily="18" charset="0"/>
                          </a:rPr>
                        </m:ctrlPr>
                      </m:sSupPr>
                      <m:e>
                        <m:r>
                          <a:rPr lang="cs-CZ" i="1">
                            <a:latin typeface="Cambria Math"/>
                          </a:rPr>
                          <m:t>10</m:t>
                        </m:r>
                      </m:e>
                      <m:sup>
                        <m:r>
                          <a:rPr lang="cs-CZ" i="1">
                            <a:latin typeface="Cambria Math"/>
                          </a:rPr>
                          <m:t>−2</m:t>
                        </m:r>
                      </m:sup>
                    </m:sSup>
                  </m:oMath>
                </a14:m>
                <a:r>
                  <a:rPr lang="cs-CZ" dirty="0"/>
                  <a:t> mm.</a:t>
                </a:r>
              </a:p>
            </p:txBody>
          </p:sp>
        </mc:Choice>
        <mc:Fallback xmlns="">
          <p:sp>
            <p:nvSpPr>
              <p:cNvPr id="7" name="TextovéPole 6"/>
              <p:cNvSpPr txBox="1">
                <a:spLocks noRot="1" noChangeAspect="1" noMove="1" noResize="1" noEditPoints="1" noAdjustHandles="1" noChangeArrowheads="1" noChangeShapeType="1" noTextEdit="1"/>
              </p:cNvSpPr>
              <p:nvPr/>
            </p:nvSpPr>
            <p:spPr>
              <a:xfrm>
                <a:off x="1775520" y="1700808"/>
                <a:ext cx="8640960" cy="669992"/>
              </a:xfrm>
              <a:prstGeom prst="rect">
                <a:avLst/>
              </a:prstGeom>
              <a:blipFill>
                <a:blip r:embed="rId4"/>
                <a:stretch>
                  <a:fillRect l="-564" t="-4545" r="-1058" b="-10000"/>
                </a:stretch>
              </a:blipFill>
            </p:spPr>
            <p:txBody>
              <a:bodyPr/>
              <a:lstStyle/>
              <a:p>
                <a:r>
                  <a:rPr lang="cs-CZ">
                    <a:noFill/>
                  </a:rPr>
                  <a:t> </a:t>
                </a:r>
              </a:p>
            </p:txBody>
          </p:sp>
        </mc:Fallback>
      </mc:AlternateContent>
    </p:spTree>
    <p:extLst>
      <p:ext uri="{BB962C8B-B14F-4D97-AF65-F5344CB8AC3E}">
        <p14:creationId xmlns:p14="http://schemas.microsoft.com/office/powerpoint/2010/main" val="8002324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026" name="Picture 2" descr="Klepněte pro větší obráze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7528" y="188640"/>
            <a:ext cx="2160240" cy="2274606"/>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p:cNvSpPr txBox="1"/>
          <p:nvPr/>
        </p:nvSpPr>
        <p:spPr>
          <a:xfrm>
            <a:off x="1883532" y="2492896"/>
            <a:ext cx="2088232" cy="523220"/>
          </a:xfrm>
          <a:prstGeom prst="rect">
            <a:avLst/>
          </a:prstGeom>
          <a:noFill/>
        </p:spPr>
        <p:txBody>
          <a:bodyPr wrap="square" rtlCol="0">
            <a:spAutoFit/>
          </a:bodyPr>
          <a:lstStyle/>
          <a:p>
            <a:pPr algn="ctr"/>
            <a:r>
              <a:rPr lang="cs-CZ" sz="1400" dirty="0"/>
              <a:t>Thomas </a:t>
            </a:r>
            <a:r>
              <a:rPr lang="cs-CZ" sz="1400" dirty="0" err="1"/>
              <a:t>Young</a:t>
            </a:r>
            <a:endParaRPr lang="cs-CZ" sz="1400" dirty="0"/>
          </a:p>
          <a:p>
            <a:pPr algn="ctr"/>
            <a:r>
              <a:rPr lang="cs-CZ" sz="1400" dirty="0"/>
              <a:t>1773 - 1829</a:t>
            </a:r>
          </a:p>
        </p:txBody>
      </p:sp>
      <p:sp>
        <p:nvSpPr>
          <p:cNvPr id="3" name="TextovéPole 2"/>
          <p:cNvSpPr txBox="1"/>
          <p:nvPr/>
        </p:nvSpPr>
        <p:spPr>
          <a:xfrm>
            <a:off x="4367808" y="561454"/>
            <a:ext cx="6120680" cy="923330"/>
          </a:xfrm>
          <a:prstGeom prst="rect">
            <a:avLst/>
          </a:prstGeom>
          <a:noFill/>
        </p:spPr>
        <p:txBody>
          <a:bodyPr wrap="square" rtlCol="0">
            <a:spAutoFit/>
          </a:bodyPr>
          <a:lstStyle/>
          <a:p>
            <a:r>
              <a:rPr lang="cs-CZ" dirty="0"/>
              <a:t>Interferenci světla jako první zkoumal anglický lékař a fyzik Thomas </a:t>
            </a:r>
            <a:r>
              <a:rPr lang="cs-CZ" dirty="0" err="1"/>
              <a:t>Young</a:t>
            </a:r>
            <a:r>
              <a:rPr lang="cs-CZ" dirty="0"/>
              <a:t>, který navrhl jednoduchý pokus jak získat </a:t>
            </a:r>
            <a:r>
              <a:rPr lang="cs-CZ" b="1" dirty="0"/>
              <a:t>koherentní světlo</a:t>
            </a:r>
            <a:r>
              <a:rPr lang="cs-CZ" dirty="0"/>
              <a:t>.</a:t>
            </a:r>
          </a:p>
        </p:txBody>
      </p:sp>
      <p:pic>
        <p:nvPicPr>
          <p:cNvPr id="1028" name="Picture 4" descr="https://slideplayer.cz/slide/2008027/8/images/2/Dvoj%C5%A1t%C4%9Brbinov%C3%BD+experiment+%28Young%C5%AFv+pokus%2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4587" y="1700808"/>
            <a:ext cx="6144681" cy="4608512"/>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Thomas Young – podpi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49506" y="2996952"/>
            <a:ext cx="2448272" cy="612068"/>
          </a:xfrm>
          <a:prstGeom prst="rect">
            <a:avLst/>
          </a:prstGeom>
          <a:noFill/>
          <a:extLst>
            <a:ext uri="{909E8E84-426E-40DD-AFC4-6F175D3DCCD1}">
              <a14:hiddenFill xmlns:a14="http://schemas.microsoft.com/office/drawing/2010/main">
                <a:solidFill>
                  <a:srgbClr val="FFFFFF"/>
                </a:solidFill>
              </a14:hiddenFill>
            </a:ext>
          </a:extLst>
        </p:spPr>
      </p:pic>
      <p:sp>
        <p:nvSpPr>
          <p:cNvPr id="5" name="Obdélník 4"/>
          <p:cNvSpPr/>
          <p:nvPr/>
        </p:nvSpPr>
        <p:spPr>
          <a:xfrm>
            <a:off x="1532424" y="3661215"/>
            <a:ext cx="2763377" cy="2031325"/>
          </a:xfrm>
          <a:prstGeom prst="rect">
            <a:avLst/>
          </a:prstGeom>
        </p:spPr>
        <p:txBody>
          <a:bodyPr wrap="square">
            <a:spAutoFit/>
          </a:bodyPr>
          <a:lstStyle/>
          <a:p>
            <a:r>
              <a:rPr lang="cs-CZ" sz="1400" dirty="0">
                <a:solidFill>
                  <a:srgbClr val="202122"/>
                </a:solidFill>
                <a:latin typeface="Arial" panose="020B0604020202020204" pitchFamily="34" charset="0"/>
              </a:rPr>
              <a:t>Narodil se 13. června 1773 jako poslední z deseti dětí </a:t>
            </a:r>
          </a:p>
          <a:p>
            <a:r>
              <a:rPr lang="cs-CZ" sz="1400" dirty="0">
                <a:solidFill>
                  <a:srgbClr val="202122"/>
                </a:solidFill>
                <a:latin typeface="Arial" panose="020B0604020202020204" pitchFamily="34" charset="0"/>
              </a:rPr>
              <a:t>v rodině kvakerů v městě </a:t>
            </a:r>
            <a:r>
              <a:rPr lang="cs-CZ" sz="1400" dirty="0" err="1">
                <a:solidFill>
                  <a:srgbClr val="202122"/>
                </a:solidFill>
                <a:latin typeface="Arial" panose="020B0604020202020204" pitchFamily="34" charset="0"/>
              </a:rPr>
              <a:t>Milverton</a:t>
            </a:r>
            <a:r>
              <a:rPr lang="cs-CZ" sz="1400" dirty="0">
                <a:solidFill>
                  <a:srgbClr val="202122"/>
                </a:solidFill>
                <a:latin typeface="Arial" panose="020B0604020202020204" pitchFamily="34" charset="0"/>
              </a:rPr>
              <a:t> v hrabství Somerset.  V dětství vynikal neobyčejným jazykovým nadáním – ve čtrnácti letech ovládal třináct jazyků.</a:t>
            </a:r>
          </a:p>
          <a:p>
            <a:r>
              <a:rPr lang="cs-CZ" sz="1400" dirty="0">
                <a:solidFill>
                  <a:srgbClr val="202122"/>
                </a:solidFill>
                <a:latin typeface="Arial" panose="020B0604020202020204" pitchFamily="34" charset="0"/>
              </a:rPr>
              <a:t>Zemřel 10. května 1829 v Londýně.</a:t>
            </a:r>
          </a:p>
        </p:txBody>
      </p:sp>
      <p:sp>
        <p:nvSpPr>
          <p:cNvPr id="4" name="TextovéPole 3"/>
          <p:cNvSpPr txBox="1"/>
          <p:nvPr/>
        </p:nvSpPr>
        <p:spPr>
          <a:xfrm>
            <a:off x="5591944" y="6309320"/>
            <a:ext cx="1008112" cy="369332"/>
          </a:xfrm>
          <a:prstGeom prst="rect">
            <a:avLst/>
          </a:prstGeom>
          <a:noFill/>
        </p:spPr>
        <p:txBody>
          <a:bodyPr wrap="square" rtlCol="0">
            <a:spAutoFit/>
          </a:bodyPr>
          <a:lstStyle/>
          <a:p>
            <a:r>
              <a:rPr lang="cs-CZ" dirty="0">
                <a:hlinkClick r:id="rId6"/>
              </a:rPr>
              <a:t>Animace</a:t>
            </a:r>
            <a:endParaRPr lang="cs-CZ" dirty="0"/>
          </a:p>
        </p:txBody>
      </p:sp>
    </p:spTree>
    <p:extLst>
      <p:ext uri="{BB962C8B-B14F-4D97-AF65-F5344CB8AC3E}">
        <p14:creationId xmlns:p14="http://schemas.microsoft.com/office/powerpoint/2010/main" val="3765547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87190" y="476673"/>
            <a:ext cx="4217620" cy="2538382"/>
          </a:xfrm>
          <a:prstGeom prst="rect">
            <a:avLst/>
          </a:prstGeom>
        </p:spPr>
      </p:pic>
      <p:sp>
        <p:nvSpPr>
          <p:cNvPr id="3" name="TextovéPole 2"/>
          <p:cNvSpPr txBox="1"/>
          <p:nvPr/>
        </p:nvSpPr>
        <p:spPr>
          <a:xfrm>
            <a:off x="1631504" y="107340"/>
            <a:ext cx="6120680" cy="369332"/>
          </a:xfrm>
          <a:prstGeom prst="rect">
            <a:avLst/>
          </a:prstGeom>
          <a:noFill/>
        </p:spPr>
        <p:txBody>
          <a:bodyPr wrap="square" rtlCol="0">
            <a:spAutoFit/>
          </a:bodyPr>
          <a:lstStyle/>
          <a:p>
            <a:r>
              <a:rPr lang="cs-CZ" b="1" dirty="0"/>
              <a:t>Schéma </a:t>
            </a:r>
            <a:r>
              <a:rPr lang="cs-CZ" b="1" dirty="0" err="1"/>
              <a:t>Youngova</a:t>
            </a:r>
            <a:r>
              <a:rPr lang="cs-CZ" b="1" dirty="0"/>
              <a:t> pokusu </a:t>
            </a:r>
            <a:r>
              <a:rPr lang="cs-CZ" dirty="0"/>
              <a:t>– učebnice strana 96</a:t>
            </a:r>
            <a:endParaRPr lang="cs-CZ" b="1" dirty="0"/>
          </a:p>
        </p:txBody>
      </p:sp>
      <mc:AlternateContent xmlns:mc="http://schemas.openxmlformats.org/markup-compatibility/2006" xmlns:a14="http://schemas.microsoft.com/office/drawing/2010/main">
        <mc:Choice Requires="a14">
          <p:sp>
            <p:nvSpPr>
              <p:cNvPr id="4" name="TextovéPole 3"/>
              <p:cNvSpPr txBox="1"/>
              <p:nvPr/>
            </p:nvSpPr>
            <p:spPr>
              <a:xfrm>
                <a:off x="1775520" y="2924945"/>
                <a:ext cx="8640960" cy="2436821"/>
              </a:xfrm>
              <a:prstGeom prst="rect">
                <a:avLst/>
              </a:prstGeom>
              <a:noFill/>
            </p:spPr>
            <p:txBody>
              <a:bodyPr wrap="square" rtlCol="0">
                <a:spAutoFit/>
              </a:bodyPr>
              <a:lstStyle/>
              <a:p>
                <a:r>
                  <a:rPr lang="cs-CZ" dirty="0"/>
                  <a:t>Ze štěrbin </a:t>
                </a:r>
                <a14:m>
                  <m:oMath xmlns:m="http://schemas.openxmlformats.org/officeDocument/2006/math">
                    <m:sSub>
                      <m:sSubPr>
                        <m:ctrlPr>
                          <a:rPr lang="cs-CZ" b="1" i="1">
                            <a:latin typeface="Cambria Math" panose="02040503050406030204" pitchFamily="18" charset="0"/>
                          </a:rPr>
                        </m:ctrlPr>
                      </m:sSubPr>
                      <m:e>
                        <m:r>
                          <a:rPr lang="cs-CZ" b="1" i="1">
                            <a:latin typeface="Cambria Math" panose="02040503050406030204" pitchFamily="18" charset="0"/>
                          </a:rPr>
                          <m:t>𝒁</m:t>
                        </m:r>
                      </m:e>
                      <m:sub>
                        <m:r>
                          <a:rPr lang="cs-CZ" b="1" i="1">
                            <a:latin typeface="Cambria Math" panose="02040503050406030204" pitchFamily="18" charset="0"/>
                          </a:rPr>
                          <m:t>𝟏</m:t>
                        </m:r>
                      </m:sub>
                    </m:sSub>
                  </m:oMath>
                </a14:m>
                <a:r>
                  <a:rPr lang="cs-CZ" dirty="0"/>
                  <a:t> a </a:t>
                </a:r>
                <a14:m>
                  <m:oMath xmlns:m="http://schemas.openxmlformats.org/officeDocument/2006/math">
                    <m:sSub>
                      <m:sSubPr>
                        <m:ctrlPr>
                          <a:rPr lang="cs-CZ" b="1" i="1">
                            <a:latin typeface="Cambria Math" panose="02040503050406030204" pitchFamily="18" charset="0"/>
                          </a:rPr>
                        </m:ctrlPr>
                      </m:sSubPr>
                      <m:e>
                        <m:r>
                          <a:rPr lang="cs-CZ" b="1" i="1">
                            <a:latin typeface="Cambria Math" panose="02040503050406030204" pitchFamily="18" charset="0"/>
                          </a:rPr>
                          <m:t>𝒁</m:t>
                        </m:r>
                      </m:e>
                      <m:sub>
                        <m:r>
                          <a:rPr lang="cs-CZ" b="1" i="1">
                            <a:latin typeface="Cambria Math" panose="02040503050406030204" pitchFamily="18" charset="0"/>
                          </a:rPr>
                          <m:t>𝟐</m:t>
                        </m:r>
                      </m:sub>
                    </m:sSub>
                  </m:oMath>
                </a14:m>
                <a:r>
                  <a:rPr lang="cs-CZ" dirty="0"/>
                  <a:t>, které považujeme za bodové zdroje světla vycházejí dva světelné paprsky. V místě </a:t>
                </a:r>
                <a14:m>
                  <m:oMath xmlns:m="http://schemas.openxmlformats.org/officeDocument/2006/math">
                    <m:r>
                      <a:rPr lang="cs-CZ" b="1" i="1" dirty="0">
                        <a:latin typeface="Cambria Math" panose="02040503050406030204" pitchFamily="18" charset="0"/>
                      </a:rPr>
                      <m:t>𝑨</m:t>
                    </m:r>
                  </m:oMath>
                </a14:m>
                <a:r>
                  <a:rPr lang="cs-CZ" b="1" dirty="0"/>
                  <a:t> </a:t>
                </a:r>
                <a:r>
                  <a:rPr lang="cs-CZ" dirty="0"/>
                  <a:t>na stínítku je dráhový rozdíl světelných vlnění </a:t>
                </a:r>
                <a14:m>
                  <m:oMath xmlns:m="http://schemas.openxmlformats.org/officeDocument/2006/math">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𝑙</m:t>
                    </m:r>
                    <m:r>
                      <a:rPr lang="cs-CZ" i="1">
                        <a:latin typeface="Cambria Math" panose="02040503050406030204" pitchFamily="18" charset="0"/>
                        <a:ea typeface="Cambria Math" panose="02040503050406030204" pitchFamily="18" charset="0"/>
                      </a:rPr>
                      <m:t>=</m:t>
                    </m:r>
                    <m:sSub>
                      <m:sSubPr>
                        <m:ctrlPr>
                          <a:rPr lang="cs-CZ" i="1">
                            <a:latin typeface="Cambria Math" panose="02040503050406030204" pitchFamily="18" charset="0"/>
                            <a:ea typeface="Cambria Math" panose="02040503050406030204" pitchFamily="18" charset="0"/>
                          </a:rPr>
                        </m:ctrlPr>
                      </m:sSubPr>
                      <m:e>
                        <m:r>
                          <a:rPr lang="cs-CZ" i="1">
                            <a:latin typeface="Cambria Math" panose="02040503050406030204" pitchFamily="18" charset="0"/>
                            <a:ea typeface="Cambria Math" panose="02040503050406030204" pitchFamily="18" charset="0"/>
                          </a:rPr>
                          <m:t>𝑙</m:t>
                        </m:r>
                      </m:e>
                      <m:sub>
                        <m:r>
                          <a:rPr lang="cs-CZ" i="1">
                            <a:latin typeface="Cambria Math" panose="02040503050406030204" pitchFamily="18" charset="0"/>
                            <a:ea typeface="Cambria Math" panose="02040503050406030204" pitchFamily="18" charset="0"/>
                          </a:rPr>
                          <m:t>2</m:t>
                        </m:r>
                      </m:sub>
                    </m:sSub>
                    <m:r>
                      <a:rPr lang="cs-CZ" i="1">
                        <a:latin typeface="Cambria Math" panose="02040503050406030204" pitchFamily="18" charset="0"/>
                        <a:ea typeface="Cambria Math" panose="02040503050406030204" pitchFamily="18" charset="0"/>
                      </a:rPr>
                      <m:t>−</m:t>
                    </m:r>
                    <m:sSub>
                      <m:sSubPr>
                        <m:ctrlPr>
                          <a:rPr lang="cs-CZ" i="1">
                            <a:latin typeface="Cambria Math" panose="02040503050406030204" pitchFamily="18" charset="0"/>
                            <a:ea typeface="Cambria Math" panose="02040503050406030204" pitchFamily="18" charset="0"/>
                          </a:rPr>
                        </m:ctrlPr>
                      </m:sSubPr>
                      <m:e>
                        <m:r>
                          <a:rPr lang="cs-CZ" i="1">
                            <a:latin typeface="Cambria Math" panose="02040503050406030204" pitchFamily="18" charset="0"/>
                            <a:ea typeface="Cambria Math" panose="02040503050406030204" pitchFamily="18" charset="0"/>
                          </a:rPr>
                          <m:t>𝑙</m:t>
                        </m:r>
                      </m:e>
                      <m:sub>
                        <m:r>
                          <a:rPr lang="cs-CZ" i="1">
                            <a:latin typeface="Cambria Math" panose="02040503050406030204" pitchFamily="18" charset="0"/>
                            <a:ea typeface="Cambria Math" panose="02040503050406030204" pitchFamily="18" charset="0"/>
                          </a:rPr>
                          <m:t>1</m:t>
                        </m:r>
                      </m:sub>
                    </m:sSub>
                  </m:oMath>
                </a14:m>
                <a:r>
                  <a:rPr lang="cs-CZ" b="1" dirty="0"/>
                  <a:t>. </a:t>
                </a:r>
                <a:r>
                  <a:rPr lang="cs-CZ" dirty="0"/>
                  <a:t>Při interferenci koherentního světelného vlnění o vlnové délce </a:t>
                </a:r>
                <a14:m>
                  <m:oMath xmlns:m="http://schemas.openxmlformats.org/officeDocument/2006/math">
                    <m:r>
                      <m:rPr>
                        <m:sty m:val="p"/>
                      </m:rPr>
                      <a:rPr lang="el-GR" i="1">
                        <a:latin typeface="Cambria Math" panose="02040503050406030204" pitchFamily="18" charset="0"/>
                      </a:rPr>
                      <m:t>λ</m:t>
                    </m:r>
                  </m:oMath>
                </a14:m>
                <a:r>
                  <a:rPr lang="cs-CZ" b="1" dirty="0"/>
                  <a:t> </a:t>
                </a:r>
                <a:r>
                  <a:rPr lang="cs-CZ" dirty="0"/>
                  <a:t>vzniká interferenční maximum v bodech, pro které je splněna podmínka  </a:t>
                </a:r>
              </a:p>
              <a:p>
                <a:pPr algn="ctr"/>
                <a14:m>
                  <m:oMath xmlns:m="http://schemas.openxmlformats.org/officeDocument/2006/math">
                    <m:r>
                      <a:rPr lang="cs-CZ" b="1" i="1">
                        <a:solidFill>
                          <a:srgbClr val="FF0000"/>
                        </a:solidFill>
                        <a:latin typeface="Cambria Math" panose="02040503050406030204" pitchFamily="18" charset="0"/>
                        <a:ea typeface="Cambria Math" panose="02040503050406030204" pitchFamily="18" charset="0"/>
                      </a:rPr>
                      <m:t>∆</m:t>
                    </m:r>
                    <m:r>
                      <a:rPr lang="cs-CZ" b="1" i="1">
                        <a:solidFill>
                          <a:srgbClr val="FF0000"/>
                        </a:solidFill>
                        <a:latin typeface="Cambria Math" panose="02040503050406030204" pitchFamily="18" charset="0"/>
                        <a:ea typeface="Cambria Math" panose="02040503050406030204" pitchFamily="18" charset="0"/>
                      </a:rPr>
                      <m:t>𝒍</m:t>
                    </m:r>
                    <m:r>
                      <a:rPr lang="cs-CZ" b="1" i="1">
                        <a:solidFill>
                          <a:srgbClr val="FF0000"/>
                        </a:solidFill>
                        <a:latin typeface="Cambria Math" panose="02040503050406030204" pitchFamily="18" charset="0"/>
                        <a:ea typeface="Cambria Math" panose="02040503050406030204" pitchFamily="18" charset="0"/>
                      </a:rPr>
                      <m:t>=</m:t>
                    </m:r>
                    <m:r>
                      <a:rPr lang="cs-CZ" b="1" i="1">
                        <a:solidFill>
                          <a:srgbClr val="FF0000"/>
                        </a:solidFill>
                        <a:latin typeface="Cambria Math" panose="02040503050406030204" pitchFamily="18" charset="0"/>
                        <a:ea typeface="Cambria Math" panose="02040503050406030204" pitchFamily="18" charset="0"/>
                      </a:rPr>
                      <m:t>𝒌</m:t>
                    </m:r>
                    <m:r>
                      <a:rPr lang="cs-CZ" b="1" i="1">
                        <a:solidFill>
                          <a:srgbClr val="FF0000"/>
                        </a:solidFill>
                        <a:latin typeface="Cambria Math" panose="02040503050406030204" pitchFamily="18" charset="0"/>
                        <a:ea typeface="Cambria Math" panose="02040503050406030204" pitchFamily="18" charset="0"/>
                      </a:rPr>
                      <m:t>∙</m:t>
                    </m:r>
                    <m:r>
                      <a:rPr lang="el-GR" b="1" i="1">
                        <a:solidFill>
                          <a:srgbClr val="FF0000"/>
                        </a:solidFill>
                        <a:latin typeface="Cambria Math" panose="02040503050406030204" pitchFamily="18" charset="0"/>
                        <a:ea typeface="Cambria Math" panose="02040503050406030204" pitchFamily="18" charset="0"/>
                      </a:rPr>
                      <m:t>𝝀</m:t>
                    </m:r>
                  </m:oMath>
                </a14:m>
                <a:r>
                  <a:rPr lang="cs-CZ" dirty="0"/>
                  <a:t>, pro </a:t>
                </a:r>
                <a14:m>
                  <m:oMath xmlns:m="http://schemas.openxmlformats.org/officeDocument/2006/math">
                    <m:r>
                      <a:rPr lang="cs-CZ" i="1">
                        <a:latin typeface="Cambria Math" panose="02040503050406030204" pitchFamily="18" charset="0"/>
                      </a:rPr>
                      <m:t>𝑘</m:t>
                    </m:r>
                    <m:r>
                      <a:rPr lang="cs-CZ" i="1">
                        <a:latin typeface="Cambria Math" panose="02040503050406030204" pitchFamily="18" charset="0"/>
                      </a:rPr>
                      <m:t>=0, 1, 2, …</m:t>
                    </m:r>
                  </m:oMath>
                </a14:m>
                <a:endParaRPr lang="cs-CZ" dirty="0"/>
              </a:p>
              <a:p>
                <a:r>
                  <a:rPr lang="cs-CZ" dirty="0"/>
                  <a:t>Interferenční minimum naopak nastává v bodech, kde je splněna podmínka </a:t>
                </a:r>
              </a:p>
              <a:p>
                <a:pPr algn="ctr"/>
                <a14:m>
                  <m:oMath xmlns:m="http://schemas.openxmlformats.org/officeDocument/2006/math">
                    <m:r>
                      <a:rPr lang="cs-CZ" b="1" i="1">
                        <a:solidFill>
                          <a:srgbClr val="FF0000"/>
                        </a:solidFill>
                        <a:latin typeface="Cambria Math" panose="02040503050406030204" pitchFamily="18" charset="0"/>
                        <a:ea typeface="Cambria Math" panose="02040503050406030204" pitchFamily="18" charset="0"/>
                      </a:rPr>
                      <m:t>∆</m:t>
                    </m:r>
                    <m:r>
                      <a:rPr lang="cs-CZ" b="1" i="1">
                        <a:solidFill>
                          <a:srgbClr val="FF0000"/>
                        </a:solidFill>
                        <a:latin typeface="Cambria Math" panose="02040503050406030204" pitchFamily="18" charset="0"/>
                        <a:ea typeface="Cambria Math" panose="02040503050406030204" pitchFamily="18" charset="0"/>
                      </a:rPr>
                      <m:t>𝒍</m:t>
                    </m:r>
                    <m:r>
                      <a:rPr lang="cs-CZ" b="1" i="1">
                        <a:solidFill>
                          <a:srgbClr val="FF0000"/>
                        </a:solidFill>
                        <a:latin typeface="Cambria Math" panose="02040503050406030204" pitchFamily="18" charset="0"/>
                        <a:ea typeface="Cambria Math" panose="02040503050406030204" pitchFamily="18" charset="0"/>
                      </a:rPr>
                      <m:t>=</m:t>
                    </m:r>
                    <m:d>
                      <m:dPr>
                        <m:ctrlPr>
                          <a:rPr lang="cs-CZ" b="1" i="1">
                            <a:solidFill>
                              <a:srgbClr val="FF0000"/>
                            </a:solidFill>
                            <a:latin typeface="Cambria Math" panose="02040503050406030204" pitchFamily="18" charset="0"/>
                            <a:ea typeface="Cambria Math" panose="02040503050406030204" pitchFamily="18" charset="0"/>
                          </a:rPr>
                        </m:ctrlPr>
                      </m:dPr>
                      <m:e>
                        <m:r>
                          <a:rPr lang="cs-CZ" b="1" i="1">
                            <a:solidFill>
                              <a:srgbClr val="FF0000"/>
                            </a:solidFill>
                            <a:latin typeface="Cambria Math" panose="02040503050406030204" pitchFamily="18" charset="0"/>
                            <a:ea typeface="Cambria Math" panose="02040503050406030204" pitchFamily="18" charset="0"/>
                          </a:rPr>
                          <m:t>𝟐</m:t>
                        </m:r>
                        <m:r>
                          <a:rPr lang="cs-CZ" b="1" i="1">
                            <a:solidFill>
                              <a:srgbClr val="FF0000"/>
                            </a:solidFill>
                            <a:latin typeface="Cambria Math" panose="02040503050406030204" pitchFamily="18" charset="0"/>
                            <a:ea typeface="Cambria Math" panose="02040503050406030204" pitchFamily="18" charset="0"/>
                          </a:rPr>
                          <m:t>𝒌</m:t>
                        </m:r>
                        <m:r>
                          <a:rPr lang="cs-CZ" b="1" i="1">
                            <a:solidFill>
                              <a:srgbClr val="FF0000"/>
                            </a:solidFill>
                            <a:latin typeface="Cambria Math" panose="02040503050406030204" pitchFamily="18" charset="0"/>
                            <a:ea typeface="Cambria Math" panose="02040503050406030204" pitchFamily="18" charset="0"/>
                          </a:rPr>
                          <m:t>−</m:t>
                        </m:r>
                        <m:r>
                          <a:rPr lang="cs-CZ" b="1" i="1">
                            <a:solidFill>
                              <a:srgbClr val="FF0000"/>
                            </a:solidFill>
                            <a:latin typeface="Cambria Math" panose="02040503050406030204" pitchFamily="18" charset="0"/>
                            <a:ea typeface="Cambria Math" panose="02040503050406030204" pitchFamily="18" charset="0"/>
                          </a:rPr>
                          <m:t>𝟏</m:t>
                        </m:r>
                      </m:e>
                    </m:d>
                    <m:f>
                      <m:fPr>
                        <m:ctrlPr>
                          <a:rPr lang="cs-CZ" b="1" i="1">
                            <a:solidFill>
                              <a:srgbClr val="FF0000"/>
                            </a:solidFill>
                            <a:latin typeface="Cambria Math" panose="02040503050406030204" pitchFamily="18" charset="0"/>
                            <a:ea typeface="Cambria Math" panose="02040503050406030204" pitchFamily="18" charset="0"/>
                          </a:rPr>
                        </m:ctrlPr>
                      </m:fPr>
                      <m:num>
                        <m:r>
                          <a:rPr lang="el-GR" b="1" i="1">
                            <a:solidFill>
                              <a:srgbClr val="FF0000"/>
                            </a:solidFill>
                            <a:latin typeface="Cambria Math" panose="02040503050406030204" pitchFamily="18" charset="0"/>
                            <a:ea typeface="Cambria Math" panose="02040503050406030204" pitchFamily="18" charset="0"/>
                          </a:rPr>
                          <m:t>𝝀</m:t>
                        </m:r>
                      </m:num>
                      <m:den>
                        <m:r>
                          <a:rPr lang="cs-CZ" b="1" i="1">
                            <a:solidFill>
                              <a:srgbClr val="FF0000"/>
                            </a:solidFill>
                            <a:latin typeface="Cambria Math" panose="02040503050406030204" pitchFamily="18" charset="0"/>
                            <a:ea typeface="Cambria Math" panose="02040503050406030204" pitchFamily="18" charset="0"/>
                          </a:rPr>
                          <m:t>𝟐</m:t>
                        </m:r>
                      </m:den>
                    </m:f>
                    <m:r>
                      <a:rPr lang="cs-CZ" i="1">
                        <a:latin typeface="Cambria Math" panose="02040503050406030204" pitchFamily="18" charset="0"/>
                        <a:ea typeface="Cambria Math" panose="02040503050406030204" pitchFamily="18" charset="0"/>
                      </a:rPr>
                      <m:t>, </m:t>
                    </m:r>
                  </m:oMath>
                </a14:m>
                <a:r>
                  <a:rPr lang="cs-CZ" dirty="0"/>
                  <a:t>pro </a:t>
                </a:r>
                <a14:m>
                  <m:oMath xmlns:m="http://schemas.openxmlformats.org/officeDocument/2006/math">
                    <m:r>
                      <a:rPr lang="cs-CZ" i="1">
                        <a:latin typeface="Cambria Math" panose="02040503050406030204" pitchFamily="18" charset="0"/>
                      </a:rPr>
                      <m:t>𝑘</m:t>
                    </m:r>
                    <m:r>
                      <a:rPr lang="cs-CZ" i="1">
                        <a:latin typeface="Cambria Math" panose="02040503050406030204" pitchFamily="18" charset="0"/>
                      </a:rPr>
                      <m:t>=1, 2, …..</m:t>
                    </m:r>
                  </m:oMath>
                </a14:m>
                <a:endParaRPr lang="cs-CZ" dirty="0"/>
              </a:p>
              <a:p>
                <a:pPr algn="ctr"/>
                <a:r>
                  <a:rPr lang="cs-CZ" dirty="0"/>
                  <a:t>Veličina </a:t>
                </a:r>
                <a14:m>
                  <m:oMath xmlns:m="http://schemas.openxmlformats.org/officeDocument/2006/math">
                    <m:r>
                      <a:rPr lang="cs-CZ" i="1" dirty="0">
                        <a:latin typeface="Cambria Math" panose="02040503050406030204" pitchFamily="18" charset="0"/>
                      </a:rPr>
                      <m:t>𝑘</m:t>
                    </m:r>
                  </m:oMath>
                </a14:m>
                <a:r>
                  <a:rPr lang="cs-CZ" dirty="0"/>
                  <a:t> udává </a:t>
                </a:r>
                <a:r>
                  <a:rPr lang="cs-CZ" b="1" dirty="0"/>
                  <a:t>řád interferenčního maxima (minima)</a:t>
                </a:r>
                <a:endParaRPr lang="cs-CZ" dirty="0"/>
              </a:p>
            </p:txBody>
          </p:sp>
        </mc:Choice>
        <mc:Fallback xmlns="">
          <p:sp>
            <p:nvSpPr>
              <p:cNvPr id="4" name="TextovéPole 3"/>
              <p:cNvSpPr txBox="1">
                <a:spLocks noRot="1" noChangeAspect="1" noMove="1" noResize="1" noEditPoints="1" noAdjustHandles="1" noChangeArrowheads="1" noChangeShapeType="1" noTextEdit="1"/>
              </p:cNvSpPr>
              <p:nvPr/>
            </p:nvSpPr>
            <p:spPr>
              <a:xfrm>
                <a:off x="1775520" y="2924945"/>
                <a:ext cx="8640960" cy="2436821"/>
              </a:xfrm>
              <a:prstGeom prst="rect">
                <a:avLst/>
              </a:prstGeom>
              <a:blipFill>
                <a:blip r:embed="rId3"/>
                <a:stretch>
                  <a:fillRect l="-564" t="-1500" b="-3000"/>
                </a:stretch>
              </a:blipFill>
            </p:spPr>
            <p:txBody>
              <a:bodyPr/>
              <a:lstStyle/>
              <a:p>
                <a:r>
                  <a:rPr lang="cs-CZ">
                    <a:noFill/>
                  </a:rPr>
                  <a:t> </a:t>
                </a:r>
              </a:p>
            </p:txBody>
          </p:sp>
        </mc:Fallback>
      </mc:AlternateContent>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6182" y="5361765"/>
            <a:ext cx="6519636" cy="1350050"/>
          </a:xfrm>
          <a:prstGeom prst="rect">
            <a:avLst/>
          </a:prstGeom>
        </p:spPr>
      </p:pic>
    </p:spTree>
    <p:extLst>
      <p:ext uri="{BB962C8B-B14F-4D97-AF65-F5344CB8AC3E}">
        <p14:creationId xmlns:p14="http://schemas.microsoft.com/office/powerpoint/2010/main" val="2773341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p:cNvSpPr txBox="1"/>
              <p:nvPr/>
            </p:nvSpPr>
            <p:spPr>
              <a:xfrm>
                <a:off x="3791744" y="215352"/>
                <a:ext cx="4608512" cy="369332"/>
              </a:xfrm>
              <a:prstGeom prst="rect">
                <a:avLst/>
              </a:prstGeom>
              <a:noFill/>
            </p:spPr>
            <p:txBody>
              <a:bodyPr wrap="square" rtlCol="0">
                <a:spAutoFit/>
              </a:bodyPr>
              <a:lstStyle/>
              <a:p>
                <a:r>
                  <a:rPr lang="cs-CZ" b="1" dirty="0"/>
                  <a:t>K odvození vztahů pro dráhový rozdíl  </a:t>
                </a:r>
                <a14:m>
                  <m:oMath xmlns:m="http://schemas.openxmlformats.org/officeDocument/2006/math">
                    <m:r>
                      <a:rPr lang="cs-CZ" b="1" dirty="0">
                        <a:latin typeface="Cambria Math" panose="02040503050406030204" pitchFamily="18" charset="0"/>
                        <a:ea typeface="Cambria Math" panose="02040503050406030204" pitchFamily="18" charset="0"/>
                      </a:rPr>
                      <m:t>𝐝</m:t>
                    </m:r>
                    <m:r>
                      <a:rPr lang="cs-CZ" b="1" dirty="0">
                        <a:latin typeface="Cambria Math" panose="02040503050406030204" pitchFamily="18" charset="0"/>
                        <a:ea typeface="Cambria Math" panose="02040503050406030204" pitchFamily="18" charset="0"/>
                      </a:rPr>
                      <m:t>=</m:t>
                    </m:r>
                    <m:r>
                      <a:rPr lang="cs-CZ" b="1" i="1" dirty="0">
                        <a:latin typeface="Cambria Math" panose="02040503050406030204" pitchFamily="18" charset="0"/>
                        <a:ea typeface="Cambria Math" panose="02040503050406030204" pitchFamily="18" charset="0"/>
                      </a:rPr>
                      <m:t>∆</m:t>
                    </m:r>
                    <m:r>
                      <a:rPr lang="cs-CZ" b="1" i="1" dirty="0">
                        <a:latin typeface="Cambria Math" panose="02040503050406030204" pitchFamily="18" charset="0"/>
                        <a:ea typeface="Cambria Math" panose="02040503050406030204" pitchFamily="18" charset="0"/>
                      </a:rPr>
                      <m:t>𝒍</m:t>
                    </m:r>
                  </m:oMath>
                </a14:m>
                <a:endParaRPr lang="cs-CZ" b="1"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3791744" y="215352"/>
                <a:ext cx="4608512" cy="369332"/>
              </a:xfrm>
              <a:prstGeom prst="rect">
                <a:avLst/>
              </a:prstGeom>
              <a:blipFill>
                <a:blip r:embed="rId2"/>
                <a:stretch>
                  <a:fillRect l="-1058" t="-8197" b="-24590"/>
                </a:stretch>
              </a:blipFill>
            </p:spPr>
            <p:txBody>
              <a:bodyPr/>
              <a:lstStyle/>
              <a:p>
                <a:r>
                  <a:rPr lang="cs-CZ">
                    <a:noFill/>
                  </a:rPr>
                  <a:t> </a:t>
                </a:r>
              </a:p>
            </p:txBody>
          </p:sp>
        </mc:Fallback>
      </mc:AlternateContent>
      <p:pic>
        <p:nvPicPr>
          <p:cNvPr id="7" name="Obráze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7465" y="1017823"/>
            <a:ext cx="8657070" cy="4822354"/>
          </a:xfrm>
          <a:prstGeom prst="rect">
            <a:avLst/>
          </a:prstGeom>
        </p:spPr>
      </p:pic>
    </p:spTree>
    <p:extLst>
      <p:ext uri="{BB962C8B-B14F-4D97-AF65-F5344CB8AC3E}">
        <p14:creationId xmlns:p14="http://schemas.microsoft.com/office/powerpoint/2010/main" val="411668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75520" y="404664"/>
            <a:ext cx="4896544" cy="369332"/>
          </a:xfrm>
          <a:prstGeom prst="rect">
            <a:avLst/>
          </a:prstGeom>
          <a:noFill/>
        </p:spPr>
        <p:txBody>
          <a:bodyPr wrap="square" rtlCol="0">
            <a:spAutoFit/>
          </a:bodyPr>
          <a:lstStyle/>
          <a:p>
            <a:r>
              <a:rPr lang="cs-CZ" b="1" dirty="0"/>
              <a:t>Příklad 89/101 – Karel Bartuška: Sbírka z fyziky IV</a:t>
            </a:r>
          </a:p>
        </p:txBody>
      </p:sp>
      <mc:AlternateContent xmlns:mc="http://schemas.openxmlformats.org/markup-compatibility/2006" xmlns:a14="http://schemas.microsoft.com/office/drawing/2010/main">
        <mc:Choice Requires="a14">
          <p:sp>
            <p:nvSpPr>
              <p:cNvPr id="3" name="TextovéPole 2"/>
              <p:cNvSpPr txBox="1"/>
              <p:nvPr/>
            </p:nvSpPr>
            <p:spPr>
              <a:xfrm>
                <a:off x="1775520" y="836713"/>
                <a:ext cx="8640960" cy="2257477"/>
              </a:xfrm>
              <a:prstGeom prst="rect">
                <a:avLst/>
              </a:prstGeom>
              <a:noFill/>
            </p:spPr>
            <p:txBody>
              <a:bodyPr wrap="square" rtlCol="0">
                <a:spAutoFit/>
              </a:bodyPr>
              <a:lstStyle/>
              <a:p>
                <a:r>
                  <a:rPr lang="cs-CZ" dirty="0"/>
                  <a:t>Dva koherentní světelné paprsky dospívají do určitého bodu s dráhovým rozdílem </a:t>
                </a:r>
                <a:r>
                  <a:rPr lang="cs-CZ" b="1" dirty="0">
                    <a:solidFill>
                      <a:srgbClr val="FF0000"/>
                    </a:solidFill>
                  </a:rPr>
                  <a:t>3</a:t>
                </a:r>
                <a14:m>
                  <m:oMath xmlns:m="http://schemas.openxmlformats.org/officeDocument/2006/math">
                    <m:r>
                      <a:rPr lang="cs-CZ" b="1" i="1">
                        <a:solidFill>
                          <a:srgbClr val="FF0000"/>
                        </a:solidFill>
                        <a:latin typeface="Cambria Math" panose="02040503050406030204" pitchFamily="18" charset="0"/>
                        <a:ea typeface="Cambria Math" panose="02040503050406030204" pitchFamily="18" charset="0"/>
                      </a:rPr>
                      <m:t>𝝁</m:t>
                    </m:r>
                  </m:oMath>
                </a14:m>
                <a:r>
                  <a:rPr lang="cs-CZ" b="1" dirty="0">
                    <a:solidFill>
                      <a:srgbClr val="FF0000"/>
                    </a:solidFill>
                  </a:rPr>
                  <a:t>m</a:t>
                </a:r>
                <a:r>
                  <a:rPr lang="cs-CZ" dirty="0"/>
                  <a:t>. Zjistěte, zda v tomto bodě nastává interferenční maximum, popř. minimum, jestliže interferující </a:t>
                </a:r>
                <a:r>
                  <a:rPr lang="cs-CZ" dirty="0" err="1"/>
                  <a:t>monofrekvenční</a:t>
                </a:r>
                <a:r>
                  <a:rPr lang="cs-CZ" dirty="0"/>
                  <a:t> světlo je</a:t>
                </a:r>
              </a:p>
              <a:p>
                <a:r>
                  <a:rPr lang="cs-CZ" dirty="0"/>
                  <a:t>a) Červené (</a:t>
                </a:r>
                <a14:m>
                  <m:oMath xmlns:m="http://schemas.openxmlformats.org/officeDocument/2006/math">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č</m:t>
                        </m:r>
                      </m:sub>
                    </m:sSub>
                    <m:r>
                      <a:rPr lang="cs-CZ" i="1">
                        <a:latin typeface="Cambria Math" panose="02040503050406030204" pitchFamily="18" charset="0"/>
                      </a:rPr>
                      <m:t>=750 </m:t>
                    </m:r>
                    <m:r>
                      <m:rPr>
                        <m:sty m:val="p"/>
                      </m:rPr>
                      <a:rPr lang="cs-CZ">
                        <a:latin typeface="Cambria Math" panose="02040503050406030204" pitchFamily="18" charset="0"/>
                      </a:rPr>
                      <m:t>nm</m:t>
                    </m:r>
                    <m:r>
                      <a:rPr lang="cs-CZ">
                        <a:latin typeface="Cambria Math" panose="02040503050406030204" pitchFamily="18" charset="0"/>
                      </a:rPr>
                      <m:t>), </m:t>
                    </m:r>
                    <m:r>
                      <m:rPr>
                        <m:sty m:val="p"/>
                      </m:rPr>
                      <a:rPr lang="cs-CZ">
                        <a:latin typeface="Cambria Math" panose="02040503050406030204" pitchFamily="18" charset="0"/>
                      </a:rPr>
                      <m:t>b</m:t>
                    </m:r>
                    <m:r>
                      <a:rPr lang="cs-CZ">
                        <a:latin typeface="Cambria Math" panose="02040503050406030204" pitchFamily="18" charset="0"/>
                      </a:rPr>
                      <m:t>) </m:t>
                    </m:r>
                    <m:r>
                      <m:rPr>
                        <m:sty m:val="p"/>
                      </m:rPr>
                      <a:rPr lang="cs-CZ">
                        <a:latin typeface="Cambria Math" panose="02040503050406030204" pitchFamily="18" charset="0"/>
                      </a:rPr>
                      <m:t>fialov</m:t>
                    </m:r>
                    <m:r>
                      <a:rPr lang="cs-CZ">
                        <a:latin typeface="Cambria Math" panose="02040503050406030204" pitchFamily="18" charset="0"/>
                      </a:rPr>
                      <m:t>é (</m:t>
                    </m:r>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𝑓</m:t>
                        </m:r>
                      </m:sub>
                    </m:sSub>
                    <m:r>
                      <a:rPr lang="cs-CZ" i="1">
                        <a:latin typeface="Cambria Math" panose="02040503050406030204" pitchFamily="18" charset="0"/>
                      </a:rPr>
                      <m:t>=400 </m:t>
                    </m:r>
                    <m:r>
                      <m:rPr>
                        <m:sty m:val="p"/>
                      </m:rPr>
                      <a:rPr lang="cs-CZ">
                        <a:latin typeface="Cambria Math" panose="02040503050406030204" pitchFamily="18" charset="0"/>
                      </a:rPr>
                      <m:t>nm</m:t>
                    </m:r>
                  </m:oMath>
                </a14:m>
                <a:r>
                  <a:rPr lang="cs-CZ" dirty="0"/>
                  <a:t>).</a:t>
                </a:r>
              </a:p>
              <a:p>
                <a:endParaRPr lang="cs-CZ" sz="1000" dirty="0"/>
              </a:p>
              <a:p>
                <a:r>
                  <a:rPr lang="cs-CZ" dirty="0"/>
                  <a:t>Řešení:</a:t>
                </a:r>
              </a:p>
              <a:p>
                <a:pPr/>
                <a14:m>
                  <m:oMathPara xmlns:m="http://schemas.openxmlformats.org/officeDocument/2006/math">
                    <m:oMathParaPr>
                      <m:jc m:val="left"/>
                    </m:oMathParaPr>
                    <m:oMath xmlns:m="http://schemas.openxmlformats.org/officeDocument/2006/math">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𝑙</m:t>
                      </m:r>
                      <m:r>
                        <a:rPr lang="cs-CZ" i="1">
                          <a:latin typeface="Cambria Math" panose="02040503050406030204" pitchFamily="18" charset="0"/>
                          <a:ea typeface="Cambria Math" panose="02040503050406030204" pitchFamily="18" charset="0"/>
                        </a:rPr>
                        <m:t>=3 </m:t>
                      </m:r>
                      <m:r>
                        <a:rPr lang="cs-CZ" i="1">
                          <a:latin typeface="Cambria Math" panose="02040503050406030204" pitchFamily="18" charset="0"/>
                          <a:ea typeface="Cambria Math" panose="02040503050406030204" pitchFamily="18" charset="0"/>
                        </a:rPr>
                        <m:t>𝜇</m:t>
                      </m:r>
                      <m:r>
                        <m:rPr>
                          <m:sty m:val="p"/>
                        </m:rPr>
                        <a:rPr lang="cs-CZ">
                          <a:latin typeface="Cambria Math" panose="02040503050406030204" pitchFamily="18" charset="0"/>
                          <a:ea typeface="Cambria Math" panose="02040503050406030204" pitchFamily="18" charset="0"/>
                        </a:rPr>
                        <m:t>m</m:t>
                      </m:r>
                      <m:r>
                        <a:rPr lang="cs-CZ" i="1">
                          <a:latin typeface="Cambria Math" panose="02040503050406030204" pitchFamily="18" charset="0"/>
                          <a:ea typeface="Cambria Math" panose="02040503050406030204" pitchFamily="18" charset="0"/>
                        </a:rPr>
                        <m:t>=3∙</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10</m:t>
                          </m:r>
                        </m:e>
                        <m:sup>
                          <m:r>
                            <a:rPr lang="cs-CZ" i="1">
                              <a:latin typeface="Cambria Math" panose="02040503050406030204" pitchFamily="18" charset="0"/>
                              <a:ea typeface="Cambria Math" panose="02040503050406030204" pitchFamily="18" charset="0"/>
                            </a:rPr>
                            <m:t>−6</m:t>
                          </m:r>
                        </m:sup>
                      </m:sSup>
                      <m:r>
                        <m:rPr>
                          <m:sty m:val="p"/>
                        </m:rPr>
                        <a:rPr lang="cs-CZ">
                          <a:latin typeface="Cambria Math" panose="02040503050406030204" pitchFamily="18" charset="0"/>
                          <a:ea typeface="Cambria Math" panose="02040503050406030204" pitchFamily="18" charset="0"/>
                        </a:rPr>
                        <m:t>m</m:t>
                      </m:r>
                      <m:r>
                        <a:rPr lang="cs-CZ">
                          <a:latin typeface="Cambria Math" panose="02040503050406030204" pitchFamily="18" charset="0"/>
                          <a:ea typeface="Cambria Math" panose="02040503050406030204" pitchFamily="18" charset="0"/>
                        </a:rPr>
                        <m:t>,</m:t>
                      </m:r>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č</m:t>
                          </m:r>
                        </m:sub>
                      </m:sSub>
                      <m:r>
                        <a:rPr lang="cs-CZ" i="1">
                          <a:latin typeface="Cambria Math" panose="02040503050406030204" pitchFamily="18" charset="0"/>
                        </a:rPr>
                        <m:t>=750 </m:t>
                      </m:r>
                      <m:r>
                        <m:rPr>
                          <m:sty m:val="p"/>
                        </m:rPr>
                        <a:rPr lang="cs-CZ">
                          <a:latin typeface="Cambria Math" panose="02040503050406030204" pitchFamily="18" charset="0"/>
                        </a:rPr>
                        <m:t>nm</m:t>
                      </m:r>
                      <m:r>
                        <a:rPr lang="cs-CZ">
                          <a:latin typeface="Cambria Math" panose="02040503050406030204" pitchFamily="18" charset="0"/>
                        </a:rPr>
                        <m:t>=7,5 </m:t>
                      </m:r>
                      <m:r>
                        <a:rPr lang="cs-CZ" i="1">
                          <a:latin typeface="Cambria Math" panose="02040503050406030204" pitchFamily="18" charset="0"/>
                          <a:ea typeface="Cambria Math" panose="02040503050406030204" pitchFamily="18" charset="0"/>
                        </a:rPr>
                        <m:t>∙</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10</m:t>
                          </m:r>
                        </m:e>
                        <m:sup>
                          <m:r>
                            <a:rPr lang="cs-CZ" i="1">
                              <a:latin typeface="Cambria Math" panose="02040503050406030204" pitchFamily="18" charset="0"/>
                              <a:ea typeface="Cambria Math" panose="02040503050406030204" pitchFamily="18" charset="0"/>
                            </a:rPr>
                            <m:t>−7</m:t>
                          </m:r>
                        </m:sup>
                      </m:sSup>
                      <m:r>
                        <a:rPr lang="cs-CZ" i="1">
                          <a:latin typeface="Cambria Math" panose="02040503050406030204" pitchFamily="18" charset="0"/>
                          <a:ea typeface="Cambria Math" panose="02040503050406030204" pitchFamily="18" charset="0"/>
                        </a:rPr>
                        <m:t> </m:t>
                      </m:r>
                      <m:r>
                        <m:rPr>
                          <m:sty m:val="p"/>
                        </m:rPr>
                        <a:rPr lang="cs-CZ">
                          <a:latin typeface="Cambria Math" panose="02040503050406030204" pitchFamily="18" charset="0"/>
                          <a:ea typeface="Cambria Math" panose="02040503050406030204" pitchFamily="18" charset="0"/>
                        </a:rPr>
                        <m:t>m</m:t>
                      </m:r>
                      <m:r>
                        <a:rPr lang="cs-CZ" i="1">
                          <a:latin typeface="Cambria Math" panose="02040503050406030204" pitchFamily="18" charset="0"/>
                          <a:ea typeface="Cambria Math" panose="02040503050406030204" pitchFamily="18" charset="0"/>
                        </a:rPr>
                        <m:t>,</m:t>
                      </m:r>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𝑓</m:t>
                          </m:r>
                        </m:sub>
                      </m:sSub>
                      <m:r>
                        <a:rPr lang="cs-CZ" i="1">
                          <a:latin typeface="Cambria Math" panose="02040503050406030204" pitchFamily="18" charset="0"/>
                        </a:rPr>
                        <m:t>=400 </m:t>
                      </m:r>
                      <m:r>
                        <m:rPr>
                          <m:sty m:val="p"/>
                        </m:rPr>
                        <a:rPr lang="cs-CZ">
                          <a:latin typeface="Cambria Math" panose="02040503050406030204" pitchFamily="18" charset="0"/>
                        </a:rPr>
                        <m:t>nm</m:t>
                      </m:r>
                      <m:r>
                        <a:rPr lang="cs-CZ">
                          <a:latin typeface="Cambria Math" panose="02040503050406030204" pitchFamily="18" charset="0"/>
                        </a:rPr>
                        <m:t>=4</m:t>
                      </m:r>
                      <m:r>
                        <a:rPr lang="cs-CZ" i="1">
                          <a:latin typeface="Cambria Math" panose="02040503050406030204" pitchFamily="18" charset="0"/>
                          <a:ea typeface="Cambria Math" panose="02040503050406030204" pitchFamily="18" charset="0"/>
                        </a:rPr>
                        <m:t>∙</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10</m:t>
                          </m:r>
                        </m:e>
                        <m:sup>
                          <m:r>
                            <a:rPr lang="cs-CZ" i="1">
                              <a:latin typeface="Cambria Math" panose="02040503050406030204" pitchFamily="18" charset="0"/>
                              <a:ea typeface="Cambria Math" panose="02040503050406030204" pitchFamily="18" charset="0"/>
                            </a:rPr>
                            <m:t>−7</m:t>
                          </m:r>
                        </m:sup>
                      </m:sSup>
                      <m:r>
                        <m:rPr>
                          <m:sty m:val="p"/>
                        </m:rPr>
                        <a:rPr lang="cs-CZ">
                          <a:latin typeface="Cambria Math" panose="02040503050406030204" pitchFamily="18" charset="0"/>
                          <a:ea typeface="Cambria Math" panose="02040503050406030204" pitchFamily="18" charset="0"/>
                        </a:rPr>
                        <m:t>m</m:t>
                      </m:r>
                      <m:r>
                        <a:rPr lang="cs-CZ" i="1">
                          <a:latin typeface="Cambria Math" panose="02040503050406030204" pitchFamily="18" charset="0"/>
                          <a:ea typeface="Cambria Math" panose="02040503050406030204" pitchFamily="18" charset="0"/>
                        </a:rPr>
                        <m:t>, </m:t>
                      </m:r>
                    </m:oMath>
                  </m:oMathPara>
                </a14:m>
                <a:endParaRPr lang="cs-CZ" dirty="0"/>
              </a:p>
              <a:p>
                <a:pPr/>
                <a14:m>
                  <m:oMathPara xmlns:m="http://schemas.openxmlformats.org/officeDocument/2006/math">
                    <m:oMathParaPr>
                      <m:jc m:val="left"/>
                    </m:oMathParaPr>
                    <m:oMath xmlns:m="http://schemas.openxmlformats.org/officeDocument/2006/math">
                      <m:sSub>
                        <m:sSubPr>
                          <m:ctrlPr>
                            <a:rPr lang="cs-CZ" i="1">
                              <a:latin typeface="Cambria Math" panose="02040503050406030204" pitchFamily="18" charset="0"/>
                              <a:ea typeface="Cambria Math" panose="02040503050406030204" pitchFamily="18" charset="0"/>
                            </a:rPr>
                          </m:ctrlPr>
                        </m:sSubPr>
                        <m:e>
                          <m:r>
                            <a:rPr lang="cs-CZ" i="1">
                              <a:latin typeface="Cambria Math" panose="02040503050406030204" pitchFamily="18" charset="0"/>
                              <a:ea typeface="Cambria Math" panose="02040503050406030204" pitchFamily="18" charset="0"/>
                            </a:rPr>
                            <m:t> </m:t>
                          </m:r>
                          <m:r>
                            <a:rPr lang="cs-CZ" i="1">
                              <a:latin typeface="Cambria Math" panose="02040503050406030204" pitchFamily="18" charset="0"/>
                              <a:ea typeface="Cambria Math" panose="02040503050406030204" pitchFamily="18" charset="0"/>
                            </a:rPr>
                            <m:t>𝑁</m:t>
                          </m:r>
                        </m:e>
                        <m:sub>
                          <m:r>
                            <a:rPr lang="cs-CZ" i="1">
                              <a:latin typeface="Cambria Math" panose="02040503050406030204" pitchFamily="18" charset="0"/>
                              <a:ea typeface="Cambria Math" panose="02040503050406030204" pitchFamily="18" charset="0"/>
                            </a:rPr>
                            <m:t>č</m:t>
                          </m:r>
                        </m:sub>
                      </m:sSub>
                      <m:r>
                        <a:rPr lang="cs-CZ" i="1">
                          <a:latin typeface="Cambria Math" panose="02040503050406030204" pitchFamily="18" charset="0"/>
                          <a:ea typeface="Cambria Math" panose="02040503050406030204" pitchFamily="18" charset="0"/>
                        </a:rPr>
                        <m:t>=?, </m:t>
                      </m:r>
                      <m:sSub>
                        <m:sSubPr>
                          <m:ctrlPr>
                            <a:rPr lang="cs-CZ" i="1">
                              <a:latin typeface="Cambria Math" panose="02040503050406030204" pitchFamily="18" charset="0"/>
                              <a:ea typeface="Cambria Math" panose="02040503050406030204" pitchFamily="18" charset="0"/>
                            </a:rPr>
                          </m:ctrlPr>
                        </m:sSubPr>
                        <m:e>
                          <m:r>
                            <a:rPr lang="cs-CZ" i="1">
                              <a:latin typeface="Cambria Math" panose="02040503050406030204" pitchFamily="18" charset="0"/>
                              <a:ea typeface="Cambria Math" panose="02040503050406030204" pitchFamily="18" charset="0"/>
                            </a:rPr>
                            <m:t>𝑁</m:t>
                          </m:r>
                        </m:e>
                        <m:sub>
                          <m:r>
                            <a:rPr lang="cs-CZ" i="1">
                              <a:latin typeface="Cambria Math" panose="02040503050406030204" pitchFamily="18" charset="0"/>
                              <a:ea typeface="Cambria Math" panose="02040503050406030204" pitchFamily="18" charset="0"/>
                            </a:rPr>
                            <m:t>𝑓</m:t>
                          </m:r>
                        </m:sub>
                      </m:sSub>
                      <m:r>
                        <a:rPr lang="cs-CZ" i="1">
                          <a:latin typeface="Cambria Math" panose="02040503050406030204" pitchFamily="18" charset="0"/>
                          <a:ea typeface="Cambria Math" panose="02040503050406030204" pitchFamily="18" charset="0"/>
                        </a:rPr>
                        <m:t>=?</m:t>
                      </m:r>
                    </m:oMath>
                  </m:oMathPara>
                </a14:m>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1775520" y="836713"/>
                <a:ext cx="8640960" cy="2257477"/>
              </a:xfrm>
              <a:prstGeom prst="rect">
                <a:avLst/>
              </a:prstGeom>
              <a:blipFill>
                <a:blip r:embed="rId2"/>
                <a:stretch>
                  <a:fillRect l="-564" t="-1348" b="-809"/>
                </a:stretch>
              </a:blipFill>
            </p:spPr>
            <p:txBody>
              <a:bodyPr/>
              <a:lstStyle/>
              <a:p>
                <a:r>
                  <a:rPr lang="cs-CZ">
                    <a:noFill/>
                  </a:rPr>
                  <a:t> </a:t>
                </a:r>
              </a:p>
            </p:txBody>
          </p:sp>
        </mc:Fallback>
      </mc:AlternateContent>
      <p:cxnSp>
        <p:nvCxnSpPr>
          <p:cNvPr id="5" name="Přímá spojnice 4"/>
          <p:cNvCxnSpPr/>
          <p:nvPr/>
        </p:nvCxnSpPr>
        <p:spPr>
          <a:xfrm>
            <a:off x="1775520" y="3140968"/>
            <a:ext cx="864096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p:cNvSpPr txBox="1"/>
              <p:nvPr/>
            </p:nvSpPr>
            <p:spPr>
              <a:xfrm>
                <a:off x="1775520" y="3212976"/>
                <a:ext cx="8640960" cy="945580"/>
              </a:xfrm>
              <a:prstGeom prst="rect">
                <a:avLst/>
              </a:prstGeom>
              <a:noFill/>
            </p:spPr>
            <p:txBody>
              <a:bodyPr wrap="square" rtlCol="0">
                <a:spAutoFit/>
              </a:bodyPr>
              <a:lstStyle/>
              <a:p>
                <a:r>
                  <a:rPr lang="cs-CZ" dirty="0"/>
                  <a:t>Při řešení této úlohy je třeba zjistit, zda se </a:t>
                </a:r>
                <a:r>
                  <a:rPr lang="cs-CZ" b="1" dirty="0"/>
                  <a:t>dráhový rozdíl obou paprsků </a:t>
                </a:r>
                <a14:m>
                  <m:oMath xmlns:m="http://schemas.openxmlformats.org/officeDocument/2006/math">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𝒍</m:t>
                    </m:r>
                  </m:oMath>
                </a14:m>
                <a:r>
                  <a:rPr lang="cs-CZ" b="1" dirty="0"/>
                  <a:t> </a:t>
                </a:r>
                <a:r>
                  <a:rPr lang="cs-CZ" dirty="0"/>
                  <a:t>rovná </a:t>
                </a:r>
                <a:r>
                  <a:rPr lang="cs-CZ" b="1" dirty="0"/>
                  <a:t>sudému</a:t>
                </a:r>
                <a:r>
                  <a:rPr lang="cs-CZ" dirty="0"/>
                  <a:t> či </a:t>
                </a:r>
                <a:r>
                  <a:rPr lang="cs-CZ" b="1" dirty="0"/>
                  <a:t>lichému počtu půlvln</a:t>
                </a:r>
                <a:r>
                  <a:rPr lang="cs-CZ" dirty="0"/>
                  <a:t>. To zjistíme dělením dráhového rozdílu </a:t>
                </a:r>
                <a14:m>
                  <m:oMath xmlns:m="http://schemas.openxmlformats.org/officeDocument/2006/math">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𝑙</m:t>
                    </m:r>
                  </m:oMath>
                </a14:m>
                <a:r>
                  <a:rPr lang="cs-CZ" dirty="0"/>
                  <a:t> poloviční délkou vlny. </a:t>
                </a:r>
              </a:p>
              <a:p>
                <a:r>
                  <a:rPr lang="cs-CZ" dirty="0"/>
                  <a:t>Počet těchto půlvln </a:t>
                </a:r>
                <a14:m>
                  <m:oMath xmlns:m="http://schemas.openxmlformats.org/officeDocument/2006/math">
                    <m:sSub>
                      <m:sSubPr>
                        <m:ctrlPr>
                          <a:rPr lang="cs-CZ" i="1">
                            <a:latin typeface="Cambria Math" panose="02040503050406030204" pitchFamily="18" charset="0"/>
                            <a:ea typeface="Cambria Math" panose="02040503050406030204" pitchFamily="18" charset="0"/>
                          </a:rPr>
                        </m:ctrlPr>
                      </m:sSubPr>
                      <m:e>
                        <m:r>
                          <a:rPr lang="cs-CZ" i="1">
                            <a:latin typeface="Cambria Math" panose="02040503050406030204" pitchFamily="18" charset="0"/>
                            <a:ea typeface="Cambria Math" panose="02040503050406030204" pitchFamily="18" charset="0"/>
                          </a:rPr>
                          <m:t> </m:t>
                        </m:r>
                        <m:r>
                          <a:rPr lang="cs-CZ" i="1">
                            <a:latin typeface="Cambria Math" panose="02040503050406030204" pitchFamily="18" charset="0"/>
                            <a:ea typeface="Cambria Math" panose="02040503050406030204" pitchFamily="18" charset="0"/>
                          </a:rPr>
                          <m:t>𝑁</m:t>
                        </m:r>
                      </m:e>
                      <m:sub>
                        <m:r>
                          <a:rPr lang="cs-CZ" i="1">
                            <a:latin typeface="Cambria Math" panose="02040503050406030204" pitchFamily="18" charset="0"/>
                            <a:ea typeface="Cambria Math" panose="02040503050406030204" pitchFamily="18" charset="0"/>
                          </a:rPr>
                          <m:t>č</m:t>
                        </m:r>
                      </m:sub>
                    </m:sSub>
                  </m:oMath>
                </a14:m>
                <a:r>
                  <a:rPr lang="cs-CZ" dirty="0"/>
                  <a:t> a </a:t>
                </a:r>
                <a14:m>
                  <m:oMath xmlns:m="http://schemas.openxmlformats.org/officeDocument/2006/math">
                    <m:sSub>
                      <m:sSubPr>
                        <m:ctrlPr>
                          <a:rPr lang="cs-CZ" i="1">
                            <a:latin typeface="Cambria Math" panose="02040503050406030204" pitchFamily="18" charset="0"/>
                            <a:ea typeface="Cambria Math" panose="02040503050406030204" pitchFamily="18" charset="0"/>
                          </a:rPr>
                        </m:ctrlPr>
                      </m:sSubPr>
                      <m:e>
                        <m:r>
                          <a:rPr lang="cs-CZ" i="1">
                            <a:latin typeface="Cambria Math" panose="02040503050406030204" pitchFamily="18" charset="0"/>
                            <a:ea typeface="Cambria Math" panose="02040503050406030204" pitchFamily="18" charset="0"/>
                          </a:rPr>
                          <m:t>𝑁</m:t>
                        </m:r>
                      </m:e>
                      <m:sub>
                        <m:r>
                          <a:rPr lang="cs-CZ" i="1">
                            <a:latin typeface="Cambria Math" panose="02040503050406030204" pitchFamily="18" charset="0"/>
                            <a:ea typeface="Cambria Math" panose="02040503050406030204" pitchFamily="18" charset="0"/>
                          </a:rPr>
                          <m:t>𝑓</m:t>
                        </m:r>
                      </m:sub>
                    </m:sSub>
                  </m:oMath>
                </a14:m>
                <a:r>
                  <a:rPr lang="cs-CZ" dirty="0"/>
                  <a:t> pro červené a fialové světlo je tedy:</a:t>
                </a:r>
              </a:p>
            </p:txBody>
          </p:sp>
        </mc:Choice>
        <mc:Fallback xmlns="">
          <p:sp>
            <p:nvSpPr>
              <p:cNvPr id="6" name="TextovéPole 5"/>
              <p:cNvSpPr txBox="1">
                <a:spLocks noRot="1" noChangeAspect="1" noMove="1" noResize="1" noEditPoints="1" noAdjustHandles="1" noChangeArrowheads="1" noChangeShapeType="1" noTextEdit="1"/>
              </p:cNvSpPr>
              <p:nvPr/>
            </p:nvSpPr>
            <p:spPr>
              <a:xfrm>
                <a:off x="1775520" y="3212976"/>
                <a:ext cx="8640960" cy="945580"/>
              </a:xfrm>
              <a:prstGeom prst="rect">
                <a:avLst/>
              </a:prstGeom>
              <a:blipFill>
                <a:blip r:embed="rId3"/>
                <a:stretch>
                  <a:fillRect l="-564" t="-3226" b="-774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p:cNvSpPr txBox="1"/>
              <p:nvPr/>
            </p:nvSpPr>
            <p:spPr>
              <a:xfrm>
                <a:off x="1775520" y="4149081"/>
                <a:ext cx="8640960" cy="1082027"/>
              </a:xfrm>
              <a:prstGeom prst="rect">
                <a:avLst/>
              </a:prstGeom>
              <a:noFill/>
            </p:spPr>
            <p:txBody>
              <a:bodyPr wrap="square" rtlCol="0">
                <a:spAutoFit/>
              </a:bodyPr>
              <a:lstStyle/>
              <a:p>
                <a:r>
                  <a:rPr lang="cs-CZ" dirty="0"/>
                  <a:t>pro červené světlo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𝑁</m:t>
                        </m:r>
                      </m:e>
                      <m:sub>
                        <m:r>
                          <a:rPr lang="cs-CZ" i="1">
                            <a:latin typeface="Cambria Math" panose="02040503050406030204" pitchFamily="18" charset="0"/>
                          </a:rPr>
                          <m:t>č</m:t>
                        </m:r>
                      </m:sub>
                    </m:sSub>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𝑙</m:t>
                        </m:r>
                      </m:num>
                      <m:den>
                        <m:f>
                          <m:fPr>
                            <m:ctrlPr>
                              <a:rPr lang="cs-CZ" i="1">
                                <a:latin typeface="Cambria Math" panose="02040503050406030204" pitchFamily="18" charset="0"/>
                              </a:rPr>
                            </m:ctrlPr>
                          </m:fPr>
                          <m:num>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č</m:t>
                                </m:r>
                              </m:sub>
                            </m:sSub>
                          </m:num>
                          <m:den>
                            <m:r>
                              <a:rPr lang="cs-CZ" i="1">
                                <a:latin typeface="Cambria Math" panose="02040503050406030204" pitchFamily="18" charset="0"/>
                              </a:rPr>
                              <m:t>2</m:t>
                            </m:r>
                          </m:den>
                        </m:f>
                      </m:den>
                    </m:f>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2</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𝑙</m:t>
                        </m:r>
                      </m:num>
                      <m:den>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č</m:t>
                            </m:r>
                          </m:sub>
                        </m:sSub>
                      </m:den>
                    </m:f>
                  </m:oMath>
                </a14:m>
                <a:r>
                  <a:rPr lang="cs-CZ" dirty="0"/>
                  <a:t>  pro fialové světlo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𝑁</m:t>
                        </m:r>
                      </m:e>
                      <m:sub>
                        <m:r>
                          <a:rPr lang="cs-CZ" i="1">
                            <a:latin typeface="Cambria Math" panose="02040503050406030204" pitchFamily="18" charset="0"/>
                          </a:rPr>
                          <m:t>𝑓</m:t>
                        </m:r>
                      </m:sub>
                    </m:sSub>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𝑙</m:t>
                        </m:r>
                      </m:num>
                      <m:den>
                        <m:f>
                          <m:fPr>
                            <m:ctrlPr>
                              <a:rPr lang="cs-CZ" i="1">
                                <a:latin typeface="Cambria Math" panose="02040503050406030204" pitchFamily="18" charset="0"/>
                              </a:rPr>
                            </m:ctrlPr>
                          </m:fPr>
                          <m:num>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č</m:t>
                                </m:r>
                              </m:sub>
                            </m:sSub>
                          </m:num>
                          <m:den>
                            <m:r>
                              <a:rPr lang="cs-CZ" i="1">
                                <a:latin typeface="Cambria Math" panose="02040503050406030204" pitchFamily="18" charset="0"/>
                              </a:rPr>
                              <m:t>2</m:t>
                            </m:r>
                          </m:den>
                        </m:f>
                      </m:den>
                    </m:f>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2</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𝑙</m:t>
                        </m:r>
                      </m:num>
                      <m:den>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č</m:t>
                            </m:r>
                          </m:sub>
                        </m:sSub>
                      </m:den>
                    </m:f>
                  </m:oMath>
                </a14:m>
                <a:r>
                  <a:rPr lang="cs-CZ" dirty="0"/>
                  <a:t> </a:t>
                </a:r>
              </a:p>
              <a:p>
                <a:r>
                  <a:rPr lang="cs-CZ" dirty="0"/>
                  <a:t>Číselně: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𝑁</m:t>
                        </m:r>
                      </m:e>
                      <m:sub>
                        <m:r>
                          <a:rPr lang="cs-CZ" i="1">
                            <a:latin typeface="Cambria Math" panose="02040503050406030204" pitchFamily="18" charset="0"/>
                          </a:rPr>
                          <m:t>č</m:t>
                        </m:r>
                      </m:sub>
                    </m:sSub>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2..3..</m:t>
                        </m:r>
                        <m:sSup>
                          <m:sSupPr>
                            <m:ctrlPr>
                              <a:rPr lang="cs-CZ" i="1">
                                <a:latin typeface="Cambria Math" panose="02040503050406030204" pitchFamily="18" charset="0"/>
                              </a:rPr>
                            </m:ctrlPr>
                          </m:sSupPr>
                          <m:e>
                            <m:r>
                              <a:rPr lang="cs-CZ" i="1">
                                <a:latin typeface="Cambria Math" panose="02040503050406030204" pitchFamily="18" charset="0"/>
                              </a:rPr>
                              <m:t>10</m:t>
                            </m:r>
                          </m:e>
                          <m:sup>
                            <m:r>
                              <a:rPr lang="cs-CZ" i="1">
                                <a:latin typeface="Cambria Math" panose="02040503050406030204" pitchFamily="18" charset="0"/>
                              </a:rPr>
                              <m:t>−6</m:t>
                            </m:r>
                          </m:sup>
                        </m:sSup>
                        <m:r>
                          <a:rPr lang="cs-CZ" i="1">
                            <a:latin typeface="Cambria Math" panose="02040503050406030204" pitchFamily="18" charset="0"/>
                          </a:rPr>
                          <m:t> </m:t>
                        </m:r>
                      </m:num>
                      <m:den>
                        <m:r>
                          <a:rPr lang="cs-CZ" i="1">
                            <a:latin typeface="Cambria Math" panose="02040503050406030204" pitchFamily="18" charset="0"/>
                          </a:rPr>
                          <m:t>7,5.</m:t>
                        </m:r>
                        <m:sSup>
                          <m:sSupPr>
                            <m:ctrlPr>
                              <a:rPr lang="cs-CZ" i="1">
                                <a:latin typeface="Cambria Math" panose="02040503050406030204" pitchFamily="18" charset="0"/>
                              </a:rPr>
                            </m:ctrlPr>
                          </m:sSupPr>
                          <m:e>
                            <m:r>
                              <a:rPr lang="cs-CZ" i="1">
                                <a:latin typeface="Cambria Math" panose="02040503050406030204" pitchFamily="18" charset="0"/>
                              </a:rPr>
                              <m:t>10</m:t>
                            </m:r>
                          </m:e>
                          <m:sup>
                            <m:r>
                              <a:rPr lang="cs-CZ" i="1">
                                <a:latin typeface="Cambria Math" panose="02040503050406030204" pitchFamily="18" charset="0"/>
                              </a:rPr>
                              <m:t>−7</m:t>
                            </m:r>
                          </m:sup>
                        </m:sSup>
                      </m:den>
                    </m:f>
                    <m:r>
                      <a:rPr lang="cs-CZ" i="1">
                        <a:latin typeface="Cambria Math" panose="02040503050406030204" pitchFamily="18" charset="0"/>
                      </a:rPr>
                      <m:t>=</m:t>
                    </m:r>
                    <m:r>
                      <a:rPr lang="cs-CZ" b="1" i="1">
                        <a:latin typeface="Cambria Math" panose="02040503050406030204" pitchFamily="18" charset="0"/>
                      </a:rPr>
                      <m:t>𝟖</m:t>
                    </m:r>
                  </m:oMath>
                </a14:m>
                <a:r>
                  <a:rPr lang="cs-CZ" dirty="0"/>
                  <a:t>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𝑁</m:t>
                        </m:r>
                      </m:e>
                      <m:sub>
                        <m:r>
                          <a:rPr lang="cs-CZ" i="1">
                            <a:latin typeface="Cambria Math" panose="02040503050406030204" pitchFamily="18" charset="0"/>
                          </a:rPr>
                          <m:t>𝑓</m:t>
                        </m:r>
                      </m:sub>
                    </m:sSub>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2..3.</m:t>
                        </m:r>
                        <m:sSup>
                          <m:sSupPr>
                            <m:ctrlPr>
                              <a:rPr lang="cs-CZ" i="1">
                                <a:latin typeface="Cambria Math" panose="02040503050406030204" pitchFamily="18" charset="0"/>
                              </a:rPr>
                            </m:ctrlPr>
                          </m:sSupPr>
                          <m:e>
                            <m:r>
                              <a:rPr lang="cs-CZ" i="1">
                                <a:latin typeface="Cambria Math" panose="02040503050406030204" pitchFamily="18" charset="0"/>
                              </a:rPr>
                              <m:t>10</m:t>
                            </m:r>
                          </m:e>
                          <m:sup>
                            <m:r>
                              <a:rPr lang="cs-CZ" i="1">
                                <a:latin typeface="Cambria Math" panose="02040503050406030204" pitchFamily="18" charset="0"/>
                              </a:rPr>
                              <m:t>−6</m:t>
                            </m:r>
                          </m:sup>
                        </m:sSup>
                      </m:num>
                      <m:den>
                        <m:r>
                          <a:rPr lang="cs-CZ" i="1">
                            <a:latin typeface="Cambria Math" panose="02040503050406030204" pitchFamily="18" charset="0"/>
                          </a:rPr>
                          <m:t>4.</m:t>
                        </m:r>
                        <m:sSup>
                          <m:sSupPr>
                            <m:ctrlPr>
                              <a:rPr lang="cs-CZ" i="1">
                                <a:latin typeface="Cambria Math" panose="02040503050406030204" pitchFamily="18" charset="0"/>
                              </a:rPr>
                            </m:ctrlPr>
                          </m:sSupPr>
                          <m:e>
                            <m:r>
                              <a:rPr lang="cs-CZ" i="1">
                                <a:latin typeface="Cambria Math" panose="02040503050406030204" pitchFamily="18" charset="0"/>
                              </a:rPr>
                              <m:t>10</m:t>
                            </m:r>
                          </m:e>
                          <m:sup>
                            <m:r>
                              <a:rPr lang="cs-CZ" i="1">
                                <a:latin typeface="Cambria Math" panose="02040503050406030204" pitchFamily="18" charset="0"/>
                              </a:rPr>
                              <m:t>−7</m:t>
                            </m:r>
                          </m:sup>
                        </m:sSup>
                      </m:den>
                    </m:f>
                    <m:r>
                      <a:rPr lang="cs-CZ" i="1">
                        <a:latin typeface="Cambria Math" panose="02040503050406030204" pitchFamily="18" charset="0"/>
                      </a:rPr>
                      <m:t>=</m:t>
                    </m:r>
                    <m:r>
                      <a:rPr lang="cs-CZ" b="1" i="1">
                        <a:latin typeface="Cambria Math" panose="02040503050406030204" pitchFamily="18" charset="0"/>
                      </a:rPr>
                      <m:t>𝟏𝟓</m:t>
                    </m:r>
                  </m:oMath>
                </a14:m>
                <a:endParaRPr lang="cs-CZ" b="1" dirty="0"/>
              </a:p>
            </p:txBody>
          </p:sp>
        </mc:Choice>
        <mc:Fallback xmlns="">
          <p:sp>
            <p:nvSpPr>
              <p:cNvPr id="7" name="TextovéPole 6"/>
              <p:cNvSpPr txBox="1">
                <a:spLocks noRot="1" noChangeAspect="1" noMove="1" noResize="1" noEditPoints="1" noAdjustHandles="1" noChangeArrowheads="1" noChangeShapeType="1" noTextEdit="1"/>
              </p:cNvSpPr>
              <p:nvPr/>
            </p:nvSpPr>
            <p:spPr>
              <a:xfrm>
                <a:off x="1775520" y="4149081"/>
                <a:ext cx="8640960" cy="1082027"/>
              </a:xfrm>
              <a:prstGeom prst="rect">
                <a:avLst/>
              </a:prstGeom>
              <a:blipFill>
                <a:blip r:embed="rId4"/>
                <a:stretch>
                  <a:fillRect l="-564" b="-1130"/>
                </a:stretch>
              </a:blipFill>
            </p:spPr>
            <p:txBody>
              <a:bodyPr/>
              <a:lstStyle/>
              <a:p>
                <a:r>
                  <a:rPr lang="cs-CZ">
                    <a:noFill/>
                  </a:rPr>
                  <a:t> </a:t>
                </a:r>
              </a:p>
            </p:txBody>
          </p:sp>
        </mc:Fallback>
      </mc:AlternateContent>
      <p:sp>
        <p:nvSpPr>
          <p:cNvPr id="8" name="TextovéPole 7"/>
          <p:cNvSpPr txBox="1"/>
          <p:nvPr/>
        </p:nvSpPr>
        <p:spPr>
          <a:xfrm>
            <a:off x="1775520" y="5247233"/>
            <a:ext cx="8640960" cy="646331"/>
          </a:xfrm>
          <a:prstGeom prst="rect">
            <a:avLst/>
          </a:prstGeom>
          <a:noFill/>
        </p:spPr>
        <p:txBody>
          <a:bodyPr wrap="square" rtlCol="0">
            <a:spAutoFit/>
          </a:bodyPr>
          <a:lstStyle/>
          <a:p>
            <a:r>
              <a:rPr lang="cs-CZ" dirty="0"/>
              <a:t>Pro červené světlo se dráhový rozdíl rovná sudému násobku půlvln, nastává </a:t>
            </a:r>
            <a:r>
              <a:rPr lang="cs-CZ" b="1" dirty="0"/>
              <a:t>maximum,</a:t>
            </a:r>
            <a:endParaRPr lang="cs-CZ" dirty="0"/>
          </a:p>
          <a:p>
            <a:r>
              <a:rPr lang="cs-CZ" dirty="0"/>
              <a:t>pro fialové světlo se dráhový rozdíl rovná lichému násobku půlvln, nastává </a:t>
            </a:r>
            <a:r>
              <a:rPr lang="cs-CZ" b="1" dirty="0"/>
              <a:t>minimum.</a:t>
            </a:r>
            <a:endParaRPr lang="cs-CZ" dirty="0"/>
          </a:p>
        </p:txBody>
      </p:sp>
      <mc:AlternateContent xmlns:mc="http://schemas.openxmlformats.org/markup-compatibility/2006" xmlns:a14="http://schemas.microsoft.com/office/drawing/2010/main">
        <mc:Choice Requires="a14">
          <p:sp>
            <p:nvSpPr>
              <p:cNvPr id="9" name="TextovéPole 8"/>
              <p:cNvSpPr txBox="1"/>
              <p:nvPr/>
            </p:nvSpPr>
            <p:spPr>
              <a:xfrm>
                <a:off x="1847528" y="5893563"/>
                <a:ext cx="8496944" cy="738664"/>
              </a:xfrm>
              <a:prstGeom prst="rect">
                <a:avLst/>
              </a:prstGeom>
              <a:noFill/>
            </p:spPr>
            <p:txBody>
              <a:bodyPr wrap="square" rtlCol="0">
                <a:spAutoFit/>
              </a:bodyPr>
              <a:lstStyle/>
              <a:p>
                <a:r>
                  <a:rPr lang="cs-CZ" sz="1400" b="1" dirty="0"/>
                  <a:t>Podíl dráhového rozdílu </a:t>
                </a:r>
                <a14:m>
                  <m:oMath xmlns:m="http://schemas.openxmlformats.org/officeDocument/2006/math">
                    <m:r>
                      <a:rPr lang="cs-CZ" sz="1400" b="1" i="1">
                        <a:latin typeface="Cambria Math" panose="02040503050406030204" pitchFamily="18" charset="0"/>
                        <a:ea typeface="Cambria Math" panose="02040503050406030204" pitchFamily="18" charset="0"/>
                      </a:rPr>
                      <m:t>∆</m:t>
                    </m:r>
                    <m:r>
                      <a:rPr lang="cs-CZ" sz="1400" b="1" i="1">
                        <a:latin typeface="Cambria Math" panose="02040503050406030204" pitchFamily="18" charset="0"/>
                        <a:ea typeface="Cambria Math" panose="02040503050406030204" pitchFamily="18" charset="0"/>
                      </a:rPr>
                      <m:t>𝒍</m:t>
                    </m:r>
                  </m:oMath>
                </a14:m>
                <a:r>
                  <a:rPr lang="cs-CZ" sz="1400" b="1" dirty="0"/>
                  <a:t> a poloviny vlnové délky  </a:t>
                </a:r>
                <a14:m>
                  <m:oMath xmlns:m="http://schemas.openxmlformats.org/officeDocument/2006/math">
                    <m:r>
                      <a:rPr lang="el-GR" sz="1400" b="1" i="1">
                        <a:latin typeface="Cambria Math" panose="02040503050406030204" pitchFamily="18" charset="0"/>
                      </a:rPr>
                      <m:t>𝝀</m:t>
                    </m:r>
                    <m:r>
                      <a:rPr lang="cs-CZ" sz="1400" b="1" i="1">
                        <a:latin typeface="Cambria Math" panose="02040503050406030204" pitchFamily="18" charset="0"/>
                      </a:rPr>
                      <m:t>/</m:t>
                    </m:r>
                    <m:r>
                      <a:rPr lang="cs-CZ" sz="1400" b="1" i="1">
                        <a:latin typeface="Cambria Math" panose="02040503050406030204" pitchFamily="18" charset="0"/>
                      </a:rPr>
                      <m:t>𝟐</m:t>
                    </m:r>
                  </m:oMath>
                </a14:m>
                <a:r>
                  <a:rPr lang="cs-CZ" sz="1400" b="1" dirty="0"/>
                  <a:t> se obecně nemusí rovnat celému číslu, ale může mít libovolnou číselnou hodnotu. Světlo se v tomto případě interferencí buď zesiluje nebo zeslabuje, ale nenastává maximum nebo minimum </a:t>
                </a:r>
              </a:p>
            </p:txBody>
          </p:sp>
        </mc:Choice>
        <mc:Fallback xmlns="">
          <p:sp>
            <p:nvSpPr>
              <p:cNvPr id="9" name="TextovéPole 8"/>
              <p:cNvSpPr txBox="1">
                <a:spLocks noRot="1" noChangeAspect="1" noMove="1" noResize="1" noEditPoints="1" noAdjustHandles="1" noChangeArrowheads="1" noChangeShapeType="1" noTextEdit="1"/>
              </p:cNvSpPr>
              <p:nvPr/>
            </p:nvSpPr>
            <p:spPr>
              <a:xfrm>
                <a:off x="1847528" y="5893563"/>
                <a:ext cx="8496944" cy="738664"/>
              </a:xfrm>
              <a:prstGeom prst="rect">
                <a:avLst/>
              </a:prstGeom>
              <a:blipFill>
                <a:blip r:embed="rId5"/>
                <a:stretch>
                  <a:fillRect l="-215" t="-1653" b="-7438"/>
                </a:stretch>
              </a:blipFill>
            </p:spPr>
            <p:txBody>
              <a:bodyPr/>
              <a:lstStyle/>
              <a:p>
                <a:r>
                  <a:rPr lang="cs-CZ">
                    <a:noFill/>
                  </a:rPr>
                  <a:t> </a:t>
                </a:r>
              </a:p>
            </p:txBody>
          </p:sp>
        </mc:Fallback>
      </mc:AlternateContent>
      <p:cxnSp>
        <p:nvCxnSpPr>
          <p:cNvPr id="10" name="Přímá spojnice 9"/>
          <p:cNvCxnSpPr/>
          <p:nvPr/>
        </p:nvCxnSpPr>
        <p:spPr>
          <a:xfrm>
            <a:off x="1775520" y="5893563"/>
            <a:ext cx="864096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9372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75520" y="260648"/>
            <a:ext cx="4896544" cy="369332"/>
          </a:xfrm>
          <a:prstGeom prst="rect">
            <a:avLst/>
          </a:prstGeom>
          <a:noFill/>
        </p:spPr>
        <p:txBody>
          <a:bodyPr wrap="square" rtlCol="0">
            <a:spAutoFit/>
          </a:bodyPr>
          <a:lstStyle/>
          <a:p>
            <a:r>
              <a:rPr lang="cs-CZ" b="1" dirty="0"/>
              <a:t>Příklad 90/102 – Karel Bartuška: Sbírka z fyziky IV</a:t>
            </a:r>
          </a:p>
        </p:txBody>
      </p:sp>
      <mc:AlternateContent xmlns:mc="http://schemas.openxmlformats.org/markup-compatibility/2006" xmlns:a14="http://schemas.microsoft.com/office/drawing/2010/main">
        <mc:Choice Requires="a14">
          <p:sp>
            <p:nvSpPr>
              <p:cNvPr id="3" name="TextovéPole 2"/>
              <p:cNvSpPr txBox="1"/>
              <p:nvPr/>
            </p:nvSpPr>
            <p:spPr>
              <a:xfrm>
                <a:off x="1775520" y="620689"/>
                <a:ext cx="8640960" cy="1782091"/>
              </a:xfrm>
              <a:prstGeom prst="rect">
                <a:avLst/>
              </a:prstGeom>
              <a:noFill/>
            </p:spPr>
            <p:txBody>
              <a:bodyPr wrap="square" rtlCol="0">
                <a:spAutoFit/>
              </a:bodyPr>
              <a:lstStyle/>
              <a:p>
                <a:r>
                  <a:rPr lang="cs-CZ" dirty="0"/>
                  <a:t>Dráhový rozdíl dvou koherentních paprsků </a:t>
                </a:r>
                <a:r>
                  <a:rPr lang="cs-CZ" b="1" dirty="0"/>
                  <a:t>bílého</a:t>
                </a:r>
                <a:r>
                  <a:rPr lang="cs-CZ" dirty="0"/>
                  <a:t> světla je </a:t>
                </a:r>
                <a:r>
                  <a:rPr lang="cs-CZ" b="1" dirty="0">
                    <a:solidFill>
                      <a:srgbClr val="FF0000"/>
                    </a:solidFill>
                  </a:rPr>
                  <a:t>2,50 </a:t>
                </a:r>
                <a:r>
                  <a:rPr lang="el-GR" b="1" dirty="0">
                    <a:solidFill>
                      <a:srgbClr val="FF0000"/>
                    </a:solidFill>
                  </a:rPr>
                  <a:t>μ</a:t>
                </a:r>
                <a:r>
                  <a:rPr lang="cs-CZ" b="1" dirty="0">
                    <a:solidFill>
                      <a:srgbClr val="FF0000"/>
                    </a:solidFill>
                  </a:rPr>
                  <a:t>m</a:t>
                </a:r>
                <a:r>
                  <a:rPr lang="cs-CZ" dirty="0"/>
                  <a:t>. Pro které vlnové délky </a:t>
                </a:r>
                <a14:m>
                  <m:oMath xmlns:m="http://schemas.openxmlformats.org/officeDocument/2006/math">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𝑘</m:t>
                        </m:r>
                      </m:sub>
                    </m:sSub>
                  </m:oMath>
                </a14:m>
                <a:r>
                  <a:rPr lang="cs-CZ" dirty="0"/>
                  <a:t> viditelného světla (390 </a:t>
                </a:r>
                <a:r>
                  <a:rPr lang="cs-CZ" dirty="0" err="1"/>
                  <a:t>nm</a:t>
                </a:r>
                <a:r>
                  <a:rPr lang="cs-CZ" dirty="0"/>
                  <a:t> </a:t>
                </a:r>
                <a14:m>
                  <m:oMath xmlns:m="http://schemas.openxmlformats.org/officeDocument/2006/math">
                    <m:r>
                      <a:rPr lang="cs-CZ" i="1">
                        <a:latin typeface="Cambria Math" panose="02040503050406030204" pitchFamily="18" charset="0"/>
                        <a:ea typeface="Cambria Math" panose="02040503050406030204" pitchFamily="18" charset="0"/>
                      </a:rPr>
                      <m:t>≤</m:t>
                    </m:r>
                  </m:oMath>
                </a14:m>
                <a:r>
                  <a:rPr lang="cs-CZ" dirty="0"/>
                  <a:t> </a:t>
                </a:r>
                <a14:m>
                  <m:oMath xmlns:m="http://schemas.openxmlformats.org/officeDocument/2006/math">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𝑘</m:t>
                        </m:r>
                      </m:sub>
                    </m:sSub>
                    <m:r>
                      <a:rPr lang="cs-CZ" dirty="0">
                        <a:latin typeface="Cambria Math" panose="02040503050406030204" pitchFamily="18" charset="0"/>
                        <a:ea typeface="Cambria Math" panose="02040503050406030204" pitchFamily="18" charset="0"/>
                      </a:rPr>
                      <m:t>≤</m:t>
                    </m:r>
                  </m:oMath>
                </a14:m>
                <a:r>
                  <a:rPr lang="cs-CZ" dirty="0"/>
                  <a:t> 790 </a:t>
                </a:r>
                <a:r>
                  <a:rPr lang="cs-CZ" dirty="0" err="1"/>
                  <a:t>nm</a:t>
                </a:r>
                <a:r>
                  <a:rPr lang="cs-CZ" dirty="0"/>
                  <a:t>) nastává </a:t>
                </a:r>
                <a:r>
                  <a:rPr lang="cs-CZ" b="1" dirty="0"/>
                  <a:t>interferenční maximum</a:t>
                </a:r>
                <a:r>
                  <a:rPr lang="cs-CZ" dirty="0"/>
                  <a:t>?</a:t>
                </a:r>
              </a:p>
              <a:p>
                <a:endParaRPr lang="cs-CZ" dirty="0"/>
              </a:p>
              <a:p>
                <a:r>
                  <a:rPr lang="cs-CZ" dirty="0"/>
                  <a:t>Řešení:</a:t>
                </a:r>
              </a:p>
              <a:p>
                <a:pPr/>
                <a14:m>
                  <m:oMathPara xmlns:m="http://schemas.openxmlformats.org/officeDocument/2006/math">
                    <m:oMathParaPr>
                      <m:jc m:val="left"/>
                    </m:oMathParaPr>
                    <m:oMath xmlns:m="http://schemas.openxmlformats.org/officeDocument/2006/math">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𝑙</m:t>
                      </m:r>
                      <m:r>
                        <a:rPr lang="cs-CZ" i="1">
                          <a:latin typeface="Cambria Math" panose="02040503050406030204" pitchFamily="18" charset="0"/>
                          <a:ea typeface="Cambria Math" panose="02040503050406030204" pitchFamily="18" charset="0"/>
                        </a:rPr>
                        <m:t>=2,5 </m:t>
                      </m:r>
                      <m:r>
                        <a:rPr lang="cs-CZ" i="1">
                          <a:latin typeface="Cambria Math" panose="02040503050406030204" pitchFamily="18" charset="0"/>
                          <a:ea typeface="Cambria Math" panose="02040503050406030204" pitchFamily="18" charset="0"/>
                        </a:rPr>
                        <m:t>𝜇</m:t>
                      </m:r>
                      <m:r>
                        <m:rPr>
                          <m:sty m:val="p"/>
                        </m:rPr>
                        <a:rPr lang="cs-CZ">
                          <a:latin typeface="Cambria Math" panose="02040503050406030204" pitchFamily="18" charset="0"/>
                          <a:ea typeface="Cambria Math" panose="02040503050406030204" pitchFamily="18" charset="0"/>
                        </a:rPr>
                        <m:t>m</m:t>
                      </m:r>
                      <m:r>
                        <a:rPr lang="cs-CZ" i="1">
                          <a:latin typeface="Cambria Math" panose="02040503050406030204" pitchFamily="18" charset="0"/>
                          <a:ea typeface="Cambria Math" panose="02040503050406030204" pitchFamily="18" charset="0"/>
                        </a:rPr>
                        <m:t>=2,5.</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10</m:t>
                          </m:r>
                        </m:e>
                        <m:sup>
                          <m:r>
                            <a:rPr lang="cs-CZ" i="1">
                              <a:latin typeface="Cambria Math" panose="02040503050406030204" pitchFamily="18" charset="0"/>
                              <a:ea typeface="Cambria Math" panose="02040503050406030204" pitchFamily="18" charset="0"/>
                            </a:rPr>
                            <m:t>−6</m:t>
                          </m:r>
                        </m:sup>
                      </m:sSup>
                      <m:r>
                        <m:rPr>
                          <m:sty m:val="p"/>
                        </m:rPr>
                        <a:rPr lang="cs-CZ">
                          <a:latin typeface="Cambria Math" panose="02040503050406030204" pitchFamily="18" charset="0"/>
                          <a:ea typeface="Cambria Math" panose="02040503050406030204" pitchFamily="18" charset="0"/>
                        </a:rPr>
                        <m:t>m</m:t>
                      </m:r>
                      <m:r>
                        <a:rPr lang="cs-CZ">
                          <a:latin typeface="Cambria Math" panose="02040503050406030204" pitchFamily="18" charset="0"/>
                          <a:ea typeface="Cambria Math" panose="02040503050406030204" pitchFamily="18" charset="0"/>
                        </a:rPr>
                        <m:t>, </m:t>
                      </m:r>
                      <m:sSub>
                        <m:sSubPr>
                          <m:ctrlPr>
                            <a:rPr lang="cs-CZ" i="1">
                              <a:latin typeface="Cambria Math" panose="02040503050406030204" pitchFamily="18" charset="0"/>
                              <a:ea typeface="Cambria Math" panose="02040503050406030204" pitchFamily="18" charset="0"/>
                            </a:rPr>
                          </m:ctrlPr>
                        </m:sSubPr>
                        <m:e>
                          <m:r>
                            <m:rPr>
                              <m:sty m:val="p"/>
                            </m:rPr>
                            <a:rPr lang="el-GR" i="1">
                              <a:latin typeface="Cambria Math" panose="02040503050406030204" pitchFamily="18" charset="0"/>
                              <a:ea typeface="Cambria Math" panose="02040503050406030204" pitchFamily="18" charset="0"/>
                            </a:rPr>
                            <m:t>λ</m:t>
                          </m:r>
                        </m:e>
                        <m:sub>
                          <m:r>
                            <a:rPr lang="cs-CZ" i="1">
                              <a:latin typeface="Cambria Math" panose="02040503050406030204" pitchFamily="18" charset="0"/>
                              <a:ea typeface="Cambria Math" panose="02040503050406030204" pitchFamily="18" charset="0"/>
                            </a:rPr>
                            <m:t>𝑓</m:t>
                          </m:r>
                        </m:sub>
                      </m:sSub>
                      <m:r>
                        <a:rPr lang="cs-CZ" i="1">
                          <a:latin typeface="Cambria Math" panose="02040503050406030204" pitchFamily="18" charset="0"/>
                          <a:ea typeface="Cambria Math" panose="02040503050406030204" pitchFamily="18" charset="0"/>
                        </a:rPr>
                        <m:t>=390 </m:t>
                      </m:r>
                      <m:r>
                        <m:rPr>
                          <m:sty m:val="p"/>
                        </m:rPr>
                        <a:rPr lang="cs-CZ">
                          <a:latin typeface="Cambria Math" panose="02040503050406030204" pitchFamily="18" charset="0"/>
                          <a:ea typeface="Cambria Math" panose="02040503050406030204" pitchFamily="18" charset="0"/>
                        </a:rPr>
                        <m:t>nm</m:t>
                      </m:r>
                      <m:r>
                        <a:rPr lang="cs-CZ" i="1">
                          <a:latin typeface="Cambria Math" panose="02040503050406030204" pitchFamily="18" charset="0"/>
                          <a:ea typeface="Cambria Math" panose="02040503050406030204" pitchFamily="18" charset="0"/>
                        </a:rPr>
                        <m:t>=3,9.</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10</m:t>
                          </m:r>
                        </m:e>
                        <m:sup>
                          <m:r>
                            <a:rPr lang="cs-CZ" i="1">
                              <a:latin typeface="Cambria Math" panose="02040503050406030204" pitchFamily="18" charset="0"/>
                              <a:ea typeface="Cambria Math" panose="02040503050406030204" pitchFamily="18" charset="0"/>
                            </a:rPr>
                            <m:t>−7</m:t>
                          </m:r>
                        </m:sup>
                      </m:sSup>
                      <m:r>
                        <m:rPr>
                          <m:sty m:val="p"/>
                        </m:rPr>
                        <a:rPr lang="cs-CZ">
                          <a:latin typeface="Cambria Math" panose="02040503050406030204" pitchFamily="18" charset="0"/>
                          <a:ea typeface="Cambria Math" panose="02040503050406030204" pitchFamily="18" charset="0"/>
                        </a:rPr>
                        <m:t>m</m:t>
                      </m:r>
                      <m:r>
                        <a:rPr lang="cs-CZ">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 </m:t>
                      </m:r>
                      <m:sSub>
                        <m:sSubPr>
                          <m:ctrlPr>
                            <a:rPr lang="cs-CZ" i="1">
                              <a:latin typeface="Cambria Math" panose="02040503050406030204" pitchFamily="18" charset="0"/>
                              <a:ea typeface="Cambria Math" panose="02040503050406030204" pitchFamily="18" charset="0"/>
                            </a:rPr>
                          </m:ctrlPr>
                        </m:sSubPr>
                        <m:e>
                          <m:r>
                            <a:rPr lang="cs-CZ" i="1">
                              <a:latin typeface="Cambria Math" panose="02040503050406030204" pitchFamily="18" charset="0"/>
                              <a:ea typeface="Cambria Math" panose="02040503050406030204" pitchFamily="18" charset="0"/>
                            </a:rPr>
                            <m:t> </m:t>
                          </m:r>
                          <m:r>
                            <m:rPr>
                              <m:sty m:val="p"/>
                            </m:rPr>
                            <a:rPr lang="el-GR" i="1">
                              <a:latin typeface="Cambria Math" panose="02040503050406030204" pitchFamily="18" charset="0"/>
                              <a:ea typeface="Cambria Math" panose="02040503050406030204" pitchFamily="18" charset="0"/>
                            </a:rPr>
                            <m:t>λ</m:t>
                          </m:r>
                        </m:e>
                        <m:sub>
                          <m:r>
                            <a:rPr lang="cs-CZ" i="1">
                              <a:latin typeface="Cambria Math" panose="02040503050406030204" pitchFamily="18" charset="0"/>
                              <a:ea typeface="Cambria Math" panose="02040503050406030204" pitchFamily="18" charset="0"/>
                            </a:rPr>
                            <m:t>č</m:t>
                          </m:r>
                        </m:sub>
                      </m:sSub>
                      <m:r>
                        <a:rPr lang="cs-CZ" i="1">
                          <a:latin typeface="Cambria Math" panose="02040503050406030204" pitchFamily="18" charset="0"/>
                          <a:ea typeface="Cambria Math" panose="02040503050406030204" pitchFamily="18" charset="0"/>
                        </a:rPr>
                        <m:t>=790 </m:t>
                      </m:r>
                      <m:r>
                        <m:rPr>
                          <m:sty m:val="p"/>
                        </m:rPr>
                        <a:rPr lang="cs-CZ">
                          <a:latin typeface="Cambria Math" panose="02040503050406030204" pitchFamily="18" charset="0"/>
                          <a:ea typeface="Cambria Math" panose="02040503050406030204" pitchFamily="18" charset="0"/>
                        </a:rPr>
                        <m:t>nm</m:t>
                      </m:r>
                      <m:r>
                        <a:rPr lang="cs-CZ">
                          <a:latin typeface="Cambria Math" panose="02040503050406030204" pitchFamily="18" charset="0"/>
                          <a:ea typeface="Cambria Math" panose="02040503050406030204" pitchFamily="18" charset="0"/>
                        </a:rPr>
                        <m:t>=7,9.</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10</m:t>
                          </m:r>
                        </m:e>
                        <m:sup>
                          <m:r>
                            <a:rPr lang="cs-CZ" i="1">
                              <a:latin typeface="Cambria Math" panose="02040503050406030204" pitchFamily="18" charset="0"/>
                              <a:ea typeface="Cambria Math" panose="02040503050406030204" pitchFamily="18" charset="0"/>
                            </a:rPr>
                            <m:t>−7</m:t>
                          </m:r>
                        </m:sup>
                      </m:sSup>
                      <m:r>
                        <m:rPr>
                          <m:sty m:val="p"/>
                        </m:rPr>
                        <a:rPr lang="cs-CZ">
                          <a:latin typeface="Cambria Math" panose="02040503050406030204" pitchFamily="18" charset="0"/>
                          <a:ea typeface="Cambria Math" panose="02040503050406030204" pitchFamily="18" charset="0"/>
                        </a:rPr>
                        <m:t>m</m:t>
                      </m:r>
                    </m:oMath>
                  </m:oMathPara>
                </a14:m>
                <a:endParaRPr lang="cs-CZ" dirty="0"/>
              </a:p>
              <a:p>
                <a:pPr/>
                <a14:m>
                  <m:oMathPara xmlns:m="http://schemas.openxmlformats.org/officeDocument/2006/math">
                    <m:oMathParaPr>
                      <m:jc m:val="left"/>
                    </m:oMathParaPr>
                    <m:oMath xmlns:m="http://schemas.openxmlformats.org/officeDocument/2006/math">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𝑘</m:t>
                          </m:r>
                        </m:sub>
                      </m:sSub>
                      <m:r>
                        <a:rPr lang="cs-CZ" i="1">
                          <a:latin typeface="Cambria Math" panose="02040503050406030204" pitchFamily="18" charset="0"/>
                        </a:rPr>
                        <m:t>=?</m:t>
                      </m:r>
                    </m:oMath>
                  </m:oMathPara>
                </a14:m>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1775520" y="620689"/>
                <a:ext cx="8640960" cy="1782091"/>
              </a:xfrm>
              <a:prstGeom prst="rect">
                <a:avLst/>
              </a:prstGeom>
              <a:blipFill>
                <a:blip r:embed="rId2"/>
                <a:stretch>
                  <a:fillRect l="-564" t="-2055" r="-141"/>
                </a:stretch>
              </a:blipFill>
            </p:spPr>
            <p:txBody>
              <a:bodyPr/>
              <a:lstStyle/>
              <a:p>
                <a:r>
                  <a:rPr lang="cs-CZ">
                    <a:noFill/>
                  </a:rPr>
                  <a:t> </a:t>
                </a:r>
              </a:p>
            </p:txBody>
          </p:sp>
        </mc:Fallback>
      </mc:AlternateContent>
      <p:cxnSp>
        <p:nvCxnSpPr>
          <p:cNvPr id="5" name="Přímá spojnice 4"/>
          <p:cNvCxnSpPr/>
          <p:nvPr/>
        </p:nvCxnSpPr>
        <p:spPr>
          <a:xfrm>
            <a:off x="1775520" y="2405444"/>
            <a:ext cx="864096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p:cNvSpPr txBox="1"/>
              <p:nvPr/>
            </p:nvSpPr>
            <p:spPr>
              <a:xfrm>
                <a:off x="1775520" y="2492897"/>
                <a:ext cx="8640960" cy="3661195"/>
              </a:xfrm>
              <a:prstGeom prst="rect">
                <a:avLst/>
              </a:prstGeom>
              <a:noFill/>
            </p:spPr>
            <p:txBody>
              <a:bodyPr wrap="square" rtlCol="0">
                <a:spAutoFit/>
              </a:bodyPr>
              <a:lstStyle/>
              <a:p>
                <a:r>
                  <a:rPr lang="cs-CZ" dirty="0"/>
                  <a:t>Interferenční maximum nastane pro vlnové délky </a:t>
                </a:r>
                <a14:m>
                  <m:oMath xmlns:m="http://schemas.openxmlformats.org/officeDocument/2006/math">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𝑘</m:t>
                        </m:r>
                      </m:sub>
                    </m:sSub>
                  </m:oMath>
                </a14:m>
                <a:r>
                  <a:rPr lang="cs-CZ" dirty="0"/>
                  <a:t>, pro které platí podmínka </a:t>
                </a:r>
                <a:r>
                  <a:rPr lang="cs-CZ" b="1" dirty="0"/>
                  <a:t>maxima</a:t>
                </a:r>
                <a:endParaRPr lang="cs-CZ" dirty="0"/>
              </a:p>
              <a:p>
                <a:pPr algn="ctr"/>
                <a:endParaRPr lang="cs-CZ" b="1" i="1" dirty="0">
                  <a:latin typeface="Cambria Math" panose="02040503050406030204" pitchFamily="18" charset="0"/>
                  <a:ea typeface="Cambria Math" panose="02040503050406030204" pitchFamily="18" charset="0"/>
                </a:endParaRPr>
              </a:p>
              <a:p>
                <a:pPr algn="ctr"/>
                <a14:m>
                  <m:oMath xmlns:m="http://schemas.openxmlformats.org/officeDocument/2006/math">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𝒍</m:t>
                    </m:r>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𝒌</m:t>
                    </m:r>
                    <m:r>
                      <a:rPr lang="cs-CZ" b="1" i="1">
                        <a:latin typeface="Cambria Math" panose="02040503050406030204" pitchFamily="18" charset="0"/>
                        <a:ea typeface="Cambria Math" panose="02040503050406030204" pitchFamily="18" charset="0"/>
                      </a:rPr>
                      <m:t>.</m:t>
                    </m:r>
                    <m:sSub>
                      <m:sSubPr>
                        <m:ctrlPr>
                          <a:rPr lang="cs-CZ" b="1" i="1">
                            <a:latin typeface="Cambria Math" panose="02040503050406030204" pitchFamily="18" charset="0"/>
                          </a:rPr>
                        </m:ctrlPr>
                      </m:sSubPr>
                      <m:e>
                        <m:r>
                          <a:rPr lang="el-GR" b="1" i="1">
                            <a:latin typeface="Cambria Math" panose="02040503050406030204" pitchFamily="18" charset="0"/>
                          </a:rPr>
                          <m:t>𝝀</m:t>
                        </m:r>
                      </m:e>
                      <m:sub>
                        <m:r>
                          <a:rPr lang="cs-CZ" b="1" i="1">
                            <a:latin typeface="Cambria Math" panose="02040503050406030204" pitchFamily="18" charset="0"/>
                          </a:rPr>
                          <m:t>𝒌</m:t>
                        </m:r>
                      </m:sub>
                    </m:sSub>
                  </m:oMath>
                </a14:m>
                <a:r>
                  <a:rPr lang="cs-CZ" b="1" dirty="0"/>
                  <a:t>, kde </a:t>
                </a:r>
                <a14:m>
                  <m:oMath xmlns:m="http://schemas.openxmlformats.org/officeDocument/2006/math">
                    <m:r>
                      <a:rPr lang="cs-CZ" b="1" i="1" dirty="0">
                        <a:latin typeface="Cambria Math" panose="02040503050406030204" pitchFamily="18" charset="0"/>
                      </a:rPr>
                      <m:t>𝒌</m:t>
                    </m:r>
                  </m:oMath>
                </a14:m>
                <a:r>
                  <a:rPr lang="cs-CZ" b="1" dirty="0"/>
                  <a:t>= 1, 2, 3, …..           </a:t>
                </a:r>
                <a:r>
                  <a:rPr lang="cs-CZ" dirty="0"/>
                  <a:t>(k musí být celé číslo)</a:t>
                </a:r>
              </a:p>
              <a:p>
                <a:endParaRPr lang="cs-CZ" dirty="0"/>
              </a:p>
              <a:p>
                <a:r>
                  <a:rPr lang="cs-CZ" dirty="0"/>
                  <a:t>Hledané vlnové délky </a:t>
                </a:r>
                <a14:m>
                  <m:oMath xmlns:m="http://schemas.openxmlformats.org/officeDocument/2006/math">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𝑘</m:t>
                        </m:r>
                      </m:sub>
                    </m:sSub>
                  </m:oMath>
                </a14:m>
                <a:r>
                  <a:rPr lang="cs-CZ" dirty="0"/>
                  <a:t> pak vypočítáme ze vztahu</a:t>
                </a:r>
              </a:p>
              <a:p>
                <a:endParaRPr lang="cs-CZ" dirty="0"/>
              </a:p>
              <a:p>
                <a14:m>
                  <m:oMath xmlns:m="http://schemas.openxmlformats.org/officeDocument/2006/math">
                    <m:sSub>
                      <m:sSubPr>
                        <m:ctrlPr>
                          <a:rPr lang="cs-CZ" b="1" i="1">
                            <a:latin typeface="Cambria Math" panose="02040503050406030204" pitchFamily="18" charset="0"/>
                          </a:rPr>
                        </m:ctrlPr>
                      </m:sSubPr>
                      <m:e>
                        <m:r>
                          <a:rPr lang="el-GR" b="1" i="1">
                            <a:latin typeface="Cambria Math" panose="02040503050406030204" pitchFamily="18" charset="0"/>
                          </a:rPr>
                          <m:t>𝝀</m:t>
                        </m:r>
                      </m:e>
                      <m:sub>
                        <m:r>
                          <a:rPr lang="cs-CZ" b="1" i="1">
                            <a:latin typeface="Cambria Math" panose="02040503050406030204" pitchFamily="18" charset="0"/>
                          </a:rPr>
                          <m:t>𝒌</m:t>
                        </m:r>
                      </m:sub>
                    </m:sSub>
                    <m:r>
                      <a:rPr lang="cs-CZ" b="1" i="1">
                        <a:latin typeface="Cambria Math" panose="02040503050406030204" pitchFamily="18" charset="0"/>
                      </a:rPr>
                      <m:t>=</m:t>
                    </m:r>
                    <m:f>
                      <m:fPr>
                        <m:ctrlPr>
                          <a:rPr lang="cs-CZ" b="1" i="1">
                            <a:latin typeface="Cambria Math" panose="02040503050406030204" pitchFamily="18" charset="0"/>
                          </a:rPr>
                        </m:ctrlPr>
                      </m:fPr>
                      <m:num>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𝒍</m:t>
                        </m:r>
                      </m:num>
                      <m:den>
                        <m:r>
                          <a:rPr lang="cs-CZ" b="1" i="1">
                            <a:latin typeface="Cambria Math" panose="02040503050406030204" pitchFamily="18" charset="0"/>
                          </a:rPr>
                          <m:t>𝒌</m:t>
                        </m:r>
                      </m:den>
                    </m:f>
                  </m:oMath>
                </a14:m>
                <a:r>
                  <a:rPr lang="cs-CZ" dirty="0"/>
                  <a:t>     a musí platit   </a:t>
                </a:r>
                <a14:m>
                  <m:oMath xmlns:m="http://schemas.openxmlformats.org/officeDocument/2006/math">
                    <m:sSub>
                      <m:sSubPr>
                        <m:ctrlPr>
                          <a:rPr lang="cs-CZ" b="1" i="1">
                            <a:solidFill>
                              <a:srgbClr val="FF0000"/>
                            </a:solidFill>
                            <a:latin typeface="Cambria Math" panose="02040503050406030204" pitchFamily="18" charset="0"/>
                          </a:rPr>
                        </m:ctrlPr>
                      </m:sSubPr>
                      <m:e>
                        <m:r>
                          <a:rPr lang="el-GR" b="1" i="1">
                            <a:solidFill>
                              <a:srgbClr val="FF0000"/>
                            </a:solidFill>
                            <a:latin typeface="Cambria Math" panose="02040503050406030204" pitchFamily="18" charset="0"/>
                          </a:rPr>
                          <m:t>𝝀</m:t>
                        </m:r>
                      </m:e>
                      <m:sub>
                        <m:r>
                          <a:rPr lang="cs-CZ" b="1" i="1">
                            <a:solidFill>
                              <a:srgbClr val="FF0000"/>
                            </a:solidFill>
                            <a:latin typeface="Cambria Math" panose="02040503050406030204" pitchFamily="18" charset="0"/>
                          </a:rPr>
                          <m:t>𝒇</m:t>
                        </m:r>
                      </m:sub>
                    </m:sSub>
                    <m:r>
                      <a:rPr lang="el-GR" b="1" i="1">
                        <a:solidFill>
                          <a:srgbClr val="FF0000"/>
                        </a:solidFill>
                        <a:latin typeface="Cambria Math" panose="02040503050406030204" pitchFamily="18" charset="0"/>
                        <a:ea typeface="Cambria Math" panose="02040503050406030204" pitchFamily="18" charset="0"/>
                      </a:rPr>
                      <m:t>≤</m:t>
                    </m:r>
                    <m:f>
                      <m:fPr>
                        <m:ctrlPr>
                          <a:rPr lang="cs-CZ" b="1" i="1">
                            <a:solidFill>
                              <a:srgbClr val="FF0000"/>
                            </a:solidFill>
                            <a:latin typeface="Cambria Math" panose="02040503050406030204" pitchFamily="18" charset="0"/>
                          </a:rPr>
                        </m:ctrlPr>
                      </m:fPr>
                      <m:num>
                        <m:r>
                          <a:rPr lang="cs-CZ" b="1" i="1">
                            <a:solidFill>
                              <a:srgbClr val="FF0000"/>
                            </a:solidFill>
                            <a:latin typeface="Cambria Math" panose="02040503050406030204" pitchFamily="18" charset="0"/>
                            <a:ea typeface="Cambria Math" panose="02040503050406030204" pitchFamily="18" charset="0"/>
                          </a:rPr>
                          <m:t>∆</m:t>
                        </m:r>
                        <m:r>
                          <a:rPr lang="cs-CZ" b="1" i="1">
                            <a:solidFill>
                              <a:srgbClr val="FF0000"/>
                            </a:solidFill>
                            <a:latin typeface="Cambria Math" panose="02040503050406030204" pitchFamily="18" charset="0"/>
                            <a:ea typeface="Cambria Math" panose="02040503050406030204" pitchFamily="18" charset="0"/>
                          </a:rPr>
                          <m:t>𝒍</m:t>
                        </m:r>
                      </m:num>
                      <m:den>
                        <m:r>
                          <a:rPr lang="cs-CZ" b="1" i="1">
                            <a:solidFill>
                              <a:srgbClr val="FF0000"/>
                            </a:solidFill>
                            <a:latin typeface="Cambria Math" panose="02040503050406030204" pitchFamily="18" charset="0"/>
                          </a:rPr>
                          <m:t>𝒌</m:t>
                        </m:r>
                      </m:den>
                    </m:f>
                    <m:r>
                      <a:rPr lang="cs-CZ" b="1" i="1">
                        <a:solidFill>
                          <a:srgbClr val="FF0000"/>
                        </a:solidFill>
                        <a:latin typeface="Cambria Math" panose="02040503050406030204" pitchFamily="18" charset="0"/>
                        <a:ea typeface="Cambria Math" panose="02040503050406030204" pitchFamily="18" charset="0"/>
                      </a:rPr>
                      <m:t>≤</m:t>
                    </m:r>
                    <m:sSub>
                      <m:sSubPr>
                        <m:ctrlPr>
                          <a:rPr lang="cs-CZ" b="1" i="1">
                            <a:solidFill>
                              <a:srgbClr val="FF0000"/>
                            </a:solidFill>
                            <a:latin typeface="Cambria Math" panose="02040503050406030204" pitchFamily="18" charset="0"/>
                            <a:ea typeface="Cambria Math" panose="02040503050406030204" pitchFamily="18" charset="0"/>
                          </a:rPr>
                        </m:ctrlPr>
                      </m:sSubPr>
                      <m:e>
                        <m:r>
                          <a:rPr lang="cs-CZ" b="1" i="1">
                            <a:solidFill>
                              <a:srgbClr val="FF0000"/>
                            </a:solidFill>
                            <a:latin typeface="Cambria Math" panose="02040503050406030204" pitchFamily="18" charset="0"/>
                            <a:ea typeface="Cambria Math" panose="02040503050406030204" pitchFamily="18" charset="0"/>
                          </a:rPr>
                          <m:t> </m:t>
                        </m:r>
                        <m:r>
                          <a:rPr lang="el-GR" b="1" i="1">
                            <a:solidFill>
                              <a:srgbClr val="FF0000"/>
                            </a:solidFill>
                            <a:latin typeface="Cambria Math" panose="02040503050406030204" pitchFamily="18" charset="0"/>
                            <a:ea typeface="Cambria Math" panose="02040503050406030204" pitchFamily="18" charset="0"/>
                          </a:rPr>
                          <m:t>𝝀</m:t>
                        </m:r>
                      </m:e>
                      <m:sub>
                        <m:r>
                          <a:rPr lang="cs-CZ" b="1" i="1">
                            <a:solidFill>
                              <a:srgbClr val="FF0000"/>
                            </a:solidFill>
                            <a:latin typeface="Cambria Math" panose="02040503050406030204" pitchFamily="18" charset="0"/>
                            <a:ea typeface="Cambria Math" panose="02040503050406030204" pitchFamily="18" charset="0"/>
                          </a:rPr>
                          <m:t>č</m:t>
                        </m:r>
                      </m:sub>
                    </m:sSub>
                  </m:oMath>
                </a14:m>
                <a:r>
                  <a:rPr lang="cs-CZ" dirty="0"/>
                  <a:t>, kde  </a:t>
                </a:r>
                <a14:m>
                  <m:oMath xmlns:m="http://schemas.openxmlformats.org/officeDocument/2006/math">
                    <m:sSub>
                      <m:sSubPr>
                        <m:ctrlPr>
                          <a:rPr lang="cs-CZ" i="1">
                            <a:latin typeface="Cambria Math" panose="02040503050406030204" pitchFamily="18" charset="0"/>
                            <a:ea typeface="Cambria Math" panose="02040503050406030204" pitchFamily="18" charset="0"/>
                          </a:rPr>
                        </m:ctrlPr>
                      </m:sSubPr>
                      <m:e>
                        <m:r>
                          <m:rPr>
                            <m:sty m:val="p"/>
                          </m:rPr>
                          <a:rPr lang="el-GR" i="1">
                            <a:latin typeface="Cambria Math" panose="02040503050406030204" pitchFamily="18" charset="0"/>
                            <a:ea typeface="Cambria Math" panose="02040503050406030204" pitchFamily="18" charset="0"/>
                          </a:rPr>
                          <m:t>λ</m:t>
                        </m:r>
                      </m:e>
                      <m:sub>
                        <m:r>
                          <a:rPr lang="cs-CZ" i="1">
                            <a:latin typeface="Cambria Math" panose="02040503050406030204" pitchFamily="18" charset="0"/>
                            <a:ea typeface="Cambria Math" panose="02040503050406030204" pitchFamily="18" charset="0"/>
                          </a:rPr>
                          <m:t>𝑓</m:t>
                        </m:r>
                      </m:sub>
                    </m:sSub>
                  </m:oMath>
                </a14:m>
                <a:r>
                  <a:rPr lang="cs-CZ" dirty="0"/>
                  <a:t> a </a:t>
                </a:r>
                <a14:m>
                  <m:oMath xmlns:m="http://schemas.openxmlformats.org/officeDocument/2006/math">
                    <m:sSub>
                      <m:sSubPr>
                        <m:ctrlPr>
                          <a:rPr lang="cs-CZ" i="1">
                            <a:latin typeface="Cambria Math" panose="02040503050406030204" pitchFamily="18" charset="0"/>
                            <a:ea typeface="Cambria Math" panose="02040503050406030204" pitchFamily="18" charset="0"/>
                          </a:rPr>
                        </m:ctrlPr>
                      </m:sSubPr>
                      <m:e>
                        <m:r>
                          <m:rPr>
                            <m:sty m:val="p"/>
                          </m:rPr>
                          <a:rPr lang="el-GR" i="1">
                            <a:latin typeface="Cambria Math" panose="02040503050406030204" pitchFamily="18" charset="0"/>
                            <a:ea typeface="Cambria Math" panose="02040503050406030204" pitchFamily="18" charset="0"/>
                          </a:rPr>
                          <m:t>λ</m:t>
                        </m:r>
                      </m:e>
                      <m:sub>
                        <m:r>
                          <a:rPr lang="cs-CZ" i="1">
                            <a:latin typeface="Cambria Math" panose="02040503050406030204" pitchFamily="18" charset="0"/>
                            <a:ea typeface="Cambria Math" panose="02040503050406030204" pitchFamily="18" charset="0"/>
                          </a:rPr>
                          <m:t>č</m:t>
                        </m:r>
                      </m:sub>
                    </m:sSub>
                  </m:oMath>
                </a14:m>
                <a:r>
                  <a:rPr lang="cs-CZ" dirty="0"/>
                  <a:t> jsou krajní hodnoty vlnové délky viditelného světla. </a:t>
                </a:r>
              </a:p>
              <a:p>
                <a:r>
                  <a:rPr lang="cs-CZ" dirty="0"/>
                  <a:t>Úpravou nerovnosti dostaneme pro </a:t>
                </a:r>
                <a14:m>
                  <m:oMath xmlns:m="http://schemas.openxmlformats.org/officeDocument/2006/math">
                    <m:r>
                      <a:rPr lang="cs-CZ" b="1" i="1" dirty="0">
                        <a:latin typeface="Cambria Math" panose="02040503050406030204" pitchFamily="18" charset="0"/>
                      </a:rPr>
                      <m:t>𝒌</m:t>
                    </m:r>
                  </m:oMath>
                </a14:m>
                <a:r>
                  <a:rPr lang="cs-CZ" dirty="0"/>
                  <a:t> podmínku</a:t>
                </a:r>
              </a:p>
              <a:p>
                <a:endParaRPr lang="cs-CZ" dirty="0"/>
              </a:p>
              <a:p>
                <a:pPr algn="ctr"/>
                <a14:m>
                  <m:oMath xmlns:m="http://schemas.openxmlformats.org/officeDocument/2006/math">
                    <m:r>
                      <a:rPr lang="cs-CZ" sz="2400" b="1" i="1">
                        <a:solidFill>
                          <a:srgbClr val="FF0000"/>
                        </a:solidFill>
                        <a:latin typeface="Cambria Math" panose="02040503050406030204" pitchFamily="18" charset="0"/>
                      </a:rPr>
                      <m:t>𝒌</m:t>
                    </m:r>
                    <m:r>
                      <a:rPr lang="cs-CZ" sz="2400" b="1" i="1">
                        <a:solidFill>
                          <a:srgbClr val="FF0000"/>
                        </a:solidFill>
                        <a:latin typeface="Cambria Math" panose="02040503050406030204" pitchFamily="18" charset="0"/>
                        <a:ea typeface="Cambria Math" panose="02040503050406030204" pitchFamily="18" charset="0"/>
                      </a:rPr>
                      <m:t>≤</m:t>
                    </m:r>
                    <m:f>
                      <m:fPr>
                        <m:ctrlPr>
                          <a:rPr lang="cs-CZ" sz="2400" b="1" i="1">
                            <a:solidFill>
                              <a:srgbClr val="FF0000"/>
                            </a:solidFill>
                            <a:latin typeface="Cambria Math" panose="02040503050406030204" pitchFamily="18" charset="0"/>
                            <a:ea typeface="Cambria Math" panose="02040503050406030204" pitchFamily="18" charset="0"/>
                          </a:rPr>
                        </m:ctrlPr>
                      </m:fPr>
                      <m:num>
                        <m:r>
                          <a:rPr lang="cs-CZ" sz="2400" b="1" i="1">
                            <a:solidFill>
                              <a:srgbClr val="FF0000"/>
                            </a:solidFill>
                            <a:latin typeface="Cambria Math" panose="02040503050406030204" pitchFamily="18" charset="0"/>
                            <a:ea typeface="Cambria Math" panose="02040503050406030204" pitchFamily="18" charset="0"/>
                          </a:rPr>
                          <m:t>∆</m:t>
                        </m:r>
                        <m:r>
                          <a:rPr lang="cs-CZ" sz="2400" b="1" i="1">
                            <a:solidFill>
                              <a:srgbClr val="FF0000"/>
                            </a:solidFill>
                            <a:latin typeface="Cambria Math" panose="02040503050406030204" pitchFamily="18" charset="0"/>
                            <a:ea typeface="Cambria Math" panose="02040503050406030204" pitchFamily="18" charset="0"/>
                          </a:rPr>
                          <m:t>𝒍</m:t>
                        </m:r>
                      </m:num>
                      <m:den>
                        <m:sSub>
                          <m:sSubPr>
                            <m:ctrlPr>
                              <a:rPr lang="cs-CZ" sz="2400" b="1" i="1">
                                <a:solidFill>
                                  <a:srgbClr val="FF0000"/>
                                </a:solidFill>
                                <a:latin typeface="Cambria Math" panose="02040503050406030204" pitchFamily="18" charset="0"/>
                                <a:ea typeface="Cambria Math" panose="02040503050406030204" pitchFamily="18" charset="0"/>
                              </a:rPr>
                            </m:ctrlPr>
                          </m:sSubPr>
                          <m:e>
                            <m:r>
                              <a:rPr lang="el-GR" sz="2400" b="1" i="1">
                                <a:solidFill>
                                  <a:srgbClr val="FF0000"/>
                                </a:solidFill>
                                <a:latin typeface="Cambria Math" panose="02040503050406030204" pitchFamily="18" charset="0"/>
                                <a:ea typeface="Cambria Math" panose="02040503050406030204" pitchFamily="18" charset="0"/>
                              </a:rPr>
                              <m:t>𝝀</m:t>
                            </m:r>
                          </m:e>
                          <m:sub>
                            <m:r>
                              <a:rPr lang="cs-CZ" sz="2400" b="1" i="1">
                                <a:solidFill>
                                  <a:srgbClr val="FF0000"/>
                                </a:solidFill>
                                <a:latin typeface="Cambria Math" panose="02040503050406030204" pitchFamily="18" charset="0"/>
                                <a:ea typeface="Cambria Math" panose="02040503050406030204" pitchFamily="18" charset="0"/>
                              </a:rPr>
                              <m:t>𝒇</m:t>
                            </m:r>
                          </m:sub>
                        </m:sSub>
                      </m:den>
                    </m:f>
                    <m:r>
                      <a:rPr lang="cs-CZ" sz="2400" b="1" i="1">
                        <a:solidFill>
                          <a:srgbClr val="FF0000"/>
                        </a:solidFill>
                        <a:latin typeface="Cambria Math" panose="02040503050406030204" pitchFamily="18" charset="0"/>
                        <a:ea typeface="Cambria Math" panose="02040503050406030204" pitchFamily="18" charset="0"/>
                      </a:rPr>
                      <m:t>∩</m:t>
                    </m:r>
                    <m:r>
                      <a:rPr lang="cs-CZ" sz="2400" b="1" i="1">
                        <a:solidFill>
                          <a:srgbClr val="FF0000"/>
                        </a:solidFill>
                        <a:latin typeface="Cambria Math" panose="02040503050406030204" pitchFamily="18" charset="0"/>
                        <a:ea typeface="Cambria Math" panose="02040503050406030204" pitchFamily="18" charset="0"/>
                      </a:rPr>
                      <m:t>𝒌</m:t>
                    </m:r>
                    <m:r>
                      <a:rPr lang="cs-CZ" sz="2400" b="1" i="1">
                        <a:solidFill>
                          <a:srgbClr val="FF0000"/>
                        </a:solidFill>
                        <a:latin typeface="Cambria Math" panose="02040503050406030204" pitchFamily="18" charset="0"/>
                      </a:rPr>
                      <m:t>≥</m:t>
                    </m:r>
                    <m:f>
                      <m:fPr>
                        <m:ctrlPr>
                          <a:rPr lang="cs-CZ" sz="2400" b="1" i="1">
                            <a:solidFill>
                              <a:srgbClr val="FF0000"/>
                            </a:solidFill>
                            <a:latin typeface="Cambria Math" panose="02040503050406030204" pitchFamily="18" charset="0"/>
                          </a:rPr>
                        </m:ctrlPr>
                      </m:fPr>
                      <m:num>
                        <m:r>
                          <a:rPr lang="cs-CZ" sz="2400" b="1" i="1">
                            <a:solidFill>
                              <a:srgbClr val="FF0000"/>
                            </a:solidFill>
                            <a:latin typeface="Cambria Math" panose="02040503050406030204" pitchFamily="18" charset="0"/>
                          </a:rPr>
                          <m:t>∆</m:t>
                        </m:r>
                        <m:r>
                          <a:rPr lang="cs-CZ" sz="2400" b="1" i="1">
                            <a:solidFill>
                              <a:srgbClr val="FF0000"/>
                            </a:solidFill>
                            <a:latin typeface="Cambria Math" panose="02040503050406030204" pitchFamily="18" charset="0"/>
                          </a:rPr>
                          <m:t>𝒍</m:t>
                        </m:r>
                      </m:num>
                      <m:den>
                        <m:sSub>
                          <m:sSubPr>
                            <m:ctrlPr>
                              <a:rPr lang="el-GR" sz="2400" b="1" i="1">
                                <a:solidFill>
                                  <a:srgbClr val="FF0000"/>
                                </a:solidFill>
                                <a:latin typeface="Cambria Math" panose="02040503050406030204" pitchFamily="18" charset="0"/>
                              </a:rPr>
                            </m:ctrlPr>
                          </m:sSubPr>
                          <m:e>
                            <m:r>
                              <a:rPr lang="el-GR" sz="2400" b="1" i="1">
                                <a:solidFill>
                                  <a:srgbClr val="FF0000"/>
                                </a:solidFill>
                                <a:latin typeface="Cambria Math" panose="02040503050406030204" pitchFamily="18" charset="0"/>
                              </a:rPr>
                              <m:t>𝝀</m:t>
                            </m:r>
                          </m:e>
                          <m:sub>
                            <m:r>
                              <a:rPr lang="cs-CZ" sz="2400" b="1" i="1">
                                <a:solidFill>
                                  <a:srgbClr val="FF0000"/>
                                </a:solidFill>
                                <a:latin typeface="Cambria Math" panose="02040503050406030204" pitchFamily="18" charset="0"/>
                              </a:rPr>
                              <m:t>č</m:t>
                            </m:r>
                          </m:sub>
                        </m:sSub>
                      </m:den>
                    </m:f>
                  </m:oMath>
                </a14:m>
                <a:r>
                  <a:rPr lang="cs-CZ" b="1" i="1" dirty="0">
                    <a:solidFill>
                      <a:srgbClr val="FF0000"/>
                    </a:solidFill>
                    <a:latin typeface="Cambria Math" panose="02040503050406030204" pitchFamily="18" charset="0"/>
                  </a:rPr>
                  <a:t>          </a:t>
                </a:r>
                <a:r>
                  <a:rPr lang="cs-CZ" dirty="0">
                    <a:latin typeface="Cambria Math" panose="02040503050406030204" pitchFamily="18" charset="0"/>
                  </a:rPr>
                  <a:t>neboli </a:t>
                </a:r>
                <a:r>
                  <a:rPr lang="cs-CZ" b="1" i="1" dirty="0">
                    <a:solidFill>
                      <a:srgbClr val="FF0000"/>
                    </a:solidFill>
                    <a:latin typeface="Cambria Math" panose="02040503050406030204" pitchFamily="18" charset="0"/>
                  </a:rPr>
                  <a:t>     </a:t>
                </a:r>
                <a14:m>
                  <m:oMath xmlns:m="http://schemas.openxmlformats.org/officeDocument/2006/math">
                    <m:r>
                      <a:rPr lang="cs-CZ" sz="2400" b="1" i="1">
                        <a:solidFill>
                          <a:srgbClr val="FF0000"/>
                        </a:solidFill>
                        <a:latin typeface="Cambria Math" panose="02040503050406030204" pitchFamily="18" charset="0"/>
                      </a:rPr>
                      <m:t>𝒌</m:t>
                    </m:r>
                    <m:r>
                      <a:rPr lang="cs-CZ" sz="2400" b="1" i="1">
                        <a:solidFill>
                          <a:srgbClr val="FF0000"/>
                        </a:solidFill>
                        <a:latin typeface="Cambria Math" panose="02040503050406030204" pitchFamily="18" charset="0"/>
                        <a:ea typeface="Cambria Math" panose="02040503050406030204" pitchFamily="18" charset="0"/>
                      </a:rPr>
                      <m:t>𝝐</m:t>
                    </m:r>
                    <m:d>
                      <m:dPr>
                        <m:begChr m:val="⟨"/>
                        <m:endChr m:val=""/>
                        <m:ctrlPr>
                          <a:rPr lang="cs-CZ" sz="2400" b="1" i="1">
                            <a:solidFill>
                              <a:srgbClr val="FF0000"/>
                            </a:solidFill>
                            <a:latin typeface="Cambria Math" panose="02040503050406030204" pitchFamily="18" charset="0"/>
                            <a:ea typeface="Cambria Math" panose="02040503050406030204" pitchFamily="18" charset="0"/>
                          </a:rPr>
                        </m:ctrlPr>
                      </m:dPr>
                      <m:e>
                        <m:f>
                          <m:fPr>
                            <m:ctrlPr>
                              <a:rPr lang="cs-CZ" sz="2400" b="1" i="1">
                                <a:solidFill>
                                  <a:srgbClr val="FF0000"/>
                                </a:solidFill>
                                <a:latin typeface="Cambria Math" panose="02040503050406030204" pitchFamily="18" charset="0"/>
                              </a:rPr>
                            </m:ctrlPr>
                          </m:fPr>
                          <m:num>
                            <m:r>
                              <a:rPr lang="cs-CZ" sz="2400" b="1" i="1">
                                <a:solidFill>
                                  <a:srgbClr val="FF0000"/>
                                </a:solidFill>
                                <a:latin typeface="Cambria Math" panose="02040503050406030204" pitchFamily="18" charset="0"/>
                              </a:rPr>
                              <m:t>∆</m:t>
                            </m:r>
                            <m:r>
                              <a:rPr lang="cs-CZ" sz="2400" b="1" i="1">
                                <a:solidFill>
                                  <a:srgbClr val="FF0000"/>
                                </a:solidFill>
                                <a:latin typeface="Cambria Math" panose="02040503050406030204" pitchFamily="18" charset="0"/>
                              </a:rPr>
                              <m:t>𝒍</m:t>
                            </m:r>
                          </m:num>
                          <m:den>
                            <m:sSub>
                              <m:sSubPr>
                                <m:ctrlPr>
                                  <a:rPr lang="el-GR" sz="2400" b="1" i="1">
                                    <a:solidFill>
                                      <a:srgbClr val="FF0000"/>
                                    </a:solidFill>
                                    <a:latin typeface="Cambria Math" panose="02040503050406030204" pitchFamily="18" charset="0"/>
                                  </a:rPr>
                                </m:ctrlPr>
                              </m:sSubPr>
                              <m:e>
                                <m:r>
                                  <a:rPr lang="el-GR" sz="2400" b="1" i="1">
                                    <a:solidFill>
                                      <a:srgbClr val="FF0000"/>
                                    </a:solidFill>
                                    <a:latin typeface="Cambria Math" panose="02040503050406030204" pitchFamily="18" charset="0"/>
                                  </a:rPr>
                                  <m:t>𝝀</m:t>
                                </m:r>
                              </m:e>
                              <m:sub>
                                <m:r>
                                  <a:rPr lang="cs-CZ" sz="2400" b="1" i="1">
                                    <a:solidFill>
                                      <a:srgbClr val="FF0000"/>
                                    </a:solidFill>
                                    <a:latin typeface="Cambria Math" panose="02040503050406030204" pitchFamily="18" charset="0"/>
                                  </a:rPr>
                                  <m:t>č</m:t>
                                </m:r>
                              </m:sub>
                            </m:sSub>
                          </m:den>
                        </m:f>
                        <m:r>
                          <a:rPr lang="cs-CZ" sz="2400" b="1" i="1">
                            <a:solidFill>
                              <a:srgbClr val="FF0000"/>
                            </a:solidFill>
                            <a:latin typeface="Cambria Math" panose="02040503050406030204" pitchFamily="18" charset="0"/>
                          </a:rPr>
                          <m:t> ,</m:t>
                        </m:r>
                      </m:e>
                    </m:d>
                    <m:d>
                      <m:dPr>
                        <m:begChr m:val=""/>
                        <m:endChr m:val="⟩"/>
                        <m:ctrlPr>
                          <a:rPr lang="cs-CZ" sz="2400" b="1" i="1">
                            <a:solidFill>
                              <a:srgbClr val="FF0000"/>
                            </a:solidFill>
                            <a:latin typeface="Cambria Math" panose="02040503050406030204" pitchFamily="18" charset="0"/>
                            <a:ea typeface="Cambria Math" panose="02040503050406030204" pitchFamily="18" charset="0"/>
                          </a:rPr>
                        </m:ctrlPr>
                      </m:dPr>
                      <m:e>
                        <m:f>
                          <m:fPr>
                            <m:ctrlPr>
                              <a:rPr lang="cs-CZ" sz="2400" b="1" i="1">
                                <a:solidFill>
                                  <a:srgbClr val="FF0000"/>
                                </a:solidFill>
                                <a:latin typeface="Cambria Math" panose="02040503050406030204" pitchFamily="18" charset="0"/>
                                <a:ea typeface="Cambria Math" panose="02040503050406030204" pitchFamily="18" charset="0"/>
                              </a:rPr>
                            </m:ctrlPr>
                          </m:fPr>
                          <m:num>
                            <m:r>
                              <a:rPr lang="cs-CZ" sz="2400" b="1" i="1">
                                <a:solidFill>
                                  <a:srgbClr val="FF0000"/>
                                </a:solidFill>
                                <a:latin typeface="Cambria Math" panose="02040503050406030204" pitchFamily="18" charset="0"/>
                                <a:ea typeface="Cambria Math" panose="02040503050406030204" pitchFamily="18" charset="0"/>
                              </a:rPr>
                              <m:t>∆</m:t>
                            </m:r>
                            <m:r>
                              <a:rPr lang="cs-CZ" sz="2400" b="1" i="1">
                                <a:solidFill>
                                  <a:srgbClr val="FF0000"/>
                                </a:solidFill>
                                <a:latin typeface="Cambria Math" panose="02040503050406030204" pitchFamily="18" charset="0"/>
                                <a:ea typeface="Cambria Math" panose="02040503050406030204" pitchFamily="18" charset="0"/>
                              </a:rPr>
                              <m:t>𝒍</m:t>
                            </m:r>
                          </m:num>
                          <m:den>
                            <m:sSub>
                              <m:sSubPr>
                                <m:ctrlPr>
                                  <a:rPr lang="cs-CZ" sz="2400" b="1" i="1">
                                    <a:solidFill>
                                      <a:srgbClr val="FF0000"/>
                                    </a:solidFill>
                                    <a:latin typeface="Cambria Math" panose="02040503050406030204" pitchFamily="18" charset="0"/>
                                    <a:ea typeface="Cambria Math" panose="02040503050406030204" pitchFamily="18" charset="0"/>
                                  </a:rPr>
                                </m:ctrlPr>
                              </m:sSubPr>
                              <m:e>
                                <m:r>
                                  <a:rPr lang="el-GR" sz="2400" b="1" i="1">
                                    <a:solidFill>
                                      <a:srgbClr val="FF0000"/>
                                    </a:solidFill>
                                    <a:latin typeface="Cambria Math" panose="02040503050406030204" pitchFamily="18" charset="0"/>
                                    <a:ea typeface="Cambria Math" panose="02040503050406030204" pitchFamily="18" charset="0"/>
                                  </a:rPr>
                                  <m:t>𝝀</m:t>
                                </m:r>
                              </m:e>
                              <m:sub>
                                <m:r>
                                  <a:rPr lang="cs-CZ" sz="2400" b="1" i="1">
                                    <a:solidFill>
                                      <a:srgbClr val="FF0000"/>
                                    </a:solidFill>
                                    <a:latin typeface="Cambria Math" panose="02040503050406030204" pitchFamily="18" charset="0"/>
                                    <a:ea typeface="Cambria Math" panose="02040503050406030204" pitchFamily="18" charset="0"/>
                                  </a:rPr>
                                  <m:t>𝒇</m:t>
                                </m:r>
                              </m:sub>
                            </m:sSub>
                          </m:den>
                        </m:f>
                      </m:e>
                    </m:d>
                  </m:oMath>
                </a14:m>
                <a:endParaRPr lang="cs-CZ" sz="2400" b="1" i="1" dirty="0">
                  <a:solidFill>
                    <a:srgbClr val="FF0000"/>
                  </a:solidFill>
                  <a:latin typeface="Cambria Math" panose="02040503050406030204" pitchFamily="18" charset="0"/>
                </a:endParaRPr>
              </a:p>
            </p:txBody>
          </p:sp>
        </mc:Choice>
        <mc:Fallback xmlns="">
          <p:sp>
            <p:nvSpPr>
              <p:cNvPr id="6" name="TextovéPole 5"/>
              <p:cNvSpPr txBox="1">
                <a:spLocks noRot="1" noChangeAspect="1" noMove="1" noResize="1" noEditPoints="1" noAdjustHandles="1" noChangeArrowheads="1" noChangeShapeType="1" noTextEdit="1"/>
              </p:cNvSpPr>
              <p:nvPr/>
            </p:nvSpPr>
            <p:spPr>
              <a:xfrm>
                <a:off x="1775520" y="2492897"/>
                <a:ext cx="8640960" cy="3661195"/>
              </a:xfrm>
              <a:prstGeom prst="rect">
                <a:avLst/>
              </a:prstGeom>
              <a:blipFill>
                <a:blip r:embed="rId3"/>
                <a:stretch>
                  <a:fillRect l="-564" t="-998"/>
                </a:stretch>
              </a:blipFill>
            </p:spPr>
            <p:txBody>
              <a:bodyPr/>
              <a:lstStyle/>
              <a:p>
                <a:r>
                  <a:rPr lang="cs-CZ">
                    <a:noFill/>
                  </a:rPr>
                  <a:t> </a:t>
                </a:r>
              </a:p>
            </p:txBody>
          </p:sp>
        </mc:Fallback>
      </mc:AlternateContent>
      <p:sp>
        <p:nvSpPr>
          <p:cNvPr id="7" name="TextovéPole 6"/>
          <p:cNvSpPr txBox="1"/>
          <p:nvPr/>
        </p:nvSpPr>
        <p:spPr>
          <a:xfrm>
            <a:off x="4583832" y="6444044"/>
            <a:ext cx="3024336" cy="369332"/>
          </a:xfrm>
          <a:prstGeom prst="rect">
            <a:avLst/>
          </a:prstGeom>
          <a:noFill/>
        </p:spPr>
        <p:txBody>
          <a:bodyPr wrap="square" rtlCol="0">
            <a:spAutoFit/>
          </a:bodyPr>
          <a:lstStyle/>
          <a:p>
            <a:r>
              <a:rPr lang="cs-CZ" dirty="0"/>
              <a:t>Pokračování na dalším snímku</a:t>
            </a:r>
          </a:p>
        </p:txBody>
      </p:sp>
    </p:spTree>
    <p:extLst>
      <p:ext uri="{BB962C8B-B14F-4D97-AF65-F5344CB8AC3E}">
        <p14:creationId xmlns:p14="http://schemas.microsoft.com/office/powerpoint/2010/main" val="3691963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75520" y="260648"/>
            <a:ext cx="3096344" cy="369332"/>
          </a:xfrm>
          <a:prstGeom prst="rect">
            <a:avLst/>
          </a:prstGeom>
          <a:noFill/>
        </p:spPr>
        <p:txBody>
          <a:bodyPr wrap="square" rtlCol="0">
            <a:spAutoFit/>
          </a:bodyPr>
          <a:lstStyle/>
          <a:p>
            <a:r>
              <a:rPr lang="cs-CZ" b="1" dirty="0"/>
              <a:t>Příklad 90/102 – pokračování </a:t>
            </a:r>
          </a:p>
        </p:txBody>
      </p:sp>
      <mc:AlternateContent xmlns:mc="http://schemas.openxmlformats.org/markup-compatibility/2006" xmlns:a14="http://schemas.microsoft.com/office/drawing/2010/main">
        <mc:Choice Requires="a14">
          <p:sp>
            <p:nvSpPr>
              <p:cNvPr id="3" name="TextovéPole 2"/>
              <p:cNvSpPr txBox="1"/>
              <p:nvPr/>
            </p:nvSpPr>
            <p:spPr>
              <a:xfrm>
                <a:off x="1775520" y="836712"/>
                <a:ext cx="8640960" cy="1930400"/>
              </a:xfrm>
              <a:prstGeom prst="rect">
                <a:avLst/>
              </a:prstGeom>
              <a:noFill/>
            </p:spPr>
            <p:txBody>
              <a:bodyPr wrap="square" rtlCol="0">
                <a:spAutoFit/>
              </a:bodyPr>
              <a:lstStyle/>
              <a:p>
                <a:r>
                  <a:rPr lang="cs-CZ" dirty="0"/>
                  <a:t>Číselně              </a:t>
                </a:r>
                <a14:m>
                  <m:oMath xmlns:m="http://schemas.openxmlformats.org/officeDocument/2006/math">
                    <m:r>
                      <a:rPr lang="cs-CZ" i="1">
                        <a:latin typeface="Cambria Math" panose="02040503050406030204" pitchFamily="18" charset="0"/>
                      </a:rPr>
                      <m:t>𝑘</m:t>
                    </m:r>
                    <m:r>
                      <a:rPr lang="cs-CZ" i="1">
                        <a:latin typeface="Cambria Math" panose="02040503050406030204" pitchFamily="18" charset="0"/>
                        <a:ea typeface="Cambria Math" panose="02040503050406030204" pitchFamily="18" charset="0"/>
                      </a:rPr>
                      <m:t>≤</m:t>
                    </m:r>
                    <m:f>
                      <m:fPr>
                        <m:ctrlPr>
                          <a:rPr lang="cs-CZ" i="1">
                            <a:latin typeface="Cambria Math" panose="02040503050406030204" pitchFamily="18" charset="0"/>
                            <a:ea typeface="Cambria Math" panose="02040503050406030204" pitchFamily="18" charset="0"/>
                          </a:rPr>
                        </m:ctrlPr>
                      </m:fPr>
                      <m:num>
                        <m:r>
                          <a:rPr lang="cs-CZ" i="1">
                            <a:latin typeface="Cambria Math" panose="02040503050406030204" pitchFamily="18" charset="0"/>
                            <a:ea typeface="Cambria Math" panose="02040503050406030204" pitchFamily="18" charset="0"/>
                          </a:rPr>
                          <m:t>2,5.</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10</m:t>
                            </m:r>
                          </m:e>
                          <m:sup>
                            <m:r>
                              <a:rPr lang="cs-CZ" i="1">
                                <a:latin typeface="Cambria Math" panose="02040503050406030204" pitchFamily="18" charset="0"/>
                                <a:ea typeface="Cambria Math" panose="02040503050406030204" pitchFamily="18" charset="0"/>
                              </a:rPr>
                              <m:t>−6</m:t>
                            </m:r>
                          </m:sup>
                        </m:sSup>
                      </m:num>
                      <m:den>
                        <m:r>
                          <a:rPr lang="cs-CZ" i="1">
                            <a:latin typeface="Cambria Math" panose="02040503050406030204" pitchFamily="18" charset="0"/>
                            <a:ea typeface="Cambria Math" panose="02040503050406030204" pitchFamily="18" charset="0"/>
                          </a:rPr>
                          <m:t>3,9.</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10</m:t>
                            </m:r>
                          </m:e>
                          <m:sup>
                            <m:r>
                              <a:rPr lang="cs-CZ" i="1">
                                <a:latin typeface="Cambria Math" panose="02040503050406030204" pitchFamily="18" charset="0"/>
                                <a:ea typeface="Cambria Math" panose="02040503050406030204" pitchFamily="18" charset="0"/>
                              </a:rPr>
                              <m:t>−7</m:t>
                            </m:r>
                          </m:sup>
                        </m:sSup>
                      </m:den>
                    </m:f>
                    <m:r>
                      <a:rPr lang="cs-CZ" i="1">
                        <a:latin typeface="Cambria Math" panose="02040503050406030204" pitchFamily="18" charset="0"/>
                        <a:ea typeface="Cambria Math" panose="02040503050406030204" pitchFamily="18" charset="0"/>
                      </a:rPr>
                      <m:t>≅6,4</m:t>
                    </m:r>
                  </m:oMath>
                </a14:m>
                <a:r>
                  <a:rPr lang="cs-CZ" dirty="0"/>
                  <a:t>     </a:t>
                </a:r>
                <a14:m>
                  <m:oMath xmlns:m="http://schemas.openxmlformats.org/officeDocument/2006/math">
                    <m:r>
                      <a:rPr lang="cs-CZ" i="1" dirty="0">
                        <a:latin typeface="Cambria Math" panose="02040503050406030204" pitchFamily="18" charset="0"/>
                        <a:ea typeface="Cambria Math" panose="02040503050406030204" pitchFamily="18" charset="0"/>
                      </a:rPr>
                      <m:t>∩</m:t>
                    </m:r>
                  </m:oMath>
                </a14:m>
                <a:r>
                  <a:rPr lang="cs-CZ" dirty="0"/>
                  <a:t>       </a:t>
                </a:r>
                <a14:m>
                  <m:oMath xmlns:m="http://schemas.openxmlformats.org/officeDocument/2006/math">
                    <m:r>
                      <a:rPr lang="cs-CZ" i="1" dirty="0">
                        <a:latin typeface="Cambria Math" panose="02040503050406030204" pitchFamily="18" charset="0"/>
                      </a:rPr>
                      <m:t>𝑘</m:t>
                    </m:r>
                    <m:r>
                      <a:rPr lang="cs-CZ" i="1" dirty="0">
                        <a:latin typeface="Cambria Math" panose="02040503050406030204" pitchFamily="18" charset="0"/>
                        <a:ea typeface="Cambria Math" panose="02040503050406030204" pitchFamily="18" charset="0"/>
                      </a:rPr>
                      <m:t>≥</m:t>
                    </m:r>
                    <m:f>
                      <m:fPr>
                        <m:ctrlPr>
                          <a:rPr lang="cs-CZ" i="1" dirty="0">
                            <a:latin typeface="Cambria Math" panose="02040503050406030204" pitchFamily="18" charset="0"/>
                            <a:ea typeface="Cambria Math" panose="02040503050406030204" pitchFamily="18" charset="0"/>
                          </a:rPr>
                        </m:ctrlPr>
                      </m:fPr>
                      <m:num>
                        <m:r>
                          <a:rPr lang="cs-CZ" i="1" dirty="0">
                            <a:latin typeface="Cambria Math" panose="02040503050406030204" pitchFamily="18" charset="0"/>
                            <a:ea typeface="Cambria Math" panose="02040503050406030204" pitchFamily="18" charset="0"/>
                          </a:rPr>
                          <m:t>2,5.</m:t>
                        </m:r>
                        <m:sSup>
                          <m:sSupPr>
                            <m:ctrlPr>
                              <a:rPr lang="cs-CZ" i="1" dirty="0">
                                <a:latin typeface="Cambria Math" panose="02040503050406030204" pitchFamily="18" charset="0"/>
                                <a:ea typeface="Cambria Math" panose="02040503050406030204" pitchFamily="18" charset="0"/>
                              </a:rPr>
                            </m:ctrlPr>
                          </m:sSupPr>
                          <m:e>
                            <m:r>
                              <a:rPr lang="cs-CZ" i="1" dirty="0">
                                <a:latin typeface="Cambria Math" panose="02040503050406030204" pitchFamily="18" charset="0"/>
                                <a:ea typeface="Cambria Math" panose="02040503050406030204" pitchFamily="18" charset="0"/>
                              </a:rPr>
                              <m:t>10</m:t>
                            </m:r>
                          </m:e>
                          <m:sup>
                            <m:r>
                              <a:rPr lang="cs-CZ" i="1" dirty="0">
                                <a:latin typeface="Cambria Math" panose="02040503050406030204" pitchFamily="18" charset="0"/>
                                <a:ea typeface="Cambria Math" panose="02040503050406030204" pitchFamily="18" charset="0"/>
                              </a:rPr>
                              <m:t>−6</m:t>
                            </m:r>
                          </m:sup>
                        </m:sSup>
                      </m:num>
                      <m:den>
                        <m:r>
                          <a:rPr lang="cs-CZ" i="1" dirty="0">
                            <a:latin typeface="Cambria Math" panose="02040503050406030204" pitchFamily="18" charset="0"/>
                            <a:ea typeface="Cambria Math" panose="02040503050406030204" pitchFamily="18" charset="0"/>
                          </a:rPr>
                          <m:t>7,9.</m:t>
                        </m:r>
                        <m:sSup>
                          <m:sSupPr>
                            <m:ctrlPr>
                              <a:rPr lang="cs-CZ" i="1" dirty="0">
                                <a:latin typeface="Cambria Math" panose="02040503050406030204" pitchFamily="18" charset="0"/>
                                <a:ea typeface="Cambria Math" panose="02040503050406030204" pitchFamily="18" charset="0"/>
                              </a:rPr>
                            </m:ctrlPr>
                          </m:sSupPr>
                          <m:e>
                            <m:r>
                              <a:rPr lang="cs-CZ" i="1" dirty="0">
                                <a:latin typeface="Cambria Math" panose="02040503050406030204" pitchFamily="18" charset="0"/>
                                <a:ea typeface="Cambria Math" panose="02040503050406030204" pitchFamily="18" charset="0"/>
                              </a:rPr>
                              <m:t>10</m:t>
                            </m:r>
                          </m:e>
                          <m:sup>
                            <m:r>
                              <a:rPr lang="cs-CZ" i="1" dirty="0">
                                <a:latin typeface="Cambria Math" panose="02040503050406030204" pitchFamily="18" charset="0"/>
                                <a:ea typeface="Cambria Math" panose="02040503050406030204" pitchFamily="18" charset="0"/>
                              </a:rPr>
                              <m:t>−7</m:t>
                            </m:r>
                          </m:sup>
                        </m:sSup>
                      </m:den>
                    </m:f>
                    <m:r>
                      <a:rPr lang="cs-CZ" i="1" dirty="0">
                        <a:latin typeface="Cambria Math" panose="02040503050406030204" pitchFamily="18" charset="0"/>
                        <a:ea typeface="Cambria Math" panose="02040503050406030204" pitchFamily="18" charset="0"/>
                      </a:rPr>
                      <m:t>≅3,2</m:t>
                    </m:r>
                  </m:oMath>
                </a14:m>
                <a:r>
                  <a:rPr lang="cs-CZ" dirty="0"/>
                  <a:t>  </a:t>
                </a:r>
              </a:p>
              <a:p>
                <a:endParaRPr lang="cs-CZ" dirty="0"/>
              </a:p>
              <a:p>
                <a:pPr algn="ctr"/>
                <a:r>
                  <a:rPr lang="cs-CZ" dirty="0"/>
                  <a:t> </a:t>
                </a:r>
                <a14:m>
                  <m:oMath xmlns:m="http://schemas.openxmlformats.org/officeDocument/2006/math">
                    <m:r>
                      <a:rPr lang="cs-CZ" i="1">
                        <a:latin typeface="Cambria Math" panose="02040503050406030204" pitchFamily="18" charset="0"/>
                      </a:rPr>
                      <m:t>𝑘</m:t>
                    </m:r>
                    <m:r>
                      <a:rPr lang="cs-CZ" i="1">
                        <a:latin typeface="Cambria Math" panose="02040503050406030204" pitchFamily="18" charset="0"/>
                        <a:ea typeface="Cambria Math" panose="02040503050406030204" pitchFamily="18" charset="0"/>
                      </a:rPr>
                      <m:t>𝜖</m:t>
                    </m:r>
                    <m:d>
                      <m:dPr>
                        <m:begChr m:val="⟨"/>
                        <m:endChr m:val=""/>
                        <m:ctrlPr>
                          <a:rPr lang="cs-CZ" i="1">
                            <a:latin typeface="Cambria Math" panose="02040503050406030204" pitchFamily="18" charset="0"/>
                            <a:ea typeface="Cambria Math" panose="02040503050406030204" pitchFamily="18" charset="0"/>
                          </a:rPr>
                        </m:ctrlPr>
                      </m:dPr>
                      <m:e>
                        <m:r>
                          <a:rPr lang="cs-CZ" i="1">
                            <a:latin typeface="Cambria Math" panose="02040503050406030204" pitchFamily="18" charset="0"/>
                            <a:ea typeface="Cambria Math" panose="02040503050406030204" pitchFamily="18" charset="0"/>
                          </a:rPr>
                          <m:t>3,2</m:t>
                        </m:r>
                        <m:r>
                          <a:rPr lang="en-GB" i="1">
                            <a:latin typeface="Cambria Math" panose="02040503050406030204" pitchFamily="18" charset="0"/>
                            <a:ea typeface="Cambria Math" panose="02040503050406030204" pitchFamily="18" charset="0"/>
                          </a:rPr>
                          <m:t>;</m:t>
                        </m:r>
                        <m:d>
                          <m:dPr>
                            <m:begChr m:val=""/>
                            <m:endChr m:val="⟩"/>
                            <m:ctrlPr>
                              <a:rPr lang="en-GB" i="1">
                                <a:latin typeface="Cambria Math" panose="02040503050406030204" pitchFamily="18" charset="0"/>
                                <a:ea typeface="Cambria Math" panose="02040503050406030204" pitchFamily="18" charset="0"/>
                              </a:rPr>
                            </m:ctrlPr>
                          </m:dPr>
                          <m:e>
                            <m:r>
                              <a:rPr lang="en-US" i="1">
                                <a:latin typeface="Cambria Math" panose="02040503050406030204" pitchFamily="18" charset="0"/>
                                <a:ea typeface="Cambria Math" panose="02040503050406030204" pitchFamily="18" charset="0"/>
                              </a:rPr>
                              <m:t>6,4</m:t>
                            </m:r>
                          </m:e>
                        </m:d>
                        <m:r>
                          <a:rPr lang="en-US" i="1">
                            <a:latin typeface="Cambria Math" panose="02040503050406030204" pitchFamily="18" charset="0"/>
                            <a:ea typeface="Cambria Math" panose="02040503050406030204" pitchFamily="18" charset="0"/>
                          </a:rPr>
                          <m:t> </m:t>
                        </m:r>
                      </m:e>
                    </m:d>
                    <m:r>
                      <a:rPr lang="cs-CZ"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𝑘</m:t>
                    </m:r>
                    <m:r>
                      <a:rPr lang="cs-CZ" i="1">
                        <a:latin typeface="Cambria Math" panose="02040503050406030204" pitchFamily="18" charset="0"/>
                        <a:ea typeface="Cambria Math" panose="02040503050406030204" pitchFamily="18" charset="0"/>
                      </a:rPr>
                      <m:t> </m:t>
                    </m:r>
                    <m:r>
                      <a:rPr lang="en-US" i="1">
                        <a:latin typeface="Cambria Math" panose="02040503050406030204" pitchFamily="18" charset="0"/>
                        <a:ea typeface="Cambria Math" panose="02040503050406030204" pitchFamily="18" charset="0"/>
                      </a:rPr>
                      <m:t>𝜖</m:t>
                    </m:r>
                    <m:r>
                      <a:rPr lang="en-US" i="1">
                        <a:latin typeface="Cambria Math" panose="02040503050406030204" pitchFamily="18" charset="0"/>
                        <a:ea typeface="Cambria Math" panose="02040503050406030204" pitchFamily="18" charset="0"/>
                      </a:rPr>
                      <m:t> </m:t>
                    </m:r>
                    <m:r>
                      <a:rPr lang="en-US" i="1">
                        <a:latin typeface="Cambria Math" panose="02040503050406030204" pitchFamily="18" charset="0"/>
                        <a:ea typeface="Cambria Math" panose="02040503050406030204" pitchFamily="18" charset="0"/>
                      </a:rPr>
                      <m:t>𝑍</m:t>
                    </m:r>
                  </m:oMath>
                </a14:m>
                <a:endParaRPr lang="cs-CZ" dirty="0"/>
              </a:p>
              <a:p>
                <a:pPr algn="ctr"/>
                <a:r>
                  <a:rPr lang="cs-CZ" dirty="0"/>
                  <a:t>(</a:t>
                </a:r>
                <a14:m>
                  <m:oMath xmlns:m="http://schemas.openxmlformats.org/officeDocument/2006/math">
                    <m:r>
                      <a:rPr lang="cs-CZ" i="1" dirty="0">
                        <a:latin typeface="Cambria Math" panose="02040503050406030204" pitchFamily="18" charset="0"/>
                      </a:rPr>
                      <m:t>𝑘</m:t>
                    </m:r>
                  </m:oMath>
                </a14:m>
                <a:r>
                  <a:rPr lang="cs-CZ" dirty="0"/>
                  <a:t> musí být celé číslo z intervalu od 3,2 do 6,4 )</a:t>
                </a:r>
              </a:p>
              <a:p>
                <a:pPr algn="ctr"/>
                <a:endParaRPr lang="cs-CZ" dirty="0"/>
              </a:p>
              <a:p>
                <a:pPr algn="ctr"/>
                <a:r>
                  <a:rPr lang="cs-CZ" dirty="0"/>
                  <a:t>Tomu vyhovuje  </a:t>
                </a:r>
                <a14:m>
                  <m:oMath xmlns:m="http://schemas.openxmlformats.org/officeDocument/2006/math">
                    <m:r>
                      <a:rPr lang="cs-CZ" b="1" i="1" dirty="0">
                        <a:latin typeface="Cambria Math" panose="02040503050406030204" pitchFamily="18" charset="0"/>
                      </a:rPr>
                      <m:t>𝒌</m:t>
                    </m:r>
                  </m:oMath>
                </a14:m>
                <a:r>
                  <a:rPr lang="cs-CZ" b="1" dirty="0"/>
                  <a:t>= 4, 5 a 6</a:t>
                </a:r>
              </a:p>
            </p:txBody>
          </p:sp>
        </mc:Choice>
        <mc:Fallback xmlns="">
          <p:sp>
            <p:nvSpPr>
              <p:cNvPr id="3" name="TextovéPole 2"/>
              <p:cNvSpPr txBox="1">
                <a:spLocks noRot="1" noChangeAspect="1" noMove="1" noResize="1" noEditPoints="1" noAdjustHandles="1" noChangeArrowheads="1" noChangeShapeType="1" noTextEdit="1"/>
              </p:cNvSpPr>
              <p:nvPr/>
            </p:nvSpPr>
            <p:spPr>
              <a:xfrm>
                <a:off x="1775520" y="836712"/>
                <a:ext cx="8640960" cy="1930400"/>
              </a:xfrm>
              <a:prstGeom prst="rect">
                <a:avLst/>
              </a:prstGeom>
              <a:blipFill>
                <a:blip r:embed="rId2"/>
                <a:stretch>
                  <a:fillRect l="-564" b="-410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p:cNvSpPr txBox="1"/>
              <p:nvPr/>
            </p:nvSpPr>
            <p:spPr>
              <a:xfrm>
                <a:off x="1703512" y="2767113"/>
                <a:ext cx="8712968" cy="2616422"/>
              </a:xfrm>
              <a:prstGeom prst="rect">
                <a:avLst/>
              </a:prstGeom>
              <a:noFill/>
            </p:spPr>
            <p:txBody>
              <a:bodyPr wrap="square" rtlCol="0">
                <a:spAutoFit/>
              </a:bodyPr>
              <a:lstStyle/>
              <a:p>
                <a:r>
                  <a:rPr lang="cs-CZ" dirty="0"/>
                  <a:t>Po dosazení za </a:t>
                </a:r>
                <a14:m>
                  <m:oMath xmlns:m="http://schemas.openxmlformats.org/officeDocument/2006/math">
                    <m:r>
                      <a:rPr lang="cs-CZ" i="1" dirty="0">
                        <a:latin typeface="Cambria Math" panose="02040503050406030204" pitchFamily="18" charset="0"/>
                      </a:rPr>
                      <m:t>𝑘</m:t>
                    </m:r>
                  </m:oMath>
                </a14:m>
                <a:r>
                  <a:rPr lang="cs-CZ" dirty="0"/>
                  <a:t> do vztahu  </a:t>
                </a:r>
                <a14:m>
                  <m:oMath xmlns:m="http://schemas.openxmlformats.org/officeDocument/2006/math">
                    <m:sSub>
                      <m:sSubPr>
                        <m:ctrlPr>
                          <a:rPr lang="cs-CZ" b="1" i="1">
                            <a:latin typeface="Cambria Math" panose="02040503050406030204" pitchFamily="18" charset="0"/>
                          </a:rPr>
                        </m:ctrlPr>
                      </m:sSubPr>
                      <m:e>
                        <m:r>
                          <a:rPr lang="el-GR" b="1" i="1">
                            <a:latin typeface="Cambria Math" panose="02040503050406030204" pitchFamily="18" charset="0"/>
                          </a:rPr>
                          <m:t>𝝀</m:t>
                        </m:r>
                      </m:e>
                      <m:sub>
                        <m:r>
                          <a:rPr lang="cs-CZ" b="1" i="1">
                            <a:latin typeface="Cambria Math" panose="02040503050406030204" pitchFamily="18" charset="0"/>
                          </a:rPr>
                          <m:t>𝒌</m:t>
                        </m:r>
                      </m:sub>
                    </m:sSub>
                    <m:r>
                      <a:rPr lang="cs-CZ" b="1" i="1">
                        <a:latin typeface="Cambria Math" panose="02040503050406030204" pitchFamily="18" charset="0"/>
                      </a:rPr>
                      <m:t>=</m:t>
                    </m:r>
                    <m:f>
                      <m:fPr>
                        <m:ctrlPr>
                          <a:rPr lang="cs-CZ" b="1" i="1">
                            <a:latin typeface="Cambria Math" panose="02040503050406030204" pitchFamily="18" charset="0"/>
                          </a:rPr>
                        </m:ctrlPr>
                      </m:fPr>
                      <m:num>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𝒍</m:t>
                        </m:r>
                      </m:num>
                      <m:den>
                        <m:r>
                          <a:rPr lang="cs-CZ" b="1" i="1">
                            <a:latin typeface="Cambria Math" panose="02040503050406030204" pitchFamily="18" charset="0"/>
                          </a:rPr>
                          <m:t>𝒌</m:t>
                        </m:r>
                      </m:den>
                    </m:f>
                  </m:oMath>
                </a14:m>
                <a:r>
                  <a:rPr lang="cs-CZ" dirty="0"/>
                  <a:t> dostaneme vlnové délky interferenčního maxima</a:t>
                </a:r>
              </a:p>
              <a:p>
                <a:endParaRPr lang="cs-CZ" dirty="0"/>
              </a:p>
              <a:p>
                <a14:m>
                  <m:oMath xmlns:m="http://schemas.openxmlformats.org/officeDocument/2006/math">
                    <m:r>
                      <a:rPr lang="cs-CZ" i="1" dirty="0">
                        <a:latin typeface="Cambria Math" panose="02040503050406030204" pitchFamily="18" charset="0"/>
                      </a:rPr>
                      <m:t>𝑘</m:t>
                    </m:r>
                    <m:r>
                      <a:rPr lang="cs-CZ" i="1" dirty="0">
                        <a:latin typeface="Cambria Math" panose="02040503050406030204" pitchFamily="18" charset="0"/>
                      </a:rPr>
                      <m:t> = 4</m:t>
                    </m:r>
                  </m:oMath>
                </a14:m>
                <a:r>
                  <a:rPr lang="cs-CZ" dirty="0"/>
                  <a:t>                    </a:t>
                </a:r>
                <a14:m>
                  <m:oMath xmlns:m="http://schemas.openxmlformats.org/officeDocument/2006/math">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4</m:t>
                        </m:r>
                      </m:sub>
                    </m:sSub>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2,5.</m:t>
                        </m:r>
                        <m:sSup>
                          <m:sSupPr>
                            <m:ctrlPr>
                              <a:rPr lang="cs-CZ" i="1">
                                <a:latin typeface="Cambria Math" panose="02040503050406030204" pitchFamily="18" charset="0"/>
                              </a:rPr>
                            </m:ctrlPr>
                          </m:sSupPr>
                          <m:e>
                            <m:r>
                              <a:rPr lang="cs-CZ" i="1">
                                <a:latin typeface="Cambria Math" panose="02040503050406030204" pitchFamily="18" charset="0"/>
                              </a:rPr>
                              <m:t>10</m:t>
                            </m:r>
                          </m:e>
                          <m:sup>
                            <m:r>
                              <a:rPr lang="cs-CZ" i="1">
                                <a:latin typeface="Cambria Math" panose="02040503050406030204" pitchFamily="18" charset="0"/>
                              </a:rPr>
                              <m:t>−6</m:t>
                            </m:r>
                          </m:sup>
                        </m:sSup>
                      </m:num>
                      <m:den>
                        <m:r>
                          <a:rPr lang="cs-CZ" i="1">
                            <a:latin typeface="Cambria Math" panose="02040503050406030204" pitchFamily="18" charset="0"/>
                          </a:rPr>
                          <m:t>4</m:t>
                        </m:r>
                      </m:den>
                    </m:f>
                    <m:r>
                      <a:rPr lang="cs-CZ" i="1">
                        <a:latin typeface="Cambria Math" panose="02040503050406030204" pitchFamily="18" charset="0"/>
                      </a:rPr>
                      <m:t>=6,25.</m:t>
                    </m:r>
                    <m:sSup>
                      <m:sSupPr>
                        <m:ctrlPr>
                          <a:rPr lang="cs-CZ" i="1">
                            <a:latin typeface="Cambria Math" panose="02040503050406030204" pitchFamily="18" charset="0"/>
                          </a:rPr>
                        </m:ctrlPr>
                      </m:sSupPr>
                      <m:e>
                        <m:r>
                          <a:rPr lang="cs-CZ" i="1">
                            <a:latin typeface="Cambria Math" panose="02040503050406030204" pitchFamily="18" charset="0"/>
                          </a:rPr>
                          <m:t>10</m:t>
                        </m:r>
                      </m:e>
                      <m:sup>
                        <m:r>
                          <a:rPr lang="cs-CZ" i="1">
                            <a:latin typeface="Cambria Math" panose="02040503050406030204" pitchFamily="18" charset="0"/>
                          </a:rPr>
                          <m:t>−7</m:t>
                        </m:r>
                      </m:sup>
                    </m:sSup>
                    <m:r>
                      <m:rPr>
                        <m:sty m:val="p"/>
                      </m:rPr>
                      <a:rPr lang="cs-CZ">
                        <a:latin typeface="Cambria Math" panose="02040503050406030204" pitchFamily="18" charset="0"/>
                      </a:rPr>
                      <m:t>m</m:t>
                    </m:r>
                    <m:r>
                      <a:rPr lang="cs-CZ" i="1">
                        <a:latin typeface="Cambria Math" panose="02040503050406030204" pitchFamily="18" charset="0"/>
                      </a:rPr>
                      <m:t>=</m:t>
                    </m:r>
                    <m:r>
                      <a:rPr lang="cs-CZ" b="1" i="1">
                        <a:latin typeface="Cambria Math" panose="02040503050406030204" pitchFamily="18" charset="0"/>
                      </a:rPr>
                      <m:t>𝟔𝟐𝟓</m:t>
                    </m:r>
                    <m:r>
                      <a:rPr lang="cs-CZ" b="1" i="1">
                        <a:latin typeface="Cambria Math" panose="02040503050406030204" pitchFamily="18" charset="0"/>
                      </a:rPr>
                      <m:t> </m:t>
                    </m:r>
                    <m:r>
                      <a:rPr lang="cs-CZ" b="1">
                        <a:latin typeface="Cambria Math" panose="02040503050406030204" pitchFamily="18" charset="0"/>
                      </a:rPr>
                      <m:t>𝐧𝐦</m:t>
                    </m:r>
                  </m:oMath>
                </a14:m>
                <a:endParaRPr lang="cs-CZ" b="1" dirty="0"/>
              </a:p>
              <a:p>
                <a:endParaRPr lang="cs-CZ" dirty="0"/>
              </a:p>
              <a:p>
                <a14:m>
                  <m:oMath xmlns:m="http://schemas.openxmlformats.org/officeDocument/2006/math">
                    <m:r>
                      <a:rPr lang="cs-CZ" i="1" dirty="0">
                        <a:latin typeface="Cambria Math" panose="02040503050406030204" pitchFamily="18" charset="0"/>
                      </a:rPr>
                      <m:t>𝑘</m:t>
                    </m:r>
                    <m:r>
                      <a:rPr lang="cs-CZ" i="1" dirty="0">
                        <a:latin typeface="Cambria Math" panose="02040503050406030204" pitchFamily="18" charset="0"/>
                      </a:rPr>
                      <m:t> = 5 </m:t>
                    </m:r>
                  </m:oMath>
                </a14:m>
                <a:r>
                  <a:rPr lang="cs-CZ" dirty="0"/>
                  <a:t>                   </a:t>
                </a:r>
                <a14:m>
                  <m:oMath xmlns:m="http://schemas.openxmlformats.org/officeDocument/2006/math">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5</m:t>
                        </m:r>
                      </m:sub>
                    </m:sSub>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2,5.</m:t>
                        </m:r>
                        <m:sSup>
                          <m:sSupPr>
                            <m:ctrlPr>
                              <a:rPr lang="cs-CZ" i="1">
                                <a:latin typeface="Cambria Math" panose="02040503050406030204" pitchFamily="18" charset="0"/>
                              </a:rPr>
                            </m:ctrlPr>
                          </m:sSupPr>
                          <m:e>
                            <m:r>
                              <a:rPr lang="cs-CZ" i="1">
                                <a:latin typeface="Cambria Math" panose="02040503050406030204" pitchFamily="18" charset="0"/>
                              </a:rPr>
                              <m:t>10</m:t>
                            </m:r>
                          </m:e>
                          <m:sup>
                            <m:r>
                              <a:rPr lang="cs-CZ" i="1">
                                <a:latin typeface="Cambria Math" panose="02040503050406030204" pitchFamily="18" charset="0"/>
                              </a:rPr>
                              <m:t>−6</m:t>
                            </m:r>
                          </m:sup>
                        </m:sSup>
                      </m:num>
                      <m:den>
                        <m:r>
                          <a:rPr lang="cs-CZ" i="1">
                            <a:latin typeface="Cambria Math" panose="02040503050406030204" pitchFamily="18" charset="0"/>
                          </a:rPr>
                          <m:t>5</m:t>
                        </m:r>
                      </m:den>
                    </m:f>
                    <m:r>
                      <a:rPr lang="cs-CZ" i="1">
                        <a:latin typeface="Cambria Math" panose="02040503050406030204" pitchFamily="18" charset="0"/>
                      </a:rPr>
                      <m:t>=5.</m:t>
                    </m:r>
                    <m:sSup>
                      <m:sSupPr>
                        <m:ctrlPr>
                          <a:rPr lang="cs-CZ" i="1">
                            <a:latin typeface="Cambria Math" panose="02040503050406030204" pitchFamily="18" charset="0"/>
                          </a:rPr>
                        </m:ctrlPr>
                      </m:sSupPr>
                      <m:e>
                        <m:r>
                          <a:rPr lang="cs-CZ" i="1">
                            <a:latin typeface="Cambria Math" panose="02040503050406030204" pitchFamily="18" charset="0"/>
                          </a:rPr>
                          <m:t>10</m:t>
                        </m:r>
                      </m:e>
                      <m:sup>
                        <m:r>
                          <a:rPr lang="cs-CZ" i="1">
                            <a:latin typeface="Cambria Math" panose="02040503050406030204" pitchFamily="18" charset="0"/>
                          </a:rPr>
                          <m:t>−7</m:t>
                        </m:r>
                      </m:sup>
                    </m:sSup>
                    <m:r>
                      <m:rPr>
                        <m:sty m:val="p"/>
                      </m:rPr>
                      <a:rPr lang="cs-CZ">
                        <a:latin typeface="Cambria Math" panose="02040503050406030204" pitchFamily="18" charset="0"/>
                      </a:rPr>
                      <m:t>m</m:t>
                    </m:r>
                    <m:r>
                      <a:rPr lang="cs-CZ" i="1">
                        <a:latin typeface="Cambria Math" panose="02040503050406030204" pitchFamily="18" charset="0"/>
                      </a:rPr>
                      <m:t>=</m:t>
                    </m:r>
                    <m:r>
                      <a:rPr lang="cs-CZ" b="1" i="1">
                        <a:latin typeface="Cambria Math" panose="02040503050406030204" pitchFamily="18" charset="0"/>
                      </a:rPr>
                      <m:t>𝟓𝟎𝟎</m:t>
                    </m:r>
                    <m:r>
                      <a:rPr lang="cs-CZ" b="1" i="1">
                        <a:latin typeface="Cambria Math" panose="02040503050406030204" pitchFamily="18" charset="0"/>
                      </a:rPr>
                      <m:t> </m:t>
                    </m:r>
                    <m:r>
                      <a:rPr lang="cs-CZ" b="1" i="1">
                        <a:latin typeface="Cambria Math" panose="02040503050406030204" pitchFamily="18" charset="0"/>
                      </a:rPr>
                      <m:t>𝐧𝐦</m:t>
                    </m:r>
                  </m:oMath>
                </a14:m>
                <a:endParaRPr lang="cs-CZ" b="1" dirty="0"/>
              </a:p>
              <a:p>
                <a:endParaRPr lang="cs-CZ" dirty="0"/>
              </a:p>
              <a:p>
                <a14:m>
                  <m:oMath xmlns:m="http://schemas.openxmlformats.org/officeDocument/2006/math">
                    <m:r>
                      <a:rPr lang="cs-CZ" i="1" dirty="0">
                        <a:latin typeface="Cambria Math" panose="02040503050406030204" pitchFamily="18" charset="0"/>
                      </a:rPr>
                      <m:t>𝑘</m:t>
                    </m:r>
                    <m:r>
                      <a:rPr lang="cs-CZ" i="1" dirty="0">
                        <a:latin typeface="Cambria Math" panose="02040503050406030204" pitchFamily="18" charset="0"/>
                      </a:rPr>
                      <m:t> = 6</m:t>
                    </m:r>
                  </m:oMath>
                </a14:m>
                <a:r>
                  <a:rPr lang="cs-CZ" dirty="0"/>
                  <a:t>                    </a:t>
                </a:r>
                <a14:m>
                  <m:oMath xmlns:m="http://schemas.openxmlformats.org/officeDocument/2006/math">
                    <m:sSub>
                      <m:sSubPr>
                        <m:ctrlPr>
                          <a:rPr lang="cs-CZ" i="1">
                            <a:latin typeface="Cambria Math" panose="02040503050406030204" pitchFamily="18" charset="0"/>
                          </a:rPr>
                        </m:ctrlPr>
                      </m:sSubPr>
                      <m:e>
                        <m:r>
                          <m:rPr>
                            <m:sty m:val="p"/>
                          </m:rPr>
                          <a:rPr lang="el-GR" i="1">
                            <a:latin typeface="Cambria Math" panose="02040503050406030204" pitchFamily="18" charset="0"/>
                          </a:rPr>
                          <m:t>λ</m:t>
                        </m:r>
                      </m:e>
                      <m:sub>
                        <m:r>
                          <a:rPr lang="cs-CZ" i="1">
                            <a:latin typeface="Cambria Math" panose="02040503050406030204" pitchFamily="18" charset="0"/>
                          </a:rPr>
                          <m:t>6</m:t>
                        </m:r>
                      </m:sub>
                    </m:sSub>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2,5.</m:t>
                        </m:r>
                        <m:sSup>
                          <m:sSupPr>
                            <m:ctrlPr>
                              <a:rPr lang="cs-CZ" i="1">
                                <a:latin typeface="Cambria Math" panose="02040503050406030204" pitchFamily="18" charset="0"/>
                              </a:rPr>
                            </m:ctrlPr>
                          </m:sSupPr>
                          <m:e>
                            <m:r>
                              <a:rPr lang="cs-CZ" i="1">
                                <a:latin typeface="Cambria Math" panose="02040503050406030204" pitchFamily="18" charset="0"/>
                              </a:rPr>
                              <m:t>10</m:t>
                            </m:r>
                          </m:e>
                          <m:sup>
                            <m:r>
                              <a:rPr lang="cs-CZ" i="1">
                                <a:latin typeface="Cambria Math" panose="02040503050406030204" pitchFamily="18" charset="0"/>
                              </a:rPr>
                              <m:t>−6</m:t>
                            </m:r>
                          </m:sup>
                        </m:sSup>
                      </m:num>
                      <m:den>
                        <m:r>
                          <a:rPr lang="cs-CZ" i="1">
                            <a:latin typeface="Cambria Math" panose="02040503050406030204" pitchFamily="18" charset="0"/>
                          </a:rPr>
                          <m:t>6</m:t>
                        </m:r>
                      </m:den>
                    </m:f>
                    <m:r>
                      <a:rPr lang="cs-CZ" i="1">
                        <a:latin typeface="Cambria Math" panose="02040503050406030204" pitchFamily="18" charset="0"/>
                      </a:rPr>
                      <m:t>=4,17.</m:t>
                    </m:r>
                    <m:sSup>
                      <m:sSupPr>
                        <m:ctrlPr>
                          <a:rPr lang="cs-CZ" i="1">
                            <a:latin typeface="Cambria Math" panose="02040503050406030204" pitchFamily="18" charset="0"/>
                          </a:rPr>
                        </m:ctrlPr>
                      </m:sSupPr>
                      <m:e>
                        <m:r>
                          <a:rPr lang="cs-CZ" i="1">
                            <a:latin typeface="Cambria Math" panose="02040503050406030204" pitchFamily="18" charset="0"/>
                          </a:rPr>
                          <m:t>10</m:t>
                        </m:r>
                      </m:e>
                      <m:sup>
                        <m:r>
                          <a:rPr lang="cs-CZ" i="1">
                            <a:latin typeface="Cambria Math" panose="02040503050406030204" pitchFamily="18" charset="0"/>
                          </a:rPr>
                          <m:t>−7</m:t>
                        </m:r>
                      </m:sup>
                    </m:sSup>
                    <m:r>
                      <m:rPr>
                        <m:sty m:val="p"/>
                      </m:rPr>
                      <a:rPr lang="cs-CZ">
                        <a:latin typeface="Cambria Math" panose="02040503050406030204" pitchFamily="18" charset="0"/>
                      </a:rPr>
                      <m:t>m</m:t>
                    </m:r>
                    <m:r>
                      <a:rPr lang="cs-CZ" i="1">
                        <a:latin typeface="Cambria Math" panose="02040503050406030204" pitchFamily="18" charset="0"/>
                      </a:rPr>
                      <m:t>=</m:t>
                    </m:r>
                    <m:r>
                      <a:rPr lang="cs-CZ" b="1" i="1">
                        <a:latin typeface="Cambria Math" panose="02040503050406030204" pitchFamily="18" charset="0"/>
                      </a:rPr>
                      <m:t>𝟒𝟏𝟕</m:t>
                    </m:r>
                    <m:r>
                      <a:rPr lang="cs-CZ" b="1" i="1">
                        <a:latin typeface="Cambria Math" panose="02040503050406030204" pitchFamily="18" charset="0"/>
                      </a:rPr>
                      <m:t> </m:t>
                    </m:r>
                    <m:r>
                      <a:rPr lang="cs-CZ" b="1" i="1">
                        <a:latin typeface="Cambria Math" panose="02040503050406030204" pitchFamily="18" charset="0"/>
                      </a:rPr>
                      <m:t>𝐧𝐦</m:t>
                    </m:r>
                  </m:oMath>
                </a14:m>
                <a:endParaRPr lang="cs-CZ" b="1" dirty="0"/>
              </a:p>
            </p:txBody>
          </p:sp>
        </mc:Choice>
        <mc:Fallback xmlns="">
          <p:sp>
            <p:nvSpPr>
              <p:cNvPr id="4" name="TextovéPole 3"/>
              <p:cNvSpPr txBox="1">
                <a:spLocks noRot="1" noChangeAspect="1" noMove="1" noResize="1" noEditPoints="1" noAdjustHandles="1" noChangeArrowheads="1" noChangeShapeType="1" noTextEdit="1"/>
              </p:cNvSpPr>
              <p:nvPr/>
            </p:nvSpPr>
            <p:spPr>
              <a:xfrm>
                <a:off x="1703512" y="2767113"/>
                <a:ext cx="8712968" cy="2616422"/>
              </a:xfrm>
              <a:prstGeom prst="rect">
                <a:avLst/>
              </a:prstGeom>
              <a:blipFill>
                <a:blip r:embed="rId3"/>
                <a:stretch>
                  <a:fillRect l="-559"/>
                </a:stretch>
              </a:blipFill>
            </p:spPr>
            <p:txBody>
              <a:bodyPr/>
              <a:lstStyle/>
              <a:p>
                <a:r>
                  <a:rPr lang="cs-CZ">
                    <a:noFill/>
                  </a:rPr>
                  <a:t> </a:t>
                </a:r>
              </a:p>
            </p:txBody>
          </p:sp>
        </mc:Fallback>
      </mc:AlternateContent>
      <p:sp>
        <p:nvSpPr>
          <p:cNvPr id="5" name="TextovéPole 4"/>
          <p:cNvSpPr txBox="1"/>
          <p:nvPr/>
        </p:nvSpPr>
        <p:spPr>
          <a:xfrm>
            <a:off x="1775520" y="5589240"/>
            <a:ext cx="8640960" cy="369332"/>
          </a:xfrm>
          <a:prstGeom prst="rect">
            <a:avLst/>
          </a:prstGeom>
          <a:noFill/>
        </p:spPr>
        <p:txBody>
          <a:bodyPr wrap="square" rtlCol="0">
            <a:spAutoFit/>
          </a:bodyPr>
          <a:lstStyle/>
          <a:p>
            <a:pPr algn="ctr"/>
            <a:r>
              <a:rPr lang="cs-CZ" b="1" dirty="0"/>
              <a:t>Interferenční maximum nastává pro vlnové délky 625 </a:t>
            </a:r>
            <a:r>
              <a:rPr lang="cs-CZ" b="1" dirty="0" err="1"/>
              <a:t>nm</a:t>
            </a:r>
            <a:r>
              <a:rPr lang="cs-CZ" b="1" dirty="0"/>
              <a:t>, 500 </a:t>
            </a:r>
            <a:r>
              <a:rPr lang="cs-CZ" b="1" dirty="0" err="1"/>
              <a:t>nm</a:t>
            </a:r>
            <a:r>
              <a:rPr lang="cs-CZ" b="1" dirty="0"/>
              <a:t> a 417 </a:t>
            </a:r>
            <a:r>
              <a:rPr lang="cs-CZ" b="1" dirty="0" err="1"/>
              <a:t>nm</a:t>
            </a:r>
            <a:endParaRPr lang="cs-CZ" b="1" dirty="0"/>
          </a:p>
        </p:txBody>
      </p:sp>
    </p:spTree>
    <p:extLst>
      <p:ext uri="{BB962C8B-B14F-4D97-AF65-F5344CB8AC3E}">
        <p14:creationId xmlns:p14="http://schemas.microsoft.com/office/powerpoint/2010/main" val="10491983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051884" y="2708921"/>
            <a:ext cx="2088232" cy="1015663"/>
          </a:xfrm>
          <a:prstGeom prst="rect">
            <a:avLst/>
          </a:prstGeom>
          <a:noFill/>
        </p:spPr>
        <p:txBody>
          <a:bodyPr wrap="square" rtlCol="0">
            <a:spAutoFit/>
          </a:bodyPr>
          <a:lstStyle/>
          <a:p>
            <a:r>
              <a:rPr lang="cs-CZ" sz="6000" dirty="0"/>
              <a:t>Konec</a:t>
            </a:r>
          </a:p>
        </p:txBody>
      </p:sp>
    </p:spTree>
    <p:extLst>
      <p:ext uri="{BB962C8B-B14F-4D97-AF65-F5344CB8AC3E}">
        <p14:creationId xmlns:p14="http://schemas.microsoft.com/office/powerpoint/2010/main" val="1865844227"/>
      </p:ext>
    </p:extLst>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621</TotalTime>
  <Words>1060</Words>
  <Application>Microsoft Office PowerPoint</Application>
  <PresentationFormat>Širokoúhlá obrazovka</PresentationFormat>
  <Paragraphs>85</Paragraphs>
  <Slides>11</Slides>
  <Notes>1</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11</vt:i4>
      </vt:variant>
    </vt:vector>
  </HeadingPairs>
  <TitlesOfParts>
    <vt:vector size="15" baseType="lpstr">
      <vt:lpstr>Arial</vt:lpstr>
      <vt:lpstr>Calibri</vt:lpstr>
      <vt:lpstr>Cambria Math</vt:lpstr>
      <vt:lpstr>Motiv sady Office</vt:lpstr>
      <vt:lpstr>Vlnová optika Fyz 116</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Vlnová optika</dc:title>
  <dc:creator>test</dc:creator>
  <cp:lastModifiedBy>Karel Sixl</cp:lastModifiedBy>
  <cp:revision>53</cp:revision>
  <dcterms:created xsi:type="dcterms:W3CDTF">2021-02-14T13:14:02Z</dcterms:created>
  <dcterms:modified xsi:type="dcterms:W3CDTF">2025-12-13T10:38:53Z</dcterms:modified>
</cp:coreProperties>
</file>