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Host Grotesk Medium" panose="020B0604020202020204" charset="-18"/>
      <p:regular r:id="rId18"/>
    </p:embeddedFont>
    <p:embeddedFont>
      <p:font typeface="Roboto" panose="02000000000000000000" pitchFamily="2" charset="0"/>
      <p:regular r:id="rId19"/>
      <p:bold r:id="rId2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6833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899410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Příčiny a průběh onemocnění, prognóza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4437221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patofyziologií pro studenty zdravotnických oborů. Tento materiál poskytuje systematický přehled základních pojmů, mechanismů vzniku onemocnění a jejich průběhu.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27459"/>
            <a:ext cx="93839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Etiologie: Vyvolávající příčina onemocnění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723787"/>
            <a:ext cx="627935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Etiologie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představuje vyvolávající příčinu onemocnění. U některých nemocí známe přesnou etiologii – například u infekčních onemocnění můžeme identifikovat konkrétního původce.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2795349"/>
            <a:ext cx="627935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Mezi dobře známé příklady patří angína vyvolaná bakterií </a:t>
            </a: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Streptococcus pyogenes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AIDS způsobené virem HIV, nebo monogenně podmíněná onemocnění s jasnou genetickou příčinou.</a:t>
            </a:r>
            <a:endParaRPr lang="en-US" sz="15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4874" y="1768435"/>
            <a:ext cx="6279356" cy="479190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7006828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Ve většině případů se však na vzniku nemoci podílí více vlivů současně – hovoříme pak 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multifaktoriální etiologii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Kombinace genetických predispozic, environmentálních faktorů a životního stylu často rozhoduje o tom, zda onemocnění skutečně propukne.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65208"/>
            <a:ext cx="962358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Patogeny: Činitelé způsobující onemocnění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682121"/>
            <a:ext cx="6422231" cy="3063597"/>
          </a:xfrm>
          <a:prstGeom prst="roundRect">
            <a:avLst>
              <a:gd name="adj" fmla="val 272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2888099"/>
            <a:ext cx="595313" cy="59531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3051691"/>
            <a:ext cx="267891" cy="2678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368177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Vnější faktory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4110990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Fyzikální: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sluneční záření, ionizující záření, prach, hluk, teplota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999768" y="4527709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Chemické: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kancerogeny, toxiny, znečišťující látky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999768" y="4944428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Biologické: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viry, bakterie, paraziti, priony</a:t>
            </a:r>
            <a:endParaRPr lang="en-US" sz="1550" dirty="0"/>
          </a:p>
        </p:txBody>
      </p:sp>
      <p:sp>
        <p:nvSpPr>
          <p:cNvPr id="10" name="Shape 6"/>
          <p:cNvSpPr/>
          <p:nvPr/>
        </p:nvSpPr>
        <p:spPr>
          <a:xfrm>
            <a:off x="7414379" y="2682121"/>
            <a:ext cx="6422231" cy="3063597"/>
          </a:xfrm>
          <a:prstGeom prst="roundRect">
            <a:avLst>
              <a:gd name="adj" fmla="val 2721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357" y="2888099"/>
            <a:ext cx="595313" cy="595313"/>
          </a:xfrm>
          <a:prstGeom prst="rect">
            <a:avLst/>
          </a:prstGeom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4068" y="3051691"/>
            <a:ext cx="267891" cy="26789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620357" y="368177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Vnitřní faktory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7620357" y="4110990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Genetická výbava: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dědičné predispozice, genetické mutace</a:t>
            </a:r>
            <a:endParaRPr lang="en-US" sz="1550" dirty="0"/>
          </a:p>
        </p:txBody>
      </p:sp>
      <p:sp>
        <p:nvSpPr>
          <p:cNvPr id="15" name="Text 9"/>
          <p:cNvSpPr/>
          <p:nvPr/>
        </p:nvSpPr>
        <p:spPr>
          <a:xfrm>
            <a:off x="7620357" y="4527709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Věk: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citlivost k různým onemocněním se mění s věkem</a:t>
            </a:r>
            <a:endParaRPr lang="en-US" sz="1550" dirty="0"/>
          </a:p>
        </p:txBody>
      </p:sp>
      <p:sp>
        <p:nvSpPr>
          <p:cNvPr id="16" name="Text 10"/>
          <p:cNvSpPr/>
          <p:nvPr/>
        </p:nvSpPr>
        <p:spPr>
          <a:xfrm>
            <a:off x="7620357" y="4944428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Pohlaví: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některá onemocnění postihují častěji muže nebo ženy (např. ICHS u mužů před 50. rokem)</a:t>
            </a:r>
            <a:endParaRPr lang="en-US" sz="1550" dirty="0"/>
          </a:p>
        </p:txBody>
      </p:sp>
      <p:sp>
        <p:nvSpPr>
          <p:cNvPr id="17" name="Text 11"/>
          <p:cNvSpPr/>
          <p:nvPr/>
        </p:nvSpPr>
        <p:spPr>
          <a:xfrm>
            <a:off x="793790" y="5968960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Patogeny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jsou příčinné faktory vyvolávající vznik onemocnění. Jejich působení na organismus závisí na intenzitě, délce expozice a individuální odolnosti jedince.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01673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Patogeneze a obranné mechanismy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2539484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Patogeneze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popisuje mechanismus vzniku onemocnění – tedy jak organismus reaguje na působení patogenu. O patogenezi obvykle máme více informací než o přesné etiologii, protože můžeme pozorovat a studovat děje v těle pacienta.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55695"/>
            <a:ext cx="992267" cy="119074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470815" y="3854053"/>
            <a:ext cx="462284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Silný nebo dlouhodobě působící patogen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7470815" y="4283273"/>
            <a:ext cx="63657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Přetížení obranných systémů organismu</a:t>
            </a:r>
            <a:endParaRPr lang="en-US" sz="15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4846439"/>
            <a:ext cx="992267" cy="119074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470815" y="5044797"/>
            <a:ext cx="360330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Oslabené obranné mechanismy</a:t>
            </a:r>
            <a:endParaRPr lang="en-US" sz="1950" dirty="0"/>
          </a:p>
        </p:txBody>
      </p:sp>
      <p:sp>
        <p:nvSpPr>
          <p:cNvPr id="10" name="Text 5"/>
          <p:cNvSpPr/>
          <p:nvPr/>
        </p:nvSpPr>
        <p:spPr>
          <a:xfrm>
            <a:off x="7470815" y="5474018"/>
            <a:ext cx="63657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Poruchy imunity, podvýživa, stres, kouření, psychický stav</a:t>
            </a:r>
            <a:endParaRPr lang="en-US" sz="15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0" y="6037183"/>
            <a:ext cx="992267" cy="119074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470815" y="623554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Vznik onemocnění</a:t>
            </a:r>
            <a:endParaRPr lang="en-US" sz="1950" dirty="0"/>
          </a:p>
        </p:txBody>
      </p:sp>
      <p:sp>
        <p:nvSpPr>
          <p:cNvPr id="13" name="Text 7"/>
          <p:cNvSpPr/>
          <p:nvPr/>
        </p:nvSpPr>
        <p:spPr>
          <a:xfrm>
            <a:off x="7470815" y="6664762"/>
            <a:ext cx="63657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Narušení homeostázy a rozvoj patologických změn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26375"/>
            <a:ext cx="744009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Poruchy obranných mechanismů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3443288"/>
            <a:ext cx="4215289" cy="2359938"/>
          </a:xfrm>
          <a:prstGeom prst="roundRect">
            <a:avLst>
              <a:gd name="adj" fmla="val 465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30" y="3443288"/>
            <a:ext cx="91440" cy="235993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83588" y="3664506"/>
            <a:ext cx="360330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Oslabené obranné mechanismy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1083588" y="4093726"/>
            <a:ext cx="370427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Vznikají při poruchách imunity, podvýživě, chronickém stresu, kouření nebo nepříznivém psychickém stavu jedince. Organismus není schopen adekvátně reagovat na patogeny.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5207437" y="3443288"/>
            <a:ext cx="4215408" cy="2359938"/>
          </a:xfrm>
          <a:prstGeom prst="roundRect">
            <a:avLst>
              <a:gd name="adj" fmla="val 465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4577" y="3443288"/>
            <a:ext cx="91440" cy="235993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497235" y="3664506"/>
            <a:ext cx="260282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Nadměrně silná reakce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5497235" y="4093726"/>
            <a:ext cx="3704392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Imunitní systém reaguje přehnaně na běžné podněty. Projevuje se jako alergie, ekzém nebo bronchiální astma. Obranná reakce způsobuje více škody než samotný podnět.</a:t>
            </a:r>
            <a:endParaRPr lang="en-US" sz="1550" dirty="0"/>
          </a:p>
        </p:txBody>
      </p:sp>
      <p:sp>
        <p:nvSpPr>
          <p:cNvPr id="11" name="Shape 7"/>
          <p:cNvSpPr/>
          <p:nvPr/>
        </p:nvSpPr>
        <p:spPr>
          <a:xfrm>
            <a:off x="9621203" y="3443288"/>
            <a:ext cx="4215289" cy="2359938"/>
          </a:xfrm>
          <a:prstGeom prst="roundRect">
            <a:avLst>
              <a:gd name="adj" fmla="val 4650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8343" y="3443288"/>
            <a:ext cx="91440" cy="2359938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11001" y="3664506"/>
            <a:ext cx="2876669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Autoimunitní onemocnění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9911001" y="4093726"/>
            <a:ext cx="370427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Obranné mechanismy se obrací proti vlastním buňkám těla. Typické příklady zahrnují revmatickou artritidu, diabetes mellitus I. typu nebo systémový lupus erythematodes.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70422"/>
            <a:ext cx="599479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Fáze průběhu onemocnění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1017032" y="2388156"/>
            <a:ext cx="22860" cy="4370903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5" name="Shape 2"/>
          <p:cNvSpPr/>
          <p:nvPr/>
        </p:nvSpPr>
        <p:spPr>
          <a:xfrm>
            <a:off x="1217414" y="2599968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6" name="Shape 3"/>
          <p:cNvSpPr/>
          <p:nvPr/>
        </p:nvSpPr>
        <p:spPr>
          <a:xfrm>
            <a:off x="793790" y="2388156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68204" y="2425363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2009418" y="245637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Latentní fáze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2009418" y="2885599"/>
            <a:ext cx="634079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Bezpříznakové období od vzniku nemoci do objevení prvních příznaků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1217414" y="3791903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1" name="Shape 8"/>
          <p:cNvSpPr/>
          <p:nvPr/>
        </p:nvSpPr>
        <p:spPr>
          <a:xfrm>
            <a:off x="793790" y="3580090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68204" y="361729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3" name="Text 10"/>
          <p:cNvSpPr/>
          <p:nvPr/>
        </p:nvSpPr>
        <p:spPr>
          <a:xfrm>
            <a:off x="2009418" y="364831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Prodromální fáze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2009418" y="4077533"/>
            <a:ext cx="634079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Nespecifické příznaky: únava, zvýšená teplota, malátnost</a:t>
            </a:r>
            <a:endParaRPr lang="en-US" sz="1550" dirty="0"/>
          </a:p>
        </p:txBody>
      </p:sp>
      <p:sp>
        <p:nvSpPr>
          <p:cNvPr id="15" name="Shape 12"/>
          <p:cNvSpPr/>
          <p:nvPr/>
        </p:nvSpPr>
        <p:spPr>
          <a:xfrm>
            <a:off x="1217414" y="4983837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6" name="Shape 13"/>
          <p:cNvSpPr/>
          <p:nvPr/>
        </p:nvSpPr>
        <p:spPr>
          <a:xfrm>
            <a:off x="793790" y="477202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68204" y="4809232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18" name="Text 15"/>
          <p:cNvSpPr/>
          <p:nvPr/>
        </p:nvSpPr>
        <p:spPr>
          <a:xfrm>
            <a:off x="2009418" y="4840248"/>
            <a:ext cx="290417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Fáze rozvinutých příznaků</a:t>
            </a:r>
            <a:endParaRPr lang="en-US" sz="1950" dirty="0"/>
          </a:p>
        </p:txBody>
      </p:sp>
      <p:sp>
        <p:nvSpPr>
          <p:cNvPr id="19" name="Text 16"/>
          <p:cNvSpPr/>
          <p:nvPr/>
        </p:nvSpPr>
        <p:spPr>
          <a:xfrm>
            <a:off x="2009418" y="5269468"/>
            <a:ext cx="634079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Období zjevné nemoci, stanovení diagnózy a zahájení léčby</a:t>
            </a:r>
            <a:endParaRPr lang="en-US" sz="1550" dirty="0"/>
          </a:p>
        </p:txBody>
      </p:sp>
      <p:sp>
        <p:nvSpPr>
          <p:cNvPr id="20" name="Shape 17"/>
          <p:cNvSpPr/>
          <p:nvPr/>
        </p:nvSpPr>
        <p:spPr>
          <a:xfrm>
            <a:off x="1217414" y="6175772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21" name="Shape 18"/>
          <p:cNvSpPr/>
          <p:nvPr/>
        </p:nvSpPr>
        <p:spPr>
          <a:xfrm>
            <a:off x="793790" y="5963960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868204" y="600116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23" name="Text 20"/>
          <p:cNvSpPr/>
          <p:nvPr/>
        </p:nvSpPr>
        <p:spPr>
          <a:xfrm>
            <a:off x="2009418" y="603218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Rekonvalescence</a:t>
            </a:r>
            <a:endParaRPr lang="en-US" sz="1950" dirty="0"/>
          </a:p>
        </p:txBody>
      </p:sp>
      <p:sp>
        <p:nvSpPr>
          <p:cNvPr id="24" name="Text 21"/>
          <p:cNvSpPr/>
          <p:nvPr/>
        </p:nvSpPr>
        <p:spPr>
          <a:xfrm>
            <a:off x="2009418" y="6461403"/>
            <a:ext cx="634079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Zotavení a rehabilitace po úspěšné léčbě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55777"/>
            <a:ext cx="616803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Latentní a prodromální fáze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2571869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Latentní fáze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6280190" y="3142298"/>
            <a:ext cx="3536156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Představuje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bezpříznakové období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od okamžiku vzniku nemoci do objevení se prvních příznaků. V této fázi již v organismu probíhají patologické změny, ale pacient si jich není vědom.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280190" y="4809173"/>
            <a:ext cx="3536156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Délka latentní fáze se u různých onemocnění výrazně liší – od hodin u akutních infekcí až po roky u některých chronických nebo nádorových onemocnění.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0308074" y="2571869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Prodromální fáze</a:t>
            </a:r>
            <a:endParaRPr lang="en-US" sz="2300" dirty="0"/>
          </a:p>
        </p:txBody>
      </p:sp>
      <p:sp>
        <p:nvSpPr>
          <p:cNvPr id="8" name="Text 5"/>
          <p:cNvSpPr/>
          <p:nvPr/>
        </p:nvSpPr>
        <p:spPr>
          <a:xfrm>
            <a:off x="10308074" y="3142298"/>
            <a:ext cx="3536156" cy="1785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Příznaky nemoci v této fázi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nejsou charakteristické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 jsou společné pro celou řadu různých onemocnění. Pacient pociťuje únavu, zvýšenou teplotu, malátnost nebo celkovou nevolnost.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10308074" y="5106829"/>
            <a:ext cx="3536156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Stanovení přesné diagnózy v prodromální fázi je velmi obtížné, protože tyto nespecifické příznaky mohou předcházet mnoha různým nemocem.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316474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Fáze rozvinutých příznaků a rekonvalescence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285428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168610"/>
            <a:ext cx="7556421" cy="2286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280190" y="3313509"/>
            <a:ext cx="290417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Fáze rozvinutých příznaků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6280190" y="3742730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Období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zjevné nemoci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kdy se projevují charakteristické příznaky onemocnění. V této fázi by nejpozději měla být stanovena přesná diagnóza a zahájena cílená léčba. Pacient obvykle vyhledává lékařskou pomoc.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6280190" y="498288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5277326"/>
            <a:ext cx="7556421" cy="228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280190" y="544210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Rekonvalescence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6280190" y="5871329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Nastává při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úspěšné léčbě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Jedná se o období zotavení, během kterého organismus obnovuje své normální funkce. Důležitou součástí je rehabilitace a postupný návrat k běžným aktivitám.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991201"/>
            <a:ext cx="561236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Recidiva, relaps a remise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3305770"/>
            <a:ext cx="4215289" cy="2932509"/>
          </a:xfrm>
          <a:prstGeom prst="roundRect">
            <a:avLst>
              <a:gd name="adj" fmla="val 3742"/>
            </a:avLst>
          </a:prstGeom>
          <a:solidFill>
            <a:srgbClr val="FAF9F5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282910"/>
            <a:ext cx="4215289" cy="9144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3778" y="3008114"/>
            <a:ext cx="595313" cy="595313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82372" y="3186708"/>
            <a:ext cx="238125" cy="238125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1015008" y="380190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Recidiva</a:t>
            </a:r>
            <a:endParaRPr lang="en-US" sz="1950" dirty="0"/>
          </a:p>
        </p:txBody>
      </p:sp>
      <p:sp>
        <p:nvSpPr>
          <p:cNvPr id="8" name="Text 3"/>
          <p:cNvSpPr/>
          <p:nvPr/>
        </p:nvSpPr>
        <p:spPr>
          <a:xfrm>
            <a:off x="1015008" y="4231124"/>
            <a:ext cx="377285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Návrat již zcela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vyléčeného onemocnění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Jedná se o nový výskyt téže choroby po období úplného zdraví. Příčinou může být nová expozice patogenu nebo reaktivace latentní infekce.</a:t>
            </a:r>
            <a:endParaRPr lang="en-US" sz="1550" dirty="0"/>
          </a:p>
        </p:txBody>
      </p:sp>
      <p:sp>
        <p:nvSpPr>
          <p:cNvPr id="9" name="Shape 4"/>
          <p:cNvSpPr/>
          <p:nvPr/>
        </p:nvSpPr>
        <p:spPr>
          <a:xfrm>
            <a:off x="5207437" y="3305770"/>
            <a:ext cx="4215408" cy="2932509"/>
          </a:xfrm>
          <a:prstGeom prst="roundRect">
            <a:avLst>
              <a:gd name="adj" fmla="val 3742"/>
            </a:avLst>
          </a:prstGeom>
          <a:solidFill>
            <a:srgbClr val="FAF9F5"/>
          </a:solidFill>
          <a:ln/>
        </p:spPr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437" y="3282910"/>
            <a:ext cx="4215408" cy="91440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7425" y="3008114"/>
            <a:ext cx="595313" cy="595313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96018" y="3186708"/>
            <a:ext cx="238125" cy="238125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5428655" y="380190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Relaps</a:t>
            </a:r>
            <a:endParaRPr lang="en-US" sz="1950" dirty="0"/>
          </a:p>
        </p:txBody>
      </p:sp>
      <p:sp>
        <p:nvSpPr>
          <p:cNvPr id="14" name="Text 6"/>
          <p:cNvSpPr/>
          <p:nvPr/>
        </p:nvSpPr>
        <p:spPr>
          <a:xfrm>
            <a:off x="5428655" y="4231124"/>
            <a:ext cx="3772972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Opětný nástup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akutních příznaků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 onemocnění, které nebylo zcela vyléčeno. Typické například u nádorových onemocnění, kde může docházet k obnovení růstu nádoru po léčbě.</a:t>
            </a:r>
            <a:endParaRPr lang="en-US" sz="1550" dirty="0"/>
          </a:p>
        </p:txBody>
      </p:sp>
      <p:sp>
        <p:nvSpPr>
          <p:cNvPr id="15" name="Shape 7"/>
          <p:cNvSpPr/>
          <p:nvPr/>
        </p:nvSpPr>
        <p:spPr>
          <a:xfrm>
            <a:off x="9621203" y="3305770"/>
            <a:ext cx="4215289" cy="2932509"/>
          </a:xfrm>
          <a:prstGeom prst="roundRect">
            <a:avLst>
              <a:gd name="adj" fmla="val 3742"/>
            </a:avLst>
          </a:prstGeom>
          <a:solidFill>
            <a:srgbClr val="FAF9F5"/>
          </a:solidFill>
          <a:ln/>
        </p:spPr>
      </p:sp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1203" y="3282910"/>
            <a:ext cx="4215289" cy="91440"/>
          </a:xfrm>
          <a:prstGeom prst="rect">
            <a:avLst/>
          </a:prstGeom>
        </p:spPr>
      </p:pic>
      <p:pic>
        <p:nvPicPr>
          <p:cNvPr id="17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1191" y="3008114"/>
            <a:ext cx="595313" cy="595313"/>
          </a:xfrm>
          <a:prstGeom prst="rect">
            <a:avLst/>
          </a:prstGeom>
        </p:spPr>
      </p:pic>
      <p:pic>
        <p:nvPicPr>
          <p:cNvPr id="18" name="Image 8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609784" y="3186708"/>
            <a:ext cx="238125" cy="238125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9842421" y="380190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Remise</a:t>
            </a:r>
            <a:endParaRPr lang="en-US" sz="1950" dirty="0"/>
          </a:p>
        </p:txBody>
      </p:sp>
      <p:sp>
        <p:nvSpPr>
          <p:cNvPr id="20" name="Text 9"/>
          <p:cNvSpPr/>
          <p:nvPr/>
        </p:nvSpPr>
        <p:spPr>
          <a:xfrm>
            <a:off x="9842421" y="4231124"/>
            <a:ext cx="3772853" cy="1785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Klidové období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onemocnění, při kterém příznaky vymizí nebo se výrazně zmírní. Remise se střídají s relapsy, například u bipolární afektivní poruchy (maniodeprese) nebo u některých chronických zánětlivých onemocnění.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553641"/>
            <a:ext cx="6274951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Klasifikace podle délky trvání</a:t>
            </a:r>
            <a:endParaRPr lang="en-US" sz="37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425535"/>
            <a:ext cx="565547" cy="1143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547813" y="1614011"/>
            <a:ext cx="3253859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Perakutní (fulminantní) průběh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1547813" y="2021800"/>
            <a:ext cx="6802398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Neobvykle rychlý a prudký průběh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řádu hodin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Vyžaduje okamžitou lékařskou intervenci. Příkladem je fulminantní hepatitida nebo anafylaktický šok.</a:t>
            </a:r>
            <a:endParaRPr lang="en-US" sz="14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563" y="2964537"/>
            <a:ext cx="565547" cy="114300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30586" y="3153013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Akutní průběh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1830586" y="3560802"/>
            <a:ext cx="6519624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Rychlý průběh s náhlým nástupem příznaků,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trvající dny až týdny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Typické pro většinu běžných infekčních onemocnění.</a:t>
            </a:r>
            <a:endParaRPr lang="en-US" sz="14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9337" y="4503539"/>
            <a:ext cx="565547" cy="11430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13359" y="4692015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Subakutní průběh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2113359" y="5099804"/>
            <a:ext cx="6236851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Pomalejší,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provleklejší průběh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mezi akutním a chronickým stavem, trvající týdny až měsíce.</a:t>
            </a:r>
            <a:endParaRPr lang="en-US" sz="14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2229" y="6042541"/>
            <a:ext cx="565547" cy="114300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2396252" y="623101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Chronický průběh</a:t>
            </a:r>
            <a:endParaRPr lang="en-US" sz="1850" dirty="0"/>
          </a:p>
        </p:txBody>
      </p:sp>
      <p:sp>
        <p:nvSpPr>
          <p:cNvPr id="15" name="Text 8"/>
          <p:cNvSpPr/>
          <p:nvPr/>
        </p:nvSpPr>
        <p:spPr>
          <a:xfrm>
            <a:off x="2396252" y="6638806"/>
            <a:ext cx="5953958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Dlouhodobý průběh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často bez tendence k úplnému vyléčení. Trvá měsíce až roky. Může dojít k akutní exacerbaci – novému vzplanutí choroby.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12081"/>
            <a:ext cx="1006363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Akutní exacerbace chronického onemocnění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508409"/>
            <a:ext cx="763202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chronických onemocnění může docházet k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 exacerbaci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náhlému zhoršení stavu a novému vzplanutí choroby. Příznaky se rychle zhorší a intenzita onemocnění výrazně stoupne.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579971"/>
            <a:ext cx="763202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Typickým příkladem je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akutní exacerbace CHOPN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(chronické obstrukční choroby bronchů), kdy dochází k náhlému zhoršení dušnosti, zvýšení množství a změně charakteru sputa, event. k horečce.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651534"/>
            <a:ext cx="7632025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Exacerbace mohou být vyvolány různými faktory: respiračními infekcemi, znečištěním ovzduší, nedostatečnou compliance s léčbou nebo jinými spouštěcími mechanismy specifickými pro dané onemocnění.</a:t>
            </a:r>
            <a:endParaRPr lang="en-US" sz="15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543" y="2553057"/>
            <a:ext cx="4926568" cy="404121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569595"/>
            <a:ext cx="7556421" cy="11782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Prognóza: Předpověď vývoje onemocnění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280190" y="2030611"/>
            <a:ext cx="7556421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Prognóza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znamená předpověď dalšího vývoje onemocnění. Vychází z klinických zkušeností, výsledků vyšetření, závažnosti onemocnění a celkového stavu pacienta. Prognóza pomáhá určit strategii léčby a informovat pacienta o pravděpodobném průběhu nemoci.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280190" y="3374231"/>
            <a:ext cx="7556421" cy="4285774"/>
          </a:xfrm>
          <a:prstGeom prst="roundRect">
            <a:avLst>
              <a:gd name="adj" fmla="val 184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287810" y="3381851"/>
            <a:ext cx="7541181" cy="1067633"/>
          </a:xfrm>
          <a:prstGeom prst="roundRect">
            <a:avLst>
              <a:gd name="adj" fmla="val 7417"/>
            </a:avLst>
          </a:prstGeom>
          <a:solidFill>
            <a:srgbClr val="D9EDF2"/>
          </a:solidFill>
          <a:ln/>
        </p:spPr>
      </p:sp>
      <p:sp>
        <p:nvSpPr>
          <p:cNvPr id="7" name="Text 4"/>
          <p:cNvSpPr/>
          <p:nvPr/>
        </p:nvSpPr>
        <p:spPr>
          <a:xfrm>
            <a:off x="6476286" y="3570327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Příznivá prognóza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6476286" y="3978116"/>
            <a:ext cx="7164229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Očekává se úplné uzdravení nebo výrazné zlepšení stavu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6287810" y="4449485"/>
            <a:ext cx="7541181" cy="1067633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0" name="Shape 7"/>
          <p:cNvSpPr/>
          <p:nvPr/>
        </p:nvSpPr>
        <p:spPr>
          <a:xfrm>
            <a:off x="6287810" y="4449485"/>
            <a:ext cx="7541181" cy="22860"/>
          </a:xfrm>
          <a:prstGeom prst="roundRect">
            <a:avLst>
              <a:gd name="adj" fmla="val 346419"/>
            </a:avLst>
          </a:prstGeom>
          <a:solidFill>
            <a:srgbClr val="BFD3D8"/>
          </a:solidFill>
          <a:ln/>
        </p:spPr>
      </p:sp>
      <p:sp>
        <p:nvSpPr>
          <p:cNvPr id="11" name="Text 8"/>
          <p:cNvSpPr/>
          <p:nvPr/>
        </p:nvSpPr>
        <p:spPr>
          <a:xfrm>
            <a:off x="6476286" y="4637961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Nejistá prognóza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6476286" y="5045750"/>
            <a:ext cx="7164229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Vývoj onemocnění nelze s jistotou předpovědět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6287810" y="5517118"/>
            <a:ext cx="7541181" cy="1067633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4" name="Shape 11"/>
          <p:cNvSpPr/>
          <p:nvPr/>
        </p:nvSpPr>
        <p:spPr>
          <a:xfrm>
            <a:off x="6287810" y="5517118"/>
            <a:ext cx="7541181" cy="22860"/>
          </a:xfrm>
          <a:prstGeom prst="roundRect">
            <a:avLst>
              <a:gd name="adj" fmla="val 346419"/>
            </a:avLst>
          </a:prstGeom>
          <a:solidFill>
            <a:srgbClr val="BFD3D8"/>
          </a:solidFill>
          <a:ln/>
        </p:spPr>
      </p:sp>
      <p:sp>
        <p:nvSpPr>
          <p:cNvPr id="15" name="Text 12"/>
          <p:cNvSpPr/>
          <p:nvPr/>
        </p:nvSpPr>
        <p:spPr>
          <a:xfrm>
            <a:off x="6476286" y="5705594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Nepříznivá prognóza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6476286" y="6113383"/>
            <a:ext cx="7164229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Očekává se zhoršení nebo komplikace</a:t>
            </a:r>
            <a:endParaRPr lang="en-US" sz="1450" dirty="0"/>
          </a:p>
        </p:txBody>
      </p:sp>
      <p:sp>
        <p:nvSpPr>
          <p:cNvPr id="17" name="Shape 14"/>
          <p:cNvSpPr/>
          <p:nvPr/>
        </p:nvSpPr>
        <p:spPr>
          <a:xfrm>
            <a:off x="6287810" y="6584752"/>
            <a:ext cx="7541181" cy="1067633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8" name="Shape 15"/>
          <p:cNvSpPr/>
          <p:nvPr/>
        </p:nvSpPr>
        <p:spPr>
          <a:xfrm>
            <a:off x="6287810" y="6584752"/>
            <a:ext cx="7541181" cy="22860"/>
          </a:xfrm>
          <a:prstGeom prst="roundRect">
            <a:avLst>
              <a:gd name="adj" fmla="val 346419"/>
            </a:avLst>
          </a:prstGeom>
          <a:solidFill>
            <a:srgbClr val="BFD3D8"/>
          </a:solidFill>
          <a:ln/>
        </p:spPr>
      </p:sp>
      <p:sp>
        <p:nvSpPr>
          <p:cNvPr id="19" name="Text 16"/>
          <p:cNvSpPr/>
          <p:nvPr/>
        </p:nvSpPr>
        <p:spPr>
          <a:xfrm>
            <a:off x="6476286" y="6773228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Infaustní prognóza</a:t>
            </a:r>
            <a:endParaRPr lang="en-US" sz="1850" dirty="0"/>
          </a:p>
        </p:txBody>
      </p:sp>
      <p:sp>
        <p:nvSpPr>
          <p:cNvPr id="20" name="Text 17"/>
          <p:cNvSpPr/>
          <p:nvPr/>
        </p:nvSpPr>
        <p:spPr>
          <a:xfrm>
            <a:off x="6476286" y="7181017"/>
            <a:ext cx="7164229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Nepříznivá prognóza s očekávaným fatálním koncem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550307"/>
            <a:ext cx="6532721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Sdělování prognózy: Tenký led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634252"/>
            <a:ext cx="4694039" cy="5832991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202561" y="1634252"/>
            <a:ext cx="7641669" cy="1606987"/>
          </a:xfrm>
          <a:prstGeom prst="roundRect">
            <a:avLst>
              <a:gd name="adj" fmla="val 4928"/>
            </a:avLst>
          </a:prstGeom>
          <a:solidFill>
            <a:srgbClr val="C6E4EB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1037" y="1896547"/>
            <a:ext cx="353497" cy="28277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933009" y="1869758"/>
            <a:ext cx="2828211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Důležité upozornění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6933009" y="2411611"/>
            <a:ext cx="6722745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Sdělování prognózy je výhradně úkolem lékaře!</a:t>
            </a:r>
            <a:r>
              <a:rPr lang="en-US" sz="14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Jako zdravotničtí pracovníci musíme být velmi opatrní a svědomití.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6202561" y="3453289"/>
            <a:ext cx="7641669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Sdělování prognózy vyžaduje nejen odborné znalosti, ale také komunikační dovednosti, empatii a schopnost zvážit psychický stav pacienta.</a:t>
            </a:r>
            <a:endParaRPr lang="en-US" sz="1450" dirty="0"/>
          </a:p>
        </p:txBody>
      </p:sp>
      <p:sp>
        <p:nvSpPr>
          <p:cNvPr id="9" name="Text 5"/>
          <p:cNvSpPr/>
          <p:nvPr/>
        </p:nvSpPr>
        <p:spPr>
          <a:xfrm>
            <a:off x="6202561" y="4188738"/>
            <a:ext cx="7641669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 třeba najít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rovnováhu mezi obezřetností a nadějí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Pacient má právo na pravdivé informace, ale zároveň potřebuje povzbuzení a podporu v boji s nemocí.</a:t>
            </a:r>
            <a:endParaRPr lang="en-US" sz="1450" dirty="0"/>
          </a:p>
        </p:txBody>
      </p:sp>
      <p:sp>
        <p:nvSpPr>
          <p:cNvPr id="10" name="Text 6"/>
          <p:cNvSpPr/>
          <p:nvPr/>
        </p:nvSpPr>
        <p:spPr>
          <a:xfrm>
            <a:off x="6202561" y="4924187"/>
            <a:ext cx="7641669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Nevhodné sdělení prognózy může poškodit pacientovu psychiku a negativně ovlivnit průběh léčby.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91245"/>
            <a:ext cx="540543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klíčových pojmů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408158"/>
            <a:ext cx="595313" cy="59531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3251478"/>
            <a:ext cx="257282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Etiologie a patogeneze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93790" y="3680698"/>
            <a:ext cx="6397347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Etiologie zkoumá příčiny vzniku onemocnění, patogeneze popisuje mechanismus jeho rozvoje. Pochopení obou je klíčové pro správnou diagnostiku a léčbu.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9144" y="2408158"/>
            <a:ext cx="595313" cy="59531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439144" y="325147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Fáze průběhu nemoci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7439144" y="3680698"/>
            <a:ext cx="6397466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 latentní fáze přes prodromální období, fázi rozvinutých příznaků až po rekonvalescenci. Znalost těchto fází pomáhá předvídat vývoj onemocnění.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3790" y="4970502"/>
            <a:ext cx="595313" cy="59531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93790" y="581382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Časový průběh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793790" y="6243042"/>
            <a:ext cx="6397347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Perakutní, akutní, subakutní a chronický průběh. Každý typ vyžaduje specifický přístup k diagnostice a léčbě.</a:t>
            </a:r>
            <a:endParaRPr lang="en-US" sz="15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39144" y="4970502"/>
            <a:ext cx="595313" cy="59531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439144" y="581382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Prognóza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7439144" y="6243042"/>
            <a:ext cx="639746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Předpověď vývoje onemocnění založená na klinických zkušenostech a aktuálním stavu pacienta. Sdělování je vyhrazeno lékaři.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95544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Závěr: Komplexní pohled na onemocnění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3033355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Pochopení příčin, mechanismů vzniku a průběhu onemocnění tvoří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základ klinického myšlení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každého zdravotníka. Tyto znalosti umožňují: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793790" y="3851910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Správně interpretovat příznaky a stanovit diagnózu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4218980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Předvídat možné komplikace a průběh onemocnění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4586049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Volit optimální léčebnou strategii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4953119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Komunikovat s pacientem o jeho zdravotním stavu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3790" y="5320189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Poskytovat kvalitní ošetřovatelskou péči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793790" y="5841087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Pamatujte, že každý pacient je jedinečný a teoretické znalosti musí být vždy aplikovány s ohledem na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individuální okolnosti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konkrétního případu. Kontinuální vzdělávání a klinické zkušenosti vám pomohou tyto koncepty přenést do praxe.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1243</Words>
  <Application>Microsoft Office PowerPoint</Application>
  <PresentationFormat>Vlastní</PresentationFormat>
  <Paragraphs>126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Roboto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2025-12-13T17:48:01Z</dcterms:created>
  <dcterms:modified xsi:type="dcterms:W3CDTF">2025-12-13T17:49:05Z</dcterms:modified>
</cp:coreProperties>
</file>