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3" r:id="rId5"/>
    <p:sldId id="280" r:id="rId6"/>
    <p:sldId id="259" r:id="rId7"/>
    <p:sldId id="266" r:id="rId8"/>
    <p:sldId id="267" r:id="rId9"/>
    <p:sldId id="268" r:id="rId10"/>
    <p:sldId id="282" r:id="rId11"/>
    <p:sldId id="271" r:id="rId12"/>
    <p:sldId id="270" r:id="rId13"/>
    <p:sldId id="272" r:id="rId14"/>
    <p:sldId id="273" r:id="rId15"/>
    <p:sldId id="274" r:id="rId16"/>
    <p:sldId id="275" r:id="rId17"/>
    <p:sldId id="276" r:id="rId18"/>
    <p:sldId id="278" r:id="rId19"/>
    <p:sldId id="279" r:id="rId20"/>
    <p:sldId id="281" r:id="rId2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761BC45-0158-C2B1-338D-57462C4E93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A19F8D09-095B-ACC1-6C1A-ED1AAF8FD9D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EE4091D-2F2E-7C82-4E1D-C5BB9009D0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5DEB0-63E7-434A-B739-00190C2F5E72}" type="datetimeFigureOut">
              <a:rPr lang="cs-CZ" smtClean="0"/>
              <a:t>03.10.2026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8BA2655-B0CD-EDC0-7F0D-4D9683DF9F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05B6CE9-4AD8-A730-B27A-A2D084DDA1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0C44-CB30-43DC-9387-9A3D7F052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59950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3F1F288-FC1D-FDA0-D726-D652692EA1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4D71F9D-DC65-6144-21C6-D1A51D9FD1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656919F-244D-8BDB-B053-F2D696AAA0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5DEB0-63E7-434A-B739-00190C2F5E72}" type="datetimeFigureOut">
              <a:rPr lang="cs-CZ" smtClean="0"/>
              <a:t>03.10.2026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E28CCF3-6EF3-3A56-5E56-9AC9EA92A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F9CF4CA-344D-835F-E43B-0B51473DE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0C44-CB30-43DC-9387-9A3D7F052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263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C0BD104-0751-3AEC-1241-80BED27EF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83886A6-B805-7761-F863-559CE24D2C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1350ABB-0988-1372-8029-48EE444301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5DEB0-63E7-434A-B739-00190C2F5E72}" type="datetimeFigureOut">
              <a:rPr lang="cs-CZ" smtClean="0"/>
              <a:t>03.10.2026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B2441F0-BD4A-7FE8-4513-428C509C90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009397B-B557-C22D-54C8-386418EE20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0C44-CB30-43DC-9387-9A3D7F052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2293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591F845-8BFE-EB72-8B83-6A727B47E7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E386590-6591-41E8-6E6F-46D765734C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7EDDD56B-7D8F-21A6-369F-35DF567199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EBF32A59-F3F7-8A44-51C0-E484568A55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5DEB0-63E7-434A-B739-00190C2F5E72}" type="datetimeFigureOut">
              <a:rPr lang="cs-CZ" smtClean="0"/>
              <a:t>03.10.2026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C80B8D40-F433-ED43-362E-F0C8F3896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854D4447-79CB-8E30-F39E-4D46597CBA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0C44-CB30-43DC-9387-9A3D7F052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08069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48D894E-5ADE-3251-A7D0-329CAC8298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7564818-59CA-8E2B-1601-3F49F17E56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E66C4CA-DC49-178B-C19E-FFFA047CE1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BC0FD53E-7C8B-767C-776E-B53CAEF34B0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4B2CBE01-AA9F-F1DC-8BF5-63C58CA7DA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CECAB0EB-9306-F7EF-10C7-31F48C06AB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5DEB0-63E7-434A-B739-00190C2F5E72}" type="datetimeFigureOut">
              <a:rPr lang="cs-CZ" smtClean="0"/>
              <a:t>03.10.2026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A5E383BC-97DC-E941-47EF-247AF685B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A36C8E1E-B455-BE01-E589-395B81A19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0C44-CB30-43DC-9387-9A3D7F052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56291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EDBE00A-4F0F-AF16-E967-BCE5D67E9D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7A457349-3FCE-8202-9249-D391A456DB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5DEB0-63E7-434A-B739-00190C2F5E72}" type="datetimeFigureOut">
              <a:rPr lang="cs-CZ" smtClean="0"/>
              <a:t>03.10.2026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73CE6895-7E38-23EE-54CE-B28057090B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1C0A2E64-D01E-6330-2757-5F9B274B76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0C44-CB30-43DC-9387-9A3D7F052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85548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5DDDBAD0-6B4B-B6B7-A0D1-1451C32EEB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5DEB0-63E7-434A-B739-00190C2F5E72}" type="datetimeFigureOut">
              <a:rPr lang="cs-CZ" smtClean="0"/>
              <a:t>03.10.2026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E92071F7-7369-745F-2B28-1F964EC1CA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BADA6FFC-8FA4-F849-5638-5835D38937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0C44-CB30-43DC-9387-9A3D7F052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983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91EB807-914B-AA0A-CB75-8A06CF48B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9A48CC3-7B33-55BA-DED9-34A71C8354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81D1077B-F931-EDCF-38F4-1B878B1E6A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C11E87BD-1136-3720-214B-97D8A32A95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5DEB0-63E7-434A-B739-00190C2F5E72}" type="datetimeFigureOut">
              <a:rPr lang="cs-CZ" smtClean="0"/>
              <a:t>03.10.2026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CE2CF274-768B-5E38-6650-B1CD6243CE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3D49EA30-50CC-0F2C-FF7A-90AA78DE57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0C44-CB30-43DC-9387-9A3D7F052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53406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E0061DF-9A3C-1B90-A5A2-66CCE7A8D8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D837E640-F98C-8E28-DB12-541EBD72F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F36F281-8196-75EE-3EBC-E1C933E39C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894B397-7C8C-CBA6-D4C8-06888A4F52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5DEB0-63E7-434A-B739-00190C2F5E72}" type="datetimeFigureOut">
              <a:rPr lang="cs-CZ" smtClean="0"/>
              <a:t>03.10.2026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4D1C4E46-8978-74D4-3341-B5180D4343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7DDAB367-3049-A537-FC49-44DC816858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0C44-CB30-43DC-9387-9A3D7F052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2377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6859283-CAE2-5B63-8EF2-EC54E33290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75F528A-DA81-CF89-6D62-3270DF8AAB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16B598C-4442-09F5-2668-4682777588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5DEB0-63E7-434A-B739-00190C2F5E72}" type="datetimeFigureOut">
              <a:rPr lang="cs-CZ" smtClean="0"/>
              <a:t>03.10.2026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2BB6340-6BDB-F600-2750-BDB886616C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FA91705-5862-03E0-8800-9D650FB700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0C44-CB30-43DC-9387-9A3D7F052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53323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F9471718-5A33-7D30-3CD4-C51A477B65C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24305E24-037D-5541-8E0D-A0756050F0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EDDD343-154F-ED5E-05FB-50E3ACCC9E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5DEB0-63E7-434A-B739-00190C2F5E72}" type="datetimeFigureOut">
              <a:rPr lang="cs-CZ" smtClean="0"/>
              <a:t>03.10.2026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77BC294-96FD-3785-8CFD-34255C3784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B9E228F-DBEF-DE87-D4E3-871A87E8D6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0C44-CB30-43DC-9387-9A3D7F052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6673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BD8F6C2E-7A3D-3A31-6F60-5379A68AAE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98E550EA-BFF9-59E5-65D8-661E055894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BC19040-6F91-1A0F-CA3F-CFC954ACE31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A5DEB0-63E7-434A-B739-00190C2F5E72}" type="datetimeFigureOut">
              <a:rPr lang="cs-CZ" smtClean="0"/>
              <a:t>03.10.2026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0835941-9724-6B09-F96F-AA446B6EFAE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9668E04-0F73-39FB-FCBA-F59E5CE7D58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680C44-CB30-43DC-9387-9A3D7F052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0422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13" Type="http://schemas.openxmlformats.org/officeDocument/2006/relationships/slide" Target="slide17.xml"/><Relationship Id="rId3" Type="http://schemas.openxmlformats.org/officeDocument/2006/relationships/slide" Target="slide3.xml"/><Relationship Id="rId7" Type="http://schemas.openxmlformats.org/officeDocument/2006/relationships/slide" Target="slide8.xml"/><Relationship Id="rId12" Type="http://schemas.openxmlformats.org/officeDocument/2006/relationships/slide" Target="slide16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7.xml"/><Relationship Id="rId11" Type="http://schemas.openxmlformats.org/officeDocument/2006/relationships/slide" Target="slide15.xml"/><Relationship Id="rId5" Type="http://schemas.openxmlformats.org/officeDocument/2006/relationships/slide" Target="slide6.xml"/><Relationship Id="rId10" Type="http://schemas.openxmlformats.org/officeDocument/2006/relationships/slide" Target="slide14.xml"/><Relationship Id="rId4" Type="http://schemas.openxmlformats.org/officeDocument/2006/relationships/slide" Target="slide4.xml"/><Relationship Id="rId9" Type="http://schemas.openxmlformats.org/officeDocument/2006/relationships/slide" Target="slide13.xml"/><Relationship Id="rId1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www.jakpsatweb.cz/archiv/barvy-pojmenovane.html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41FF902-92D3-3850-002F-6D42037B4F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59922" y="1701579"/>
            <a:ext cx="6072145" cy="1180173"/>
          </a:xfrm>
        </p:spPr>
        <p:txBody>
          <a:bodyPr>
            <a:normAutofit fontScale="90000"/>
          </a:bodyPr>
          <a:lstStyle/>
          <a:p>
            <a:r>
              <a:rPr lang="cs-CZ" sz="4400" dirty="0"/>
              <a:t>Tvorba webových stránek</a:t>
            </a:r>
            <a:br>
              <a:rPr lang="cs-CZ" sz="4400" dirty="0"/>
            </a:br>
            <a:r>
              <a:rPr lang="cs-CZ" sz="4400"/>
              <a:t>INV 420</a:t>
            </a:r>
            <a:endParaRPr lang="cs-CZ" sz="4400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53CA5734-0C25-39FD-759A-E305A3AD7F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970347" y="3050459"/>
            <a:ext cx="4251297" cy="3265008"/>
          </a:xfrm>
        </p:spPr>
        <p:txBody>
          <a:bodyPr>
            <a:normAutofit fontScale="55000" lnSpcReduction="20000"/>
          </a:bodyPr>
          <a:lstStyle/>
          <a:p>
            <a:r>
              <a:rPr lang="cs-CZ" dirty="0">
                <a:hlinkClick r:id="rId2" action="ppaction://hlinksldjump"/>
              </a:rPr>
              <a:t>Struktura HTML dokumentu</a:t>
            </a:r>
            <a:endParaRPr lang="cs-CZ" dirty="0"/>
          </a:p>
          <a:p>
            <a:r>
              <a:rPr lang="cs-CZ" dirty="0">
                <a:hlinkClick r:id="rId3" action="ppaction://hlinksldjump"/>
              </a:rPr>
              <a:t>Zdrojový kód</a:t>
            </a:r>
            <a:endParaRPr lang="cs-CZ" dirty="0"/>
          </a:p>
          <a:p>
            <a:r>
              <a:rPr lang="cs-CZ" dirty="0">
                <a:hlinkClick r:id="rId4" action="ppaction://hlinksldjump"/>
              </a:rPr>
              <a:t>Obecná syntaxe</a:t>
            </a:r>
            <a:endParaRPr lang="cs-CZ" dirty="0"/>
          </a:p>
          <a:p>
            <a:r>
              <a:rPr lang="cs-CZ" dirty="0">
                <a:hlinkClick r:id="rId5" action="ppaction://hlinksldjump"/>
              </a:rPr>
              <a:t>Nadpis</a:t>
            </a:r>
            <a:endParaRPr lang="cs-CZ" dirty="0"/>
          </a:p>
          <a:p>
            <a:r>
              <a:rPr lang="cs-CZ" dirty="0">
                <a:hlinkClick r:id="rId6" action="ppaction://hlinksldjump"/>
              </a:rPr>
              <a:t>Odstavec a zalomení řádku</a:t>
            </a:r>
            <a:endParaRPr lang="cs-CZ" dirty="0"/>
          </a:p>
          <a:p>
            <a:r>
              <a:rPr lang="cs-CZ" dirty="0">
                <a:hlinkClick r:id="rId7" action="ppaction://hlinksldjump"/>
              </a:rPr>
              <a:t>Typ písma</a:t>
            </a:r>
            <a:endParaRPr lang="cs-CZ" dirty="0"/>
          </a:p>
          <a:p>
            <a:r>
              <a:rPr lang="cs-CZ" dirty="0">
                <a:hlinkClick r:id="rId8" action="ppaction://hlinksldjump"/>
              </a:rPr>
              <a:t>Barvy v HTML</a:t>
            </a:r>
            <a:endParaRPr lang="cs-CZ" dirty="0"/>
          </a:p>
          <a:p>
            <a:r>
              <a:rPr lang="cs-CZ" dirty="0">
                <a:hlinkClick r:id="rId9" action="ppaction://hlinksldjump"/>
              </a:rPr>
              <a:t>Vložení obrázku</a:t>
            </a:r>
            <a:endParaRPr lang="cs-CZ" dirty="0"/>
          </a:p>
          <a:p>
            <a:r>
              <a:rPr lang="cs-CZ" dirty="0">
                <a:hlinkClick r:id="rId10" action="ppaction://hlinksldjump"/>
              </a:rPr>
              <a:t>Seznam s odrážkou</a:t>
            </a:r>
            <a:endParaRPr lang="cs-CZ" dirty="0"/>
          </a:p>
          <a:p>
            <a:r>
              <a:rPr lang="cs-CZ" dirty="0">
                <a:hlinkClick r:id="rId11" action="ppaction://hlinksldjump"/>
              </a:rPr>
              <a:t>Číslovaný seznam</a:t>
            </a:r>
            <a:endParaRPr lang="cs-CZ" dirty="0"/>
          </a:p>
          <a:p>
            <a:r>
              <a:rPr lang="cs-CZ" dirty="0">
                <a:hlinkClick r:id="rId12" action="ppaction://hlinksldjump"/>
              </a:rPr>
              <a:t>Kombinovaný seznam</a:t>
            </a:r>
            <a:endParaRPr lang="cs-CZ" dirty="0"/>
          </a:p>
          <a:p>
            <a:r>
              <a:rPr lang="cs-CZ" dirty="0">
                <a:hlinkClick r:id="rId13" action="ppaction://hlinksldjump"/>
              </a:rPr>
              <a:t>Tabulka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06CF00FD-9DB0-F848-C4DE-F598AC844C31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0" y="225950"/>
            <a:ext cx="4078818" cy="1349446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17E9FD8D-750C-67FD-DB91-6B225DD0272B}"/>
              </a:ext>
            </a:extLst>
          </p:cNvPr>
          <p:cNvSpPr txBox="1"/>
          <p:nvPr/>
        </p:nvSpPr>
        <p:spPr>
          <a:xfrm>
            <a:off x="453224" y="6262718"/>
            <a:ext cx="11767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25.8.2026</a:t>
            </a:r>
          </a:p>
        </p:txBody>
      </p:sp>
    </p:spTree>
    <p:extLst>
      <p:ext uri="{BB962C8B-B14F-4D97-AF65-F5344CB8AC3E}">
        <p14:creationId xmlns:p14="http://schemas.microsoft.com/office/powerpoint/2010/main" val="8089096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4C5AAE8D-0BE0-3354-A659-A7699E12DE1F}"/>
              </a:ext>
            </a:extLst>
          </p:cNvPr>
          <p:cNvSpPr txBox="1"/>
          <p:nvPr/>
        </p:nvSpPr>
        <p:spPr>
          <a:xfrm>
            <a:off x="137829" y="604218"/>
            <a:ext cx="482377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Arial CE" panose="020B0604020202020204" pitchFamily="34" charset="0"/>
              </a:rPr>
              <a:t>HTML (</a:t>
            </a:r>
            <a:r>
              <a:rPr kumimoji="0" lang="cs-CZ" altLang="cs-CZ" sz="18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Arial CE" panose="020B0604020202020204" pitchFamily="34" charset="0"/>
              </a:rPr>
              <a:t>HyperText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Arial CE" panose="020B0604020202020204" pitchFamily="34" charset="0"/>
              </a:rPr>
              <a:t> </a:t>
            </a:r>
            <a:r>
              <a:rPr kumimoji="0" lang="cs-CZ" altLang="cs-CZ" sz="18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Arial CE" panose="020B0604020202020204" pitchFamily="34" charset="0"/>
              </a:rPr>
              <a:t>Markup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Arial CE" panose="020B0604020202020204" pitchFamily="34" charset="0"/>
              </a:rPr>
              <a:t> </a:t>
            </a:r>
            <a:r>
              <a:rPr kumimoji="0" lang="cs-CZ" altLang="cs-CZ" sz="18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Arial CE" panose="020B0604020202020204" pitchFamily="34" charset="0"/>
              </a:rPr>
              <a:t>Language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Arial CE" panose="020B0604020202020204" pitchFamily="34" charset="0"/>
              </a:rPr>
              <a:t>)</a:t>
            </a:r>
            <a:r>
              <a:rPr lang="cs-CZ" altLang="cs-CZ" dirty="0">
                <a:solidFill>
                  <a:srgbClr val="333333"/>
                </a:solidFill>
                <a:latin typeface="Arial CE" panose="020B0604020202020204" pitchFamily="34" charset="0"/>
              </a:rPr>
              <a:t> </a:t>
            </a:r>
          </a:p>
          <a:p>
            <a:r>
              <a:rPr lang="cs-CZ" altLang="cs-CZ" sz="1400" dirty="0">
                <a:solidFill>
                  <a:srgbClr val="333333"/>
                </a:solidFill>
                <a:latin typeface="Arial CE" panose="020B0604020202020204" pitchFamily="34" charset="0"/>
              </a:rPr>
              <a:t>je jazyk používaný k vytváření webových stránek.</a:t>
            </a:r>
            <a:endParaRPr lang="cs-CZ" sz="1400" dirty="0"/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4BC57BFF-306D-FF24-7C31-18AB55C8DF33}"/>
              </a:ext>
            </a:extLst>
          </p:cNvPr>
          <p:cNvSpPr txBox="1"/>
          <p:nvPr/>
        </p:nvSpPr>
        <p:spPr>
          <a:xfrm>
            <a:off x="137829" y="1290987"/>
            <a:ext cx="506232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dirty="0"/>
              <a:t>Spusťte textový editor „Poznámkový blok“ – příslušenství Windows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Soubor pojmenujte (pro jistotu bez diakritiky) uložte s příponou HTML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V otevřeném dokumentu vytvoř následující strukturu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8D1249E3-03EE-E66F-354F-4909266CD818}"/>
              </a:ext>
            </a:extLst>
          </p:cNvPr>
          <p:cNvSpPr txBox="1"/>
          <p:nvPr/>
        </p:nvSpPr>
        <p:spPr>
          <a:xfrm>
            <a:off x="137829" y="2981690"/>
            <a:ext cx="332894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&lt;DOCTYPE html&gt;</a:t>
            </a:r>
          </a:p>
          <a:p>
            <a:r>
              <a:rPr lang="cs-CZ" b="1" dirty="0"/>
              <a:t>&lt;html&gt;</a:t>
            </a:r>
          </a:p>
          <a:p>
            <a:r>
              <a:rPr lang="cs-CZ" b="1" dirty="0"/>
              <a:t>&lt;</a:t>
            </a:r>
            <a:r>
              <a:rPr lang="cs-CZ" b="1" dirty="0" err="1"/>
              <a:t>head</a:t>
            </a:r>
            <a:r>
              <a:rPr lang="cs-CZ" b="1" dirty="0"/>
              <a:t>&gt;</a:t>
            </a:r>
          </a:p>
          <a:p>
            <a:r>
              <a:rPr lang="cs-CZ" b="1" dirty="0"/>
              <a:t>&lt;</a:t>
            </a:r>
            <a:r>
              <a:rPr lang="cs-CZ" b="1" dirty="0" err="1"/>
              <a:t>title</a:t>
            </a:r>
            <a:r>
              <a:rPr lang="cs-CZ" b="1" dirty="0"/>
              <a:t>&gt;</a:t>
            </a:r>
            <a:r>
              <a:rPr lang="cs-CZ" dirty="0"/>
              <a:t>Moje první stránky</a:t>
            </a:r>
            <a:r>
              <a:rPr lang="cs-CZ" b="1" dirty="0"/>
              <a:t>&lt;/</a:t>
            </a:r>
            <a:r>
              <a:rPr lang="cs-CZ" b="1" dirty="0" err="1"/>
              <a:t>title</a:t>
            </a:r>
            <a:r>
              <a:rPr lang="cs-CZ" b="1" dirty="0"/>
              <a:t>&gt;</a:t>
            </a:r>
          </a:p>
          <a:p>
            <a:r>
              <a:rPr lang="cs-CZ" b="1" dirty="0"/>
              <a:t>&lt;/</a:t>
            </a:r>
            <a:r>
              <a:rPr lang="cs-CZ" b="1" dirty="0" err="1"/>
              <a:t>head</a:t>
            </a:r>
            <a:r>
              <a:rPr lang="cs-CZ" b="1" dirty="0"/>
              <a:t>&gt;</a:t>
            </a:r>
          </a:p>
          <a:p>
            <a:r>
              <a:rPr lang="cs-CZ" b="1" dirty="0"/>
              <a:t>&lt;body&gt;</a:t>
            </a:r>
          </a:p>
          <a:p>
            <a:r>
              <a:rPr lang="cs-CZ" dirty="0"/>
              <a:t>Zde je zapsán obsah stránky text</a:t>
            </a:r>
          </a:p>
          <a:p>
            <a:r>
              <a:rPr lang="cs-CZ" b="1" dirty="0"/>
              <a:t>&lt;/body&gt;</a:t>
            </a:r>
          </a:p>
          <a:p>
            <a:r>
              <a:rPr lang="cs-CZ" b="1" dirty="0"/>
              <a:t>&lt;/html&gt;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A3562A19-027C-7DD2-3B29-6729BB350967}"/>
              </a:ext>
            </a:extLst>
          </p:cNvPr>
          <p:cNvSpPr txBox="1"/>
          <p:nvPr/>
        </p:nvSpPr>
        <p:spPr>
          <a:xfrm>
            <a:off x="137829" y="5567557"/>
            <a:ext cx="46120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 startAt="4"/>
            </a:pPr>
            <a:r>
              <a:rPr lang="cs-CZ" dirty="0"/>
              <a:t>Dále budeme upravovat obsah mezi tagy &lt;body&gt; a &lt;/body&gt;</a:t>
            </a:r>
          </a:p>
          <a:p>
            <a:pPr marL="342900" indent="-342900">
              <a:buFont typeface="+mj-lt"/>
              <a:buAutoNum type="arabicPeriod" startAt="4"/>
            </a:pPr>
            <a:r>
              <a:rPr lang="cs-CZ" dirty="0"/>
              <a:t>Uložte soubor a otevřete ho ve webovém prohlížeči.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9217AFA9-A4DA-AE1D-6ED7-1B66EA7D15A9}"/>
              </a:ext>
            </a:extLst>
          </p:cNvPr>
          <p:cNvSpPr txBox="1"/>
          <p:nvPr/>
        </p:nvSpPr>
        <p:spPr>
          <a:xfrm>
            <a:off x="137829" y="249458"/>
            <a:ext cx="343297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Struktura HTML dokumentu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B7299744-CA19-2CE6-6201-E129194F44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07696" y="3033858"/>
            <a:ext cx="6189890" cy="353943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rgbClr val="00804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&lt;html&gt;</a:t>
            </a: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marR="0" lvl="1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začíná dokument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rgbClr val="00804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&lt;/html&gt;</a:t>
            </a: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marR="0" lvl="1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končí dokument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rgbClr val="004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&lt;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rgbClr val="004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head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rgbClr val="004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&gt; </a:t>
            </a:r>
            <a:r>
              <a:rPr kumimoji="0" lang="cs-CZ" altLang="cs-CZ" sz="1600" i="0" u="none" strike="noStrike" cap="none" normalizeH="0" baseline="0" dirty="0">
                <a:ln>
                  <a:noFill/>
                </a:ln>
                <a:solidFill>
                  <a:srgbClr val="004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rgbClr val="004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&lt;/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rgbClr val="004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head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rgbClr val="004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&gt;</a:t>
            </a: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marR="0" lvl="1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začíná a končí hlavičku, která se sice nezobrazuje, ale obsahuje některé</a:t>
            </a:r>
          </a:p>
          <a:p>
            <a:pPr marL="457200" marR="0" lvl="1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důležité údaje, například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rgbClr val="8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&lt;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rgbClr val="8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title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rgbClr val="8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&gt; </a:t>
            </a:r>
            <a:r>
              <a:rPr kumimoji="0" lang="cs-CZ" altLang="cs-CZ" sz="160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rgbClr val="8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&lt;/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rgbClr val="8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title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rgbClr val="8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&gt;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marL="457200" marR="0" lvl="1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vymezující název dokumentu (může se lišit od jména souboru)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rgbClr val="8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&lt;body&gt;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rgbClr val="8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&lt;/body&gt;</a:t>
            </a: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marR="0" lvl="1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 je mezi &lt;body&gt; a &lt;/body&gt;, se bude zobrazovat. </a:t>
            </a:r>
          </a:p>
          <a:p>
            <a:pPr marL="457200" marR="0" lvl="1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&lt;body&gt; je tag,</a:t>
            </a:r>
            <a:r>
              <a:rPr lang="cs-CZ" altLang="cs-CZ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kterým začíná vlastní tělo dokumentu (angl. body = tělo).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Tímto příkladem jsem popsal základní strukturu dokumentu.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Výše uvedené tagy by měl obsahovat každý html soubor.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080D3E0D-D915-DF83-7CA8-B8F372765418}"/>
              </a:ext>
            </a:extLst>
          </p:cNvPr>
          <p:cNvSpPr txBox="1"/>
          <p:nvPr/>
        </p:nvSpPr>
        <p:spPr>
          <a:xfrm>
            <a:off x="5307696" y="2612358"/>
            <a:ext cx="32307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/>
              <a:t>Vysvětlení zdrojového kódu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34F2FA3F-E96E-6B62-3975-6FB0AE963008}"/>
              </a:ext>
            </a:extLst>
          </p:cNvPr>
          <p:cNvSpPr txBox="1"/>
          <p:nvPr/>
        </p:nvSpPr>
        <p:spPr>
          <a:xfrm>
            <a:off x="5969614" y="136825"/>
            <a:ext cx="51376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/>
              <a:t>Užitečné klávesové zkratky:</a:t>
            </a:r>
          </a:p>
          <a:p>
            <a:r>
              <a:rPr lang="cs-CZ" dirty="0"/>
              <a:t>Levá složená závorka     pravý ALT + B    …..     {</a:t>
            </a:r>
          </a:p>
          <a:p>
            <a:r>
              <a:rPr lang="cs-CZ" dirty="0"/>
              <a:t>Pravá složená závorka   pravý ALT + N    …..     }</a:t>
            </a:r>
          </a:p>
          <a:p>
            <a:r>
              <a:rPr lang="cs-CZ" dirty="0"/>
              <a:t>Dvojkřížek                       pravý ALT + X     …..     #</a:t>
            </a:r>
          </a:p>
          <a:p>
            <a:r>
              <a:rPr lang="cs-CZ" dirty="0"/>
              <a:t>Středník                          levý ALT + 59      …..     ;</a:t>
            </a:r>
          </a:p>
          <a:p>
            <a:r>
              <a:rPr lang="cs-CZ" dirty="0"/>
              <a:t>Levá špičatá závorka     pravý ALT + ,       …..    &lt;</a:t>
            </a:r>
          </a:p>
          <a:p>
            <a:r>
              <a:rPr lang="cs-CZ" dirty="0"/>
              <a:t>Pravá špičatá závorka    pravý ALT + .       …..   &gt; </a:t>
            </a:r>
          </a:p>
          <a:p>
            <a:r>
              <a:rPr lang="cs-CZ" dirty="0"/>
              <a:t>Zobrazení zdroj. kódu     pravý CTRL +U </a:t>
            </a:r>
          </a:p>
        </p:txBody>
      </p:sp>
    </p:spTree>
    <p:extLst>
      <p:ext uri="{BB962C8B-B14F-4D97-AF65-F5344CB8AC3E}">
        <p14:creationId xmlns:p14="http://schemas.microsoft.com/office/powerpoint/2010/main" val="15097017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>
            <a:extLst>
              <a:ext uri="{FF2B5EF4-FFF2-40B4-BE49-F238E27FC236}">
                <a16:creationId xmlns:a16="http://schemas.microsoft.com/office/drawing/2014/main" id="{EC0E1AE5-1B52-497F-943D-A61476F36156}"/>
              </a:ext>
            </a:extLst>
          </p:cNvPr>
          <p:cNvSpPr txBox="1"/>
          <p:nvPr/>
        </p:nvSpPr>
        <p:spPr>
          <a:xfrm>
            <a:off x="365355" y="1012954"/>
            <a:ext cx="4881347" cy="45089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cs-CZ" sz="2800" b="1" dirty="0">
                <a:latin typeface="MS Sans Serif"/>
              </a:rPr>
              <a:t>&lt;</a:t>
            </a:r>
            <a:r>
              <a:rPr lang="cs-CZ" sz="2800" b="1" dirty="0" err="1">
                <a:latin typeface="MS Sans Serif"/>
              </a:rPr>
              <a:t>html</a:t>
            </a:r>
            <a:r>
              <a:rPr lang="cs-CZ" sz="2800" b="1" dirty="0">
                <a:latin typeface="MS Sans Serif"/>
              </a:rPr>
              <a:t>&gt;</a:t>
            </a:r>
          </a:p>
          <a:p>
            <a:pPr>
              <a:spcAft>
                <a:spcPts val="600"/>
              </a:spcAft>
            </a:pPr>
            <a:r>
              <a:rPr lang="cs-CZ" sz="2800" b="1" dirty="0">
                <a:latin typeface="MS Sans Serif"/>
              </a:rPr>
              <a:t>&lt;</a:t>
            </a:r>
            <a:r>
              <a:rPr lang="cs-CZ" sz="2800" b="1" dirty="0" err="1">
                <a:latin typeface="MS Sans Serif"/>
              </a:rPr>
              <a:t>head</a:t>
            </a:r>
            <a:r>
              <a:rPr lang="cs-CZ" sz="2800" b="1" dirty="0">
                <a:latin typeface="MS Sans Serif"/>
              </a:rPr>
              <a:t>&gt;</a:t>
            </a:r>
          </a:p>
          <a:p>
            <a:pPr>
              <a:spcAft>
                <a:spcPts val="600"/>
              </a:spcAft>
            </a:pPr>
            <a:r>
              <a:rPr lang="cs-CZ" sz="2800" b="1" dirty="0">
                <a:latin typeface="MS Sans Serif"/>
              </a:rPr>
              <a:t>&lt;</a:t>
            </a:r>
            <a:r>
              <a:rPr lang="cs-CZ" sz="2800" b="1" dirty="0" err="1">
                <a:latin typeface="MS Sans Serif"/>
              </a:rPr>
              <a:t>title</a:t>
            </a:r>
            <a:r>
              <a:rPr lang="cs-CZ" sz="2800" b="1" dirty="0">
                <a:latin typeface="MS Sans Serif"/>
              </a:rPr>
              <a:t>&gt;WWW-HTML-1&lt;/</a:t>
            </a:r>
            <a:r>
              <a:rPr lang="cs-CZ" sz="2800" b="1" dirty="0" err="1">
                <a:latin typeface="MS Sans Serif"/>
              </a:rPr>
              <a:t>title</a:t>
            </a:r>
            <a:r>
              <a:rPr lang="cs-CZ" sz="2800" b="1" dirty="0">
                <a:latin typeface="MS Sans Serif"/>
              </a:rPr>
              <a:t>&gt;</a:t>
            </a:r>
          </a:p>
          <a:p>
            <a:pPr>
              <a:spcAft>
                <a:spcPts val="600"/>
              </a:spcAft>
            </a:pPr>
            <a:r>
              <a:rPr lang="cs-CZ" sz="2800" b="1" dirty="0">
                <a:latin typeface="MS Sans Serif"/>
              </a:rPr>
              <a:t>&lt;/</a:t>
            </a:r>
            <a:r>
              <a:rPr lang="cs-CZ" sz="2800" b="1" dirty="0" err="1">
                <a:latin typeface="MS Sans Serif"/>
              </a:rPr>
              <a:t>head</a:t>
            </a:r>
            <a:r>
              <a:rPr lang="cs-CZ" sz="2800" b="1" dirty="0">
                <a:latin typeface="MS Sans Serif"/>
              </a:rPr>
              <a:t>&gt;</a:t>
            </a:r>
          </a:p>
          <a:p>
            <a:pPr>
              <a:spcAft>
                <a:spcPts val="600"/>
              </a:spcAft>
            </a:pPr>
            <a:r>
              <a:rPr lang="cs-CZ" sz="2800" b="1" dirty="0">
                <a:latin typeface="MS Sans Serif"/>
              </a:rPr>
              <a:t>&lt;body&gt;</a:t>
            </a:r>
          </a:p>
          <a:p>
            <a:pPr>
              <a:spcAft>
                <a:spcPts val="600"/>
              </a:spcAft>
            </a:pPr>
            <a:r>
              <a:rPr lang="cs-CZ" sz="2800" dirty="0">
                <a:latin typeface="MS Sans Serif"/>
              </a:rPr>
              <a:t>Zde jsou zapsány </a:t>
            </a:r>
            <a:r>
              <a:rPr lang="cs-CZ" sz="2800" dirty="0" err="1">
                <a:latin typeface="MS Sans Serif"/>
              </a:rPr>
              <a:t>tagy</a:t>
            </a:r>
            <a:r>
              <a:rPr lang="cs-CZ" sz="2800" dirty="0">
                <a:latin typeface="MS Sans Serif"/>
              </a:rPr>
              <a:t> popisující obsah stránky</a:t>
            </a:r>
          </a:p>
          <a:p>
            <a:pPr>
              <a:spcAft>
                <a:spcPts val="600"/>
              </a:spcAft>
            </a:pPr>
            <a:r>
              <a:rPr lang="cs-CZ" sz="2800" b="1" dirty="0">
                <a:latin typeface="MS Sans Serif"/>
              </a:rPr>
              <a:t>&lt;/body&gt;</a:t>
            </a:r>
          </a:p>
          <a:p>
            <a:pPr>
              <a:spcAft>
                <a:spcPts val="600"/>
              </a:spcAft>
            </a:pPr>
            <a:r>
              <a:rPr lang="cs-CZ" sz="2800" b="1" dirty="0">
                <a:latin typeface="MS Sans Serif"/>
              </a:rPr>
              <a:t>&lt;/</a:t>
            </a:r>
            <a:r>
              <a:rPr lang="cs-CZ" sz="2800" b="1" dirty="0" err="1">
                <a:latin typeface="MS Sans Serif"/>
              </a:rPr>
              <a:t>html</a:t>
            </a:r>
            <a:r>
              <a:rPr lang="cs-CZ" sz="2800" b="1" dirty="0">
                <a:latin typeface="MS Sans Serif"/>
              </a:rPr>
              <a:t>&gt;</a:t>
            </a:r>
            <a:endParaRPr lang="cs-CZ" sz="2800" dirty="0"/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9DFA5336-C029-3FB3-B630-83341BC98B2D}"/>
              </a:ext>
            </a:extLst>
          </p:cNvPr>
          <p:cNvSpPr txBox="1"/>
          <p:nvPr/>
        </p:nvSpPr>
        <p:spPr>
          <a:xfrm>
            <a:off x="365356" y="255925"/>
            <a:ext cx="32307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/>
              <a:t>Zdrojový kód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9DA990EC-383D-9FDD-B2D9-053FDF76FADB}"/>
              </a:ext>
            </a:extLst>
          </p:cNvPr>
          <p:cNvSpPr txBox="1"/>
          <p:nvPr/>
        </p:nvSpPr>
        <p:spPr>
          <a:xfrm>
            <a:off x="5837736" y="828288"/>
            <a:ext cx="32307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/>
              <a:t>V prohlížeči se zobrazí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4781" y="1490520"/>
            <a:ext cx="5269860" cy="3372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2714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07D2E4DA-D8D0-5B96-24C1-615FD887B9BF}"/>
              </a:ext>
            </a:extLst>
          </p:cNvPr>
          <p:cNvSpPr txBox="1"/>
          <p:nvPr/>
        </p:nvSpPr>
        <p:spPr>
          <a:xfrm>
            <a:off x="355158" y="1202325"/>
            <a:ext cx="11481684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dirty="0"/>
              <a:t>Nezáleží na velikosti písem, &lt;body&gt; je totéž co &lt;BODY&gt;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endParaRPr lang="cs-CZ" dirty="0"/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dirty="0"/>
              <a:t>V adresách a jménech souborů záleží na velikosti písmen, nesmějí tam být mezery a čeština.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endParaRPr lang="cs-CZ" dirty="0"/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dirty="0"/>
              <a:t>Tagy, které prohlížeč nezná se pochopitelně neprovedou, prohlížeč je ignoruje.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endParaRPr lang="cs-CZ" dirty="0"/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dirty="0"/>
              <a:t>Mezi znakem &lt; a názvem tagu nesmí být mezera, příklad  &lt; br&gt; je špatně a &lt;br&gt; je dobře.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endParaRPr lang="cs-CZ" dirty="0"/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dirty="0"/>
              <a:t>Dvě mezery po sobě (nebo víc) mají stejný význam jako jedna mezera.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endParaRPr lang="cs-CZ" dirty="0"/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dirty="0"/>
              <a:t>Konec řádku ve zdroji se chápe jako mezera.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endParaRPr lang="cs-CZ" dirty="0"/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dirty="0"/>
              <a:t>Hodnoty atributů je dobré dávat vždy do uvozovek, ale není to úplně nutné, pokud uvnitř nejsou mezery. Např. odkaz &lt;a </a:t>
            </a:r>
            <a:r>
              <a:rPr lang="cs-CZ" dirty="0" err="1"/>
              <a:t>href</a:t>
            </a:r>
            <a:r>
              <a:rPr lang="cs-CZ" dirty="0"/>
              <a:t>=www.seznam.cz&gt;seznam&lt;/a&gt; funguje, ale jistější je psát &lt;a </a:t>
            </a:r>
            <a:r>
              <a:rPr lang="cs-CZ" dirty="0" err="1"/>
              <a:t>href</a:t>
            </a:r>
            <a:r>
              <a:rPr lang="cs-CZ" dirty="0"/>
              <a:t>="www.seznam.cz"&gt;seznam&lt;/a&gt;.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endParaRPr lang="cs-CZ" dirty="0"/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dirty="0"/>
              <a:t>Speciální znaky typu © se do zdroje zadávají jako posloupnost znaků &amp;něco; například &amp;copy; , pevná mezera je &amp;</a:t>
            </a:r>
            <a:r>
              <a:rPr lang="cs-CZ" dirty="0" err="1"/>
              <a:t>nbsp</a:t>
            </a:r>
            <a:r>
              <a:rPr lang="cs-CZ" dirty="0"/>
              <a:t>;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endParaRPr lang="cs-CZ" dirty="0"/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dirty="0"/>
              <a:t>Poznámka se do zdroje vkládá mezi značky &lt;!-- a --&gt; &lt;!-- Toto je poznámka, která se nezobrazí. --&gt;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A9D89C0A-7D34-9416-DF64-A7B469F069D7}"/>
              </a:ext>
            </a:extLst>
          </p:cNvPr>
          <p:cNvSpPr txBox="1"/>
          <p:nvPr/>
        </p:nvSpPr>
        <p:spPr>
          <a:xfrm>
            <a:off x="355158" y="300363"/>
            <a:ext cx="26696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cs-CZ" b="1" dirty="0"/>
              <a:t>Obecná syntaxe HTML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DBE4D231-899C-28F2-C935-15C0B7E933E0}"/>
              </a:ext>
            </a:extLst>
          </p:cNvPr>
          <p:cNvSpPr txBox="1"/>
          <p:nvPr/>
        </p:nvSpPr>
        <p:spPr>
          <a:xfrm>
            <a:off x="355158" y="636056"/>
            <a:ext cx="60946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cs-CZ" dirty="0"/>
              <a:t>HTML má několik málo zásad, které je dobré zmínit.</a:t>
            </a:r>
          </a:p>
        </p:txBody>
      </p:sp>
    </p:spTree>
    <p:extLst>
      <p:ext uri="{BB962C8B-B14F-4D97-AF65-F5344CB8AC3E}">
        <p14:creationId xmlns:p14="http://schemas.microsoft.com/office/powerpoint/2010/main" val="27930161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01841" y="363984"/>
            <a:ext cx="29118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Atributy HTML tagů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D1006CEB-C6E7-5058-E20A-34615DA74E9B}"/>
              </a:ext>
            </a:extLst>
          </p:cNvPr>
          <p:cNvSpPr txBox="1"/>
          <p:nvPr/>
        </p:nvSpPr>
        <p:spPr>
          <a:xfrm>
            <a:off x="301840" y="733316"/>
            <a:ext cx="1172053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Atributy doplňují tag o další informace nebo mění jeho vlastnosti.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F511D84E-63DB-D3A9-2FBD-CCBCAD22A951}"/>
              </a:ext>
            </a:extLst>
          </p:cNvPr>
          <p:cNvSpPr txBox="1"/>
          <p:nvPr/>
        </p:nvSpPr>
        <p:spPr>
          <a:xfrm>
            <a:off x="3595978" y="1198861"/>
            <a:ext cx="37192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sv-SE" dirty="0"/>
              <a:t>&lt;tag atribut="hodnota"&gt;obsah&lt;/tag&gt;</a:t>
            </a:r>
            <a:endParaRPr lang="cs-CZ" dirty="0"/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F66AABBE-382F-5F65-CCCC-4C6886361D81}"/>
              </a:ext>
            </a:extLst>
          </p:cNvPr>
          <p:cNvSpPr txBox="1"/>
          <p:nvPr/>
        </p:nvSpPr>
        <p:spPr>
          <a:xfrm>
            <a:off x="5455589" y="3429406"/>
            <a:ext cx="60946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&lt;a </a:t>
            </a:r>
            <a:r>
              <a:rPr lang="en-US" dirty="0" err="1"/>
              <a:t>href</a:t>
            </a:r>
            <a:r>
              <a:rPr lang="en-US" dirty="0"/>
              <a:t>="https://www.szspb.cz"&gt;</a:t>
            </a:r>
            <a:r>
              <a:rPr lang="en-US" dirty="0" err="1"/>
              <a:t>Stránky</a:t>
            </a:r>
            <a:r>
              <a:rPr lang="en-US" dirty="0"/>
              <a:t> </a:t>
            </a:r>
            <a:r>
              <a:rPr lang="en-US" dirty="0" err="1"/>
              <a:t>školy</a:t>
            </a:r>
            <a:r>
              <a:rPr lang="en-US" dirty="0"/>
              <a:t>&lt;/a&gt;</a:t>
            </a:r>
            <a:endParaRPr lang="cs-CZ" dirty="0"/>
          </a:p>
        </p:txBody>
      </p:sp>
      <p:sp>
        <p:nvSpPr>
          <p:cNvPr id="15" name="Rectangle 1">
            <a:extLst>
              <a:ext uri="{FF2B5EF4-FFF2-40B4-BE49-F238E27FC236}">
                <a16:creationId xmlns:a16="http://schemas.microsoft.com/office/drawing/2014/main" id="{DE09D9E9-8D24-170D-5D02-2F8DD9DC70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55589" y="3828541"/>
            <a:ext cx="4684744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&lt;a&gt;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– tag vytvářející odkaz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href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– atribut určující cíl odkazu 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"https://www.szspb.cz"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– hodnota atributu 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Stránky školy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– text zobrazený návštěvníkovi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79A3EDFA-31B3-A914-F2C3-14F5B1830CCE}"/>
              </a:ext>
            </a:extLst>
          </p:cNvPr>
          <p:cNvSpPr txBox="1"/>
          <p:nvPr/>
        </p:nvSpPr>
        <p:spPr>
          <a:xfrm>
            <a:off x="393741" y="3429000"/>
            <a:ext cx="37192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dirty="0"/>
              <a:t>Příklad – odkaz na webovou stránku:</a:t>
            </a:r>
            <a:endParaRPr lang="cs-CZ" dirty="0"/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44B4B92D-36CC-73D6-D094-CD7D0BAE8527}"/>
              </a:ext>
            </a:extLst>
          </p:cNvPr>
          <p:cNvSpPr txBox="1"/>
          <p:nvPr/>
        </p:nvSpPr>
        <p:spPr>
          <a:xfrm>
            <a:off x="393741" y="5113468"/>
            <a:ext cx="25961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Příklad – obrázek:</a:t>
            </a:r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B383AB0A-71CF-5BE4-9B1E-62085437DC68}"/>
              </a:ext>
            </a:extLst>
          </p:cNvPr>
          <p:cNvSpPr txBox="1"/>
          <p:nvPr/>
        </p:nvSpPr>
        <p:spPr>
          <a:xfrm>
            <a:off x="5484413" y="5113468"/>
            <a:ext cx="60946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&lt;</a:t>
            </a:r>
            <a:r>
              <a:rPr lang="cs-CZ" dirty="0" err="1"/>
              <a:t>img</a:t>
            </a:r>
            <a:r>
              <a:rPr lang="cs-CZ" dirty="0"/>
              <a:t> </a:t>
            </a:r>
            <a:r>
              <a:rPr lang="cs-CZ" dirty="0" err="1"/>
              <a:t>src</a:t>
            </a:r>
            <a:r>
              <a:rPr lang="cs-CZ" dirty="0"/>
              <a:t>="skola.jpg" alt="Budova školy" </a:t>
            </a:r>
            <a:r>
              <a:rPr lang="cs-CZ" dirty="0" err="1"/>
              <a:t>width</a:t>
            </a:r>
            <a:r>
              <a:rPr lang="cs-CZ" dirty="0"/>
              <a:t>="400"&gt;</a:t>
            </a:r>
          </a:p>
        </p:txBody>
      </p:sp>
      <p:graphicFrame>
        <p:nvGraphicFramePr>
          <p:cNvPr id="23" name="Tabulka 22">
            <a:extLst>
              <a:ext uri="{FF2B5EF4-FFF2-40B4-BE49-F238E27FC236}">
                <a16:creationId xmlns:a16="http://schemas.microsoft.com/office/drawing/2014/main" id="{66CDBD8C-828C-BFD8-17C6-3B5831CAA4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2994468"/>
              </p:ext>
            </p:extLst>
          </p:nvPr>
        </p:nvGraphicFramePr>
        <p:xfrm>
          <a:off x="5543737" y="5567398"/>
          <a:ext cx="5349550" cy="365760"/>
        </p:xfrm>
        <a:graphic>
          <a:graphicData uri="http://schemas.openxmlformats.org/drawingml/2006/table">
            <a:tbl>
              <a:tblPr/>
              <a:tblGrid>
                <a:gridCol w="1381849">
                  <a:extLst>
                    <a:ext uri="{9D8B030D-6E8A-4147-A177-3AD203B41FA5}">
                      <a16:colId xmlns:a16="http://schemas.microsoft.com/office/drawing/2014/main" val="2923730833"/>
                    </a:ext>
                  </a:extLst>
                </a:gridCol>
                <a:gridCol w="3967701">
                  <a:extLst>
                    <a:ext uri="{9D8B030D-6E8A-4147-A177-3AD203B41FA5}">
                      <a16:colId xmlns:a16="http://schemas.microsoft.com/office/drawing/2014/main" val="134827892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 err="1"/>
                        <a:t>src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umístění souboru obrázku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7075700"/>
                  </a:ext>
                </a:extLst>
              </a:tr>
            </a:tbl>
          </a:graphicData>
        </a:graphic>
      </p:graphicFrame>
      <p:graphicFrame>
        <p:nvGraphicFramePr>
          <p:cNvPr id="24" name="Tabulka 23">
            <a:extLst>
              <a:ext uri="{FF2B5EF4-FFF2-40B4-BE49-F238E27FC236}">
                <a16:creationId xmlns:a16="http://schemas.microsoft.com/office/drawing/2014/main" id="{6CC3489E-B272-4D9E-0FEC-8EF072D9BA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4882390"/>
              </p:ext>
            </p:extLst>
          </p:nvPr>
        </p:nvGraphicFramePr>
        <p:xfrm>
          <a:off x="5543737" y="5941073"/>
          <a:ext cx="5023546" cy="365760"/>
        </p:xfrm>
        <a:graphic>
          <a:graphicData uri="http://schemas.openxmlformats.org/drawingml/2006/table">
            <a:tbl>
              <a:tblPr/>
              <a:tblGrid>
                <a:gridCol w="1373898">
                  <a:extLst>
                    <a:ext uri="{9D8B030D-6E8A-4147-A177-3AD203B41FA5}">
                      <a16:colId xmlns:a16="http://schemas.microsoft.com/office/drawing/2014/main" val="107577293"/>
                    </a:ext>
                  </a:extLst>
                </a:gridCol>
                <a:gridCol w="3649648">
                  <a:extLst>
                    <a:ext uri="{9D8B030D-6E8A-4147-A177-3AD203B41FA5}">
                      <a16:colId xmlns:a16="http://schemas.microsoft.com/office/drawing/2014/main" val="345545927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alt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náhradní text a popis obrázku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46207801"/>
                  </a:ext>
                </a:extLst>
              </a:tr>
            </a:tbl>
          </a:graphicData>
        </a:graphic>
      </p:graphicFrame>
      <p:graphicFrame>
        <p:nvGraphicFramePr>
          <p:cNvPr id="25" name="Tabulka 24">
            <a:extLst>
              <a:ext uri="{FF2B5EF4-FFF2-40B4-BE49-F238E27FC236}">
                <a16:creationId xmlns:a16="http://schemas.microsoft.com/office/drawing/2014/main" id="{AC9AC540-23D8-361F-6CC7-85770BA5B9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6885470"/>
              </p:ext>
            </p:extLst>
          </p:nvPr>
        </p:nvGraphicFramePr>
        <p:xfrm>
          <a:off x="5587468" y="6296784"/>
          <a:ext cx="2944282" cy="365760"/>
        </p:xfrm>
        <a:graphic>
          <a:graphicData uri="http://schemas.openxmlformats.org/drawingml/2006/table">
            <a:tbl>
              <a:tblPr/>
              <a:tblGrid>
                <a:gridCol w="1346069">
                  <a:extLst>
                    <a:ext uri="{9D8B030D-6E8A-4147-A177-3AD203B41FA5}">
                      <a16:colId xmlns:a16="http://schemas.microsoft.com/office/drawing/2014/main" val="4047193509"/>
                    </a:ext>
                  </a:extLst>
                </a:gridCol>
                <a:gridCol w="1598213">
                  <a:extLst>
                    <a:ext uri="{9D8B030D-6E8A-4147-A177-3AD203B41FA5}">
                      <a16:colId xmlns:a16="http://schemas.microsoft.com/office/drawing/2014/main" val="64590427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 err="1"/>
                        <a:t>width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šířka obrázku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6443183"/>
                  </a:ext>
                </a:extLst>
              </a:tr>
            </a:tbl>
          </a:graphicData>
        </a:graphic>
      </p:graphicFrame>
      <p:sp>
        <p:nvSpPr>
          <p:cNvPr id="26" name="Rectangle 2">
            <a:extLst>
              <a:ext uri="{FF2B5EF4-FFF2-40B4-BE49-F238E27FC236}">
                <a16:creationId xmlns:a16="http://schemas.microsoft.com/office/drawing/2014/main" id="{9F4D9559-FD63-4904-12A7-08367E1CBE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3741" y="1576108"/>
            <a:ext cx="649524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Důležitá pravidla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Atributy se zapisují do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počátečního tagu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Hodnota atributu se zpravidla zapisuje do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uvozovek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Jeden tag může obsahovat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více atributů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Jednotlivé atributy oddělujeme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mezerami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Tag říká, co prvek představuje. Atribut upřesňuje jeho vlastnosti.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72807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EED98FDB-5BC8-CD3F-4174-1509051ECBD3}"/>
              </a:ext>
            </a:extLst>
          </p:cNvPr>
          <p:cNvSpPr txBox="1"/>
          <p:nvPr/>
        </p:nvSpPr>
        <p:spPr>
          <a:xfrm>
            <a:off x="525085" y="1836431"/>
            <a:ext cx="6208614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>
                <a:latin typeface="MS Sans Serif"/>
              </a:rPr>
              <a:t>&lt;html&gt;</a:t>
            </a:r>
            <a:br>
              <a:rPr lang="cs-CZ" dirty="0">
                <a:latin typeface="MS Sans Serif"/>
              </a:rPr>
            </a:br>
            <a:r>
              <a:rPr lang="cs-CZ" dirty="0">
                <a:latin typeface="MS Sans Serif"/>
              </a:rPr>
              <a:t>&lt;</a:t>
            </a:r>
            <a:r>
              <a:rPr lang="cs-CZ" dirty="0" err="1">
                <a:latin typeface="MS Sans Serif"/>
              </a:rPr>
              <a:t>head</a:t>
            </a:r>
            <a:r>
              <a:rPr lang="cs-CZ" dirty="0">
                <a:latin typeface="MS Sans Serif"/>
              </a:rPr>
              <a:t>&gt;</a:t>
            </a:r>
            <a:br>
              <a:rPr lang="cs-CZ" dirty="0">
                <a:latin typeface="MS Sans Serif"/>
              </a:rPr>
            </a:br>
            <a:r>
              <a:rPr lang="cs-CZ" dirty="0">
                <a:latin typeface="MS Sans Serif"/>
              </a:rPr>
              <a:t>  &lt;</a:t>
            </a:r>
            <a:r>
              <a:rPr lang="cs-CZ" dirty="0" err="1">
                <a:latin typeface="MS Sans Serif"/>
              </a:rPr>
              <a:t>title</a:t>
            </a:r>
            <a:r>
              <a:rPr lang="cs-CZ" dirty="0">
                <a:latin typeface="MS Sans Serif"/>
              </a:rPr>
              <a:t>&gt;WWW-HTML-2&lt;/</a:t>
            </a:r>
            <a:r>
              <a:rPr lang="cs-CZ" dirty="0" err="1">
                <a:latin typeface="MS Sans Serif"/>
              </a:rPr>
              <a:t>title</a:t>
            </a:r>
            <a:r>
              <a:rPr lang="cs-CZ" dirty="0">
                <a:latin typeface="MS Sans Serif"/>
              </a:rPr>
              <a:t>&gt;</a:t>
            </a:r>
            <a:br>
              <a:rPr lang="cs-CZ" dirty="0">
                <a:latin typeface="MS Sans Serif"/>
              </a:rPr>
            </a:br>
            <a:r>
              <a:rPr lang="cs-CZ" dirty="0">
                <a:latin typeface="MS Sans Serif"/>
              </a:rPr>
              <a:t>&lt;/</a:t>
            </a:r>
            <a:r>
              <a:rPr lang="cs-CZ" dirty="0" err="1">
                <a:latin typeface="MS Sans Serif"/>
              </a:rPr>
              <a:t>head</a:t>
            </a:r>
            <a:r>
              <a:rPr lang="cs-CZ" dirty="0">
                <a:latin typeface="MS Sans Serif"/>
              </a:rPr>
              <a:t>&gt;</a:t>
            </a:r>
            <a:br>
              <a:rPr lang="cs-CZ" dirty="0">
                <a:latin typeface="MS Sans Serif"/>
              </a:rPr>
            </a:br>
            <a:r>
              <a:rPr lang="cs-CZ" dirty="0">
                <a:latin typeface="MS Sans Serif"/>
              </a:rPr>
              <a:t>&lt;body </a:t>
            </a:r>
            <a:r>
              <a:rPr lang="cs-CZ" dirty="0" err="1"/>
              <a:t>leftmargin</a:t>
            </a:r>
            <a:r>
              <a:rPr lang="cs-CZ" dirty="0"/>
              <a:t>=100 </a:t>
            </a:r>
            <a:r>
              <a:rPr lang="cs-CZ" dirty="0">
                <a:latin typeface="MS Sans Serif"/>
              </a:rPr>
              <a:t>&gt;</a:t>
            </a:r>
          </a:p>
          <a:p>
            <a:r>
              <a:rPr lang="cs-CZ" dirty="0">
                <a:latin typeface="MS Sans Serif"/>
              </a:rPr>
              <a:t>	</a:t>
            </a:r>
            <a:r>
              <a:rPr lang="cs-CZ" b="1" dirty="0">
                <a:latin typeface="MS Sans Serif"/>
              </a:rPr>
              <a:t>&lt;h1&gt;Nadpis úrovně 1&lt;/h1&gt;</a:t>
            </a:r>
          </a:p>
          <a:p>
            <a:r>
              <a:rPr lang="cs-CZ" b="1" dirty="0">
                <a:latin typeface="MS Sans Serif"/>
              </a:rPr>
              <a:t>	&lt;h2&gt;Nadpis úrovně 2&lt;/h2&gt;</a:t>
            </a:r>
            <a:br>
              <a:rPr lang="cs-CZ" b="1" dirty="0">
                <a:latin typeface="MS Sans Serif"/>
              </a:rPr>
            </a:br>
            <a:r>
              <a:rPr lang="cs-CZ" b="1" dirty="0">
                <a:latin typeface="MS Sans Serif"/>
              </a:rPr>
              <a:t>	&lt;h3&gt;Nadpis úrovně 3&lt;/h3&gt;</a:t>
            </a:r>
            <a:br>
              <a:rPr lang="cs-CZ" b="1" dirty="0">
                <a:latin typeface="MS Sans Serif"/>
              </a:rPr>
            </a:br>
            <a:r>
              <a:rPr lang="cs-CZ" b="1" dirty="0">
                <a:latin typeface="MS Sans Serif"/>
              </a:rPr>
              <a:t>	&lt;h4&gt;Nadpis úrovně 4&lt;/h4&gt;</a:t>
            </a:r>
            <a:br>
              <a:rPr lang="cs-CZ" b="1" dirty="0">
                <a:latin typeface="MS Sans Serif"/>
              </a:rPr>
            </a:br>
            <a:r>
              <a:rPr lang="cs-CZ" b="1" dirty="0">
                <a:latin typeface="MS Sans Serif"/>
              </a:rPr>
              <a:t>	&lt;h5&gt;Nadpis úrovně 5&lt;/h5&gt;</a:t>
            </a:r>
            <a:br>
              <a:rPr lang="cs-CZ" b="1" dirty="0">
                <a:latin typeface="MS Sans Serif"/>
              </a:rPr>
            </a:br>
            <a:r>
              <a:rPr lang="cs-CZ" b="1" dirty="0">
                <a:latin typeface="MS Sans Serif"/>
              </a:rPr>
              <a:t>	&lt;h6&gt;Nadpis úrovně 6&lt;/h6&gt;</a:t>
            </a:r>
          </a:p>
          <a:p>
            <a:r>
              <a:rPr lang="cs-CZ" dirty="0">
                <a:latin typeface="MS Sans Serif"/>
              </a:rPr>
              <a:t>&lt;/body&gt;</a:t>
            </a:r>
            <a:br>
              <a:rPr lang="cs-CZ" dirty="0">
                <a:latin typeface="MS Sans Serif"/>
              </a:rPr>
            </a:br>
            <a:r>
              <a:rPr lang="cs-CZ" dirty="0">
                <a:latin typeface="MS Sans Serif"/>
              </a:rPr>
              <a:t>&lt;/html&gt;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08FECC19-50D2-1923-A980-1F18B01D2D6E}"/>
              </a:ext>
            </a:extLst>
          </p:cNvPr>
          <p:cNvSpPr txBox="1"/>
          <p:nvPr/>
        </p:nvSpPr>
        <p:spPr>
          <a:xfrm>
            <a:off x="525085" y="1467099"/>
            <a:ext cx="32307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/>
              <a:t>Zdrojový kód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9AD94175-FD52-F256-906C-E0045D19C70D}"/>
              </a:ext>
            </a:extLst>
          </p:cNvPr>
          <p:cNvSpPr txBox="1"/>
          <p:nvPr/>
        </p:nvSpPr>
        <p:spPr>
          <a:xfrm>
            <a:off x="7071175" y="1317125"/>
            <a:ext cx="32307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/>
              <a:t>V prohlížeči se zobrazí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CCBE43AB-B62D-A83F-4351-BED9088C39E2}"/>
              </a:ext>
            </a:extLst>
          </p:cNvPr>
          <p:cNvSpPr txBox="1"/>
          <p:nvPr/>
        </p:nvSpPr>
        <p:spPr>
          <a:xfrm>
            <a:off x="525085" y="278296"/>
            <a:ext cx="1001663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Použití tagu „Nadpis“:</a:t>
            </a:r>
          </a:p>
          <a:p>
            <a:r>
              <a:rPr lang="cs-CZ" dirty="0">
                <a:latin typeface="MS Sans Serif"/>
              </a:rPr>
              <a:t>Tag „Nadpis“ je párový tag a zapisuje se &lt;h1&gt;</a:t>
            </a:r>
            <a:r>
              <a:rPr lang="cs-CZ" dirty="0">
                <a:solidFill>
                  <a:srgbClr val="444444"/>
                </a:solidFill>
                <a:latin typeface="MS Sans Serif"/>
              </a:rPr>
              <a:t>Nadpis úrovně 1</a:t>
            </a:r>
            <a:r>
              <a:rPr lang="cs-CZ" dirty="0">
                <a:latin typeface="MS Sans Serif"/>
              </a:rPr>
              <a:t>&lt;/h1&gt;</a:t>
            </a:r>
          </a:p>
          <a:p>
            <a:r>
              <a:rPr lang="cs-CZ" dirty="0">
                <a:latin typeface="MS Sans Serif"/>
              </a:rPr>
              <a:t>Lze použít až šest úrovní nadpisů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1175" y="1836431"/>
            <a:ext cx="3038899" cy="3953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7194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75D5DCF8-8F42-EC9E-8CEB-A746059957FA}"/>
              </a:ext>
            </a:extLst>
          </p:cNvPr>
          <p:cNvSpPr txBox="1"/>
          <p:nvPr/>
        </p:nvSpPr>
        <p:spPr>
          <a:xfrm>
            <a:off x="441301" y="87465"/>
            <a:ext cx="1001663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Použití tagu „Odstavec“, „Zalomení řádku:</a:t>
            </a:r>
          </a:p>
          <a:p>
            <a:r>
              <a:rPr lang="cs-CZ" dirty="0">
                <a:latin typeface="MS Sans Serif"/>
              </a:rPr>
              <a:t>Tag „Odstavec“ je párový tag a zapisuje se &lt;p&gt;</a:t>
            </a:r>
            <a:r>
              <a:rPr lang="cs-CZ" dirty="0">
                <a:solidFill>
                  <a:srgbClr val="444444"/>
                </a:solidFill>
                <a:latin typeface="MS Sans Serif"/>
              </a:rPr>
              <a:t>Text odstavce</a:t>
            </a:r>
            <a:r>
              <a:rPr lang="cs-CZ" dirty="0">
                <a:latin typeface="MS Sans Serif"/>
              </a:rPr>
              <a:t>&lt;/p&gt;</a:t>
            </a:r>
          </a:p>
          <a:p>
            <a:r>
              <a:rPr lang="cs-CZ" dirty="0">
                <a:latin typeface="MS Sans Serif"/>
              </a:rPr>
              <a:t>Tag „Zalomení řádku je nepárový tag a zapisuje se &lt;br&gt;.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60DDA55F-1F61-46AC-AB43-0317C83852B2}"/>
              </a:ext>
            </a:extLst>
          </p:cNvPr>
          <p:cNvSpPr txBox="1"/>
          <p:nvPr/>
        </p:nvSpPr>
        <p:spPr>
          <a:xfrm>
            <a:off x="525085" y="1201626"/>
            <a:ext cx="6094674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&lt;</a:t>
            </a:r>
            <a:r>
              <a:rPr lang="cs-CZ" dirty="0" err="1"/>
              <a:t>html</a:t>
            </a:r>
            <a:r>
              <a:rPr lang="cs-CZ" dirty="0"/>
              <a:t>&gt;</a:t>
            </a:r>
          </a:p>
          <a:p>
            <a:r>
              <a:rPr lang="cs-CZ" dirty="0"/>
              <a:t>&lt;</a:t>
            </a:r>
            <a:r>
              <a:rPr lang="cs-CZ" dirty="0" err="1"/>
              <a:t>head</a:t>
            </a:r>
            <a:r>
              <a:rPr lang="cs-CZ" dirty="0"/>
              <a:t>&gt;</a:t>
            </a:r>
          </a:p>
          <a:p>
            <a:r>
              <a:rPr lang="cs-CZ" dirty="0"/>
              <a:t>  &lt;</a:t>
            </a:r>
            <a:r>
              <a:rPr lang="cs-CZ" dirty="0" err="1"/>
              <a:t>title</a:t>
            </a:r>
            <a:r>
              <a:rPr lang="cs-CZ" dirty="0"/>
              <a:t>&gt;WWW-HTML-3&lt;/</a:t>
            </a:r>
            <a:r>
              <a:rPr lang="cs-CZ" dirty="0" err="1"/>
              <a:t>title</a:t>
            </a:r>
            <a:r>
              <a:rPr lang="cs-CZ" dirty="0"/>
              <a:t>&gt;</a:t>
            </a:r>
          </a:p>
          <a:p>
            <a:r>
              <a:rPr lang="cs-CZ" dirty="0"/>
              <a:t>&lt;/</a:t>
            </a:r>
            <a:r>
              <a:rPr lang="cs-CZ" dirty="0" err="1"/>
              <a:t>head</a:t>
            </a:r>
            <a:r>
              <a:rPr lang="cs-CZ" dirty="0"/>
              <a:t>&gt;</a:t>
            </a:r>
          </a:p>
          <a:p>
            <a:r>
              <a:rPr lang="cs-CZ" dirty="0"/>
              <a:t>&lt;body </a:t>
            </a:r>
            <a:r>
              <a:rPr lang="cs-CZ" dirty="0" err="1"/>
              <a:t>leftmargin</a:t>
            </a:r>
            <a:r>
              <a:rPr lang="cs-CZ" dirty="0"/>
              <a:t>=100&gt;</a:t>
            </a:r>
          </a:p>
          <a:p>
            <a:r>
              <a:rPr lang="cs-CZ" dirty="0"/>
              <a:t>	&lt;h1&gt;Zlatý kolovrat&lt;/h1&gt;</a:t>
            </a:r>
          </a:p>
          <a:p>
            <a:r>
              <a:rPr lang="cs-CZ" dirty="0"/>
              <a:t>	&lt;h3&gt;K. J. Erben&lt;/h3&gt;</a:t>
            </a:r>
          </a:p>
          <a:p>
            <a:r>
              <a:rPr lang="cs-CZ" dirty="0"/>
              <a:t>&lt;p&gt;Okolo lesa pole lán,&lt;br&gt;</a:t>
            </a:r>
          </a:p>
          <a:p>
            <a:r>
              <a:rPr lang="cs-CZ" dirty="0"/>
              <a:t>hoj jede, jede z lesa pán, &lt;br&gt;</a:t>
            </a:r>
          </a:p>
          <a:p>
            <a:r>
              <a:rPr lang="cs-CZ" dirty="0"/>
              <a:t>na vraném bujném jede koni, &lt;br&gt;</a:t>
            </a:r>
          </a:p>
          <a:p>
            <a:r>
              <a:rPr lang="cs-CZ" dirty="0"/>
              <a:t>vesele podkovičky zvoní, &lt;br&gt;</a:t>
            </a:r>
          </a:p>
          <a:p>
            <a:r>
              <a:rPr lang="cs-CZ" dirty="0"/>
              <a:t>jede sám a sám.&lt;/p&gt;</a:t>
            </a:r>
          </a:p>
          <a:p>
            <a:r>
              <a:rPr lang="cs-CZ" dirty="0"/>
              <a:t>&lt;p&gt;A před chalupou s koně hop&lt;br&gt;</a:t>
            </a:r>
          </a:p>
          <a:p>
            <a:r>
              <a:rPr lang="cs-CZ" dirty="0"/>
              <a:t>a na chalupu: klop, klop, klop! &lt;br&gt;</a:t>
            </a:r>
          </a:p>
          <a:p>
            <a:r>
              <a:rPr lang="cs-CZ" dirty="0"/>
              <a:t>„Hola hej! </a:t>
            </a:r>
            <a:r>
              <a:rPr lang="cs-CZ" dirty="0" err="1"/>
              <a:t>otevřte</a:t>
            </a:r>
            <a:r>
              <a:rPr lang="cs-CZ" dirty="0"/>
              <a:t> mi </a:t>
            </a:r>
            <a:r>
              <a:rPr lang="cs-CZ" dirty="0" err="1"/>
              <a:t>dvéře</a:t>
            </a:r>
            <a:r>
              <a:rPr lang="cs-CZ" dirty="0"/>
              <a:t>, &lt;br&gt;</a:t>
            </a:r>
          </a:p>
          <a:p>
            <a:r>
              <a:rPr lang="cs-CZ" dirty="0"/>
              <a:t>zbloudil jsem při lovení zvěře, &lt;br&gt;</a:t>
            </a:r>
          </a:p>
          <a:p>
            <a:r>
              <a:rPr lang="cs-CZ" dirty="0"/>
              <a:t>dejte vody pít!“&lt;/p&gt;</a:t>
            </a:r>
          </a:p>
          <a:p>
            <a:r>
              <a:rPr lang="cs-CZ" dirty="0"/>
              <a:t>&lt;/body&gt;</a:t>
            </a:r>
          </a:p>
          <a:p>
            <a:r>
              <a:rPr lang="cs-CZ" dirty="0"/>
              <a:t>&lt;/</a:t>
            </a:r>
            <a:r>
              <a:rPr lang="cs-CZ" dirty="0" err="1"/>
              <a:t>html</a:t>
            </a:r>
            <a:r>
              <a:rPr lang="cs-CZ" dirty="0"/>
              <a:t>&gt;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FDF4EF5A-F5BF-D3A6-CFBA-FD046333C6DE}"/>
              </a:ext>
            </a:extLst>
          </p:cNvPr>
          <p:cNvSpPr txBox="1"/>
          <p:nvPr/>
        </p:nvSpPr>
        <p:spPr>
          <a:xfrm>
            <a:off x="7167248" y="1334492"/>
            <a:ext cx="22581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Zobrazení v prohlížeči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7248" y="1943821"/>
            <a:ext cx="3458058" cy="4248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82056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0AA8BE-A73D-79F0-2461-487900D352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B9B1A573-D967-28C1-EAAC-E4645E136147}"/>
              </a:ext>
            </a:extLst>
          </p:cNvPr>
          <p:cNvSpPr txBox="1"/>
          <p:nvPr/>
        </p:nvSpPr>
        <p:spPr>
          <a:xfrm>
            <a:off x="238538" y="179798"/>
            <a:ext cx="1284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Typ písma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A1D33337-75AA-0F2D-859E-348320CB39D5}"/>
              </a:ext>
            </a:extLst>
          </p:cNvPr>
          <p:cNvSpPr txBox="1"/>
          <p:nvPr/>
        </p:nvSpPr>
        <p:spPr>
          <a:xfrm>
            <a:off x="7575682" y="2071718"/>
            <a:ext cx="22581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Zobrazení v prohlížeči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767AD847-B6B5-ECDE-0CF7-2D7638E49F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17" t="32688" r="9159" b="50000"/>
          <a:stretch>
            <a:fillRect/>
          </a:stretch>
        </p:blipFill>
        <p:spPr>
          <a:xfrm>
            <a:off x="238538" y="628154"/>
            <a:ext cx="6374011" cy="1812896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F15CCC95-49E5-18E9-A322-BA7856471B56}"/>
              </a:ext>
            </a:extLst>
          </p:cNvPr>
          <p:cNvSpPr txBox="1"/>
          <p:nvPr/>
        </p:nvSpPr>
        <p:spPr>
          <a:xfrm>
            <a:off x="238538" y="2709390"/>
            <a:ext cx="6094674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>
                <a:latin typeface="MS Sans Serif"/>
              </a:rPr>
              <a:t>&lt;html&gt;</a:t>
            </a:r>
            <a:br>
              <a:rPr lang="cs-CZ" dirty="0">
                <a:latin typeface="MS Sans Serif"/>
              </a:rPr>
            </a:br>
            <a:r>
              <a:rPr lang="cs-CZ" dirty="0">
                <a:latin typeface="MS Sans Serif"/>
              </a:rPr>
              <a:t>&lt;</a:t>
            </a:r>
            <a:r>
              <a:rPr lang="cs-CZ" dirty="0" err="1">
                <a:latin typeface="MS Sans Serif"/>
              </a:rPr>
              <a:t>head</a:t>
            </a:r>
            <a:r>
              <a:rPr lang="cs-CZ" dirty="0">
                <a:latin typeface="MS Sans Serif"/>
              </a:rPr>
              <a:t>&gt;</a:t>
            </a:r>
            <a:br>
              <a:rPr lang="cs-CZ" dirty="0">
                <a:latin typeface="MS Sans Serif"/>
              </a:rPr>
            </a:br>
            <a:r>
              <a:rPr lang="cs-CZ" dirty="0">
                <a:latin typeface="MS Sans Serif"/>
              </a:rPr>
              <a:t>  &lt;</a:t>
            </a:r>
            <a:r>
              <a:rPr lang="cs-CZ" dirty="0" err="1">
                <a:latin typeface="MS Sans Serif"/>
              </a:rPr>
              <a:t>title</a:t>
            </a:r>
            <a:r>
              <a:rPr lang="cs-CZ" dirty="0">
                <a:latin typeface="MS Sans Serif"/>
              </a:rPr>
              <a:t>&gt;WWW-HTML-4&lt;/</a:t>
            </a:r>
            <a:r>
              <a:rPr lang="cs-CZ" dirty="0" err="1">
                <a:latin typeface="MS Sans Serif"/>
              </a:rPr>
              <a:t>title</a:t>
            </a:r>
            <a:r>
              <a:rPr lang="cs-CZ" dirty="0">
                <a:latin typeface="MS Sans Serif"/>
              </a:rPr>
              <a:t>&gt;</a:t>
            </a:r>
            <a:br>
              <a:rPr lang="cs-CZ" dirty="0">
                <a:latin typeface="MS Sans Serif"/>
              </a:rPr>
            </a:br>
            <a:r>
              <a:rPr lang="cs-CZ" dirty="0">
                <a:latin typeface="MS Sans Serif"/>
              </a:rPr>
              <a:t>&lt;/</a:t>
            </a:r>
            <a:r>
              <a:rPr lang="cs-CZ" dirty="0" err="1">
                <a:latin typeface="MS Sans Serif"/>
              </a:rPr>
              <a:t>head</a:t>
            </a:r>
            <a:r>
              <a:rPr lang="cs-CZ" dirty="0">
                <a:latin typeface="MS Sans Serif"/>
              </a:rPr>
              <a:t>&gt;</a:t>
            </a:r>
            <a:br>
              <a:rPr lang="cs-CZ" dirty="0">
                <a:latin typeface="MS Sans Serif"/>
              </a:rPr>
            </a:br>
            <a:r>
              <a:rPr lang="cs-CZ" dirty="0">
                <a:latin typeface="MS Sans Serif"/>
              </a:rPr>
              <a:t>&lt;body&gt;</a:t>
            </a:r>
          </a:p>
          <a:p>
            <a:r>
              <a:rPr lang="cs-CZ" dirty="0">
                <a:latin typeface="MS Sans Serif"/>
              </a:rPr>
              <a:t>	</a:t>
            </a:r>
            <a:r>
              <a:rPr lang="cs-CZ" b="1" dirty="0">
                <a:latin typeface="MS Sans Serif"/>
              </a:rPr>
              <a:t>&lt;b&gt;Písmo tučné&lt;/b&gt;&lt;br&gt;&lt;br&gt;</a:t>
            </a:r>
          </a:p>
          <a:p>
            <a:r>
              <a:rPr lang="cs-CZ" b="1" dirty="0">
                <a:latin typeface="MS Sans Serif"/>
              </a:rPr>
              <a:t>	&lt;i&gt;Kurzíva - </a:t>
            </a:r>
            <a:r>
              <a:rPr lang="cs-CZ" b="1" dirty="0" err="1">
                <a:latin typeface="MS Sans Serif"/>
              </a:rPr>
              <a:t>Italic</a:t>
            </a:r>
            <a:r>
              <a:rPr lang="cs-CZ" b="1" dirty="0">
                <a:latin typeface="MS Sans Serif"/>
              </a:rPr>
              <a:t>&lt;/i&gt;&lt;br&gt;&lt;br&gt;</a:t>
            </a:r>
            <a:br>
              <a:rPr lang="cs-CZ" b="1" dirty="0">
                <a:latin typeface="MS Sans Serif"/>
              </a:rPr>
            </a:br>
            <a:r>
              <a:rPr lang="cs-CZ" b="1" dirty="0">
                <a:latin typeface="MS Sans Serif"/>
              </a:rPr>
              <a:t>	&lt;u&gt;Podtržený text&lt;/u&gt;&lt;br&gt;&lt;br&gt;</a:t>
            </a:r>
            <a:br>
              <a:rPr lang="cs-CZ" b="1" dirty="0">
                <a:latin typeface="MS Sans Serif"/>
              </a:rPr>
            </a:br>
            <a:r>
              <a:rPr lang="cs-CZ" b="1" dirty="0">
                <a:latin typeface="MS Sans Serif"/>
              </a:rPr>
              <a:t>	&lt;</a:t>
            </a:r>
            <a:r>
              <a:rPr lang="cs-CZ" b="1" dirty="0" err="1">
                <a:latin typeface="MS Sans Serif"/>
              </a:rPr>
              <a:t>small</a:t>
            </a:r>
            <a:r>
              <a:rPr lang="cs-CZ" b="1" dirty="0">
                <a:latin typeface="MS Sans Serif"/>
              </a:rPr>
              <a:t>&gt;Malé písmo&lt;/</a:t>
            </a:r>
            <a:r>
              <a:rPr lang="cs-CZ" b="1" dirty="0" err="1">
                <a:latin typeface="MS Sans Serif"/>
              </a:rPr>
              <a:t>small</a:t>
            </a:r>
            <a:r>
              <a:rPr lang="cs-CZ" b="1" dirty="0">
                <a:latin typeface="MS Sans Serif"/>
              </a:rPr>
              <a:t>&gt;&lt;br&gt;&lt;br&gt;</a:t>
            </a:r>
            <a:br>
              <a:rPr lang="cs-CZ" b="1" dirty="0">
                <a:latin typeface="MS Sans Serif"/>
              </a:rPr>
            </a:br>
            <a:r>
              <a:rPr lang="cs-CZ" b="1" dirty="0">
                <a:latin typeface="MS Sans Serif"/>
              </a:rPr>
              <a:t>	Dolní&lt;sub&gt;index&lt;/sub&gt;&lt;br&gt;&lt;br&gt;</a:t>
            </a:r>
            <a:br>
              <a:rPr lang="cs-CZ" b="1" dirty="0">
                <a:latin typeface="MS Sans Serif"/>
              </a:rPr>
            </a:br>
            <a:r>
              <a:rPr lang="cs-CZ" b="1" dirty="0">
                <a:latin typeface="MS Sans Serif"/>
              </a:rPr>
              <a:t>	Horní&lt;sup&gt;index&lt;/sup&gt;&lt;br&gt;&lt;br&gt;</a:t>
            </a:r>
          </a:p>
          <a:p>
            <a:r>
              <a:rPr lang="cs-CZ" dirty="0">
                <a:latin typeface="MS Sans Serif"/>
              </a:rPr>
              <a:t>&lt;/body&gt;</a:t>
            </a:r>
            <a:br>
              <a:rPr lang="cs-CZ" dirty="0">
                <a:latin typeface="MS Sans Serif"/>
              </a:rPr>
            </a:br>
            <a:r>
              <a:rPr lang="cs-CZ" dirty="0">
                <a:latin typeface="MS Sans Serif"/>
              </a:rPr>
              <a:t>&lt;/html&gt;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75682" y="2583807"/>
            <a:ext cx="3484283" cy="3293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8062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F6ADD81-7805-6DC2-9600-EAC1BF5E4448}"/>
              </a:ext>
            </a:extLst>
          </p:cNvPr>
          <p:cNvSpPr txBox="1"/>
          <p:nvPr/>
        </p:nvSpPr>
        <p:spPr>
          <a:xfrm>
            <a:off x="238537" y="179798"/>
            <a:ext cx="16777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hlinkClick r:id="rId2"/>
              </a:rPr>
              <a:t>Barva v HTML</a:t>
            </a:r>
            <a:endParaRPr lang="cs-CZ" b="1" dirty="0"/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4988AE9E-3118-8946-4959-9782A4D4DBC7}"/>
              </a:ext>
            </a:extLst>
          </p:cNvPr>
          <p:cNvSpPr txBox="1"/>
          <p:nvPr/>
        </p:nvSpPr>
        <p:spPr>
          <a:xfrm>
            <a:off x="333955" y="620202"/>
            <a:ext cx="113862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 HTML lze k definování barev použít dvou způsobů: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Použít název barvy, který je v HTML předdefinován. Předdefinovaných je 16 barev – viz tabulka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Použít zápis RGB, který umožňuje míchat libovolný odstín ze tří základních barev: R – červené, G – zelené, B - modré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7BA9BA03-CB1C-40FB-5660-F03061332FA4}"/>
              </a:ext>
            </a:extLst>
          </p:cNvPr>
          <p:cNvSpPr txBox="1"/>
          <p:nvPr/>
        </p:nvSpPr>
        <p:spPr>
          <a:xfrm>
            <a:off x="6443438" y="1567286"/>
            <a:ext cx="5271715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Model RGB</a:t>
            </a:r>
          </a:p>
          <a:p>
            <a:endParaRPr lang="cs-CZ" sz="800" dirty="0"/>
          </a:p>
          <a:p>
            <a:r>
              <a:rPr lang="cs-CZ" sz="13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RGB znamená </a:t>
            </a:r>
            <a:r>
              <a:rPr lang="cs-CZ" sz="13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</a:t>
            </a:r>
            <a:r>
              <a:rPr lang="cs-CZ" sz="13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Green Blue čili</a:t>
            </a:r>
          </a:p>
          <a:p>
            <a:r>
              <a:rPr lang="cs-CZ" sz="13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Červená zelená modrá. Lidské oko chápe každé barevné světlo jako směs těchto tří složek:</a:t>
            </a:r>
          </a:p>
        </p:txBody>
      </p:sp>
      <p:sp>
        <p:nvSpPr>
          <p:cNvPr id="17" name="Rectangle 1">
            <a:extLst>
              <a:ext uri="{FF2B5EF4-FFF2-40B4-BE49-F238E27FC236}">
                <a16:creationId xmlns:a16="http://schemas.microsoft.com/office/drawing/2014/main" id="{145C31FD-F85C-FCB3-51B8-D13E8C1D01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67777" y="3661861"/>
            <a:ext cx="5023039" cy="291866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06310" rIns="0" bIns="4761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>
                <a:latin typeface="+mn-lt"/>
              </a:rPr>
              <a:t>Šestnáctkový (hexadecimální) zápis barvy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3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Začíná se vždy dvojkřížkem # (na české klávesnici pravý </a:t>
            </a:r>
            <a:r>
              <a:rPr kumimoji="0" lang="cs-CZ" altLang="cs-CZ" sz="13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alt+X</a:t>
            </a:r>
            <a:r>
              <a:rPr kumimoji="0" lang="cs-CZ" altLang="cs-CZ" sz="13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), za kterým následuje šest znaků. První dva znaky patří červené (</a:t>
            </a:r>
            <a:r>
              <a:rPr kumimoji="0" lang="cs-CZ" altLang="cs-CZ" sz="13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red</a:t>
            </a:r>
            <a:r>
              <a:rPr kumimoji="0" lang="cs-CZ" altLang="cs-CZ" sz="13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), prostřední dva zelené (green) a poslední dva modré (blue). Symbolicky to lze zapsat takto: #ČČZZMM, nebo chcete-li anglicky #RRGGBB. Každá dvojice znaků je číslo v šestnáctkové soustavě. Nejvyšší hodnotou je zde FF (odpovídá 100%), nejnižší 00. (FF je 15 . 16 + 15 = 255)</a:t>
            </a:r>
            <a:endParaRPr kumimoji="0" lang="cs-CZ" alt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3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Například modrá barva je </a:t>
            </a:r>
            <a:r>
              <a:rPr kumimoji="0" lang="cs-CZ" altLang="cs-CZ" sz="1000" b="1" i="0" u="none" strike="noStrike" cap="none" normalizeH="0" baseline="0" dirty="0">
                <a:ln>
                  <a:noFill/>
                </a:ln>
                <a:solidFill>
                  <a:srgbClr val="444444"/>
                </a:solidFill>
                <a:effectLst/>
                <a:latin typeface="MS Sans Serif"/>
                <a:cs typeface="Times New Roman" panose="02020603050405020304" pitchFamily="18" charset="0"/>
              </a:rPr>
              <a:t>#0000FF</a:t>
            </a:r>
            <a:r>
              <a:rPr kumimoji="0" lang="cs-CZ" altLang="cs-CZ" sz="13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Žádná červená ani zelená, jenom naplno modrá.</a:t>
            </a:r>
            <a:endParaRPr kumimoji="0" lang="cs-CZ" alt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3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Kdo nerozumí šestnáctkové soustavě, může pro něj být tento zápis na první pohled záhadný. Důležitý je v té dvojici znaků vždycky ten první, druhý jenom drobně škáluje. Čím je ten první znak vyšší, tím více barva svítí. Přitom znak A odpovídá číslu 10, B = 11, C = 12, D = 13, E = 14, F = 15. </a:t>
            </a: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9" name="Obrázek 18">
            <a:extLst>
              <a:ext uri="{FF2B5EF4-FFF2-40B4-BE49-F238E27FC236}">
                <a16:creationId xmlns:a16="http://schemas.microsoft.com/office/drawing/2014/main" id="{9B1F1941-FE9E-02AB-5D13-0571713070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609" y="1654079"/>
            <a:ext cx="5271715" cy="4963169"/>
          </a:xfrm>
          <a:prstGeom prst="rect">
            <a:avLst/>
          </a:prstGeom>
        </p:spPr>
      </p:pic>
      <p:grpSp>
        <p:nvGrpSpPr>
          <p:cNvPr id="28" name="Skupina 27">
            <a:extLst>
              <a:ext uri="{FF2B5EF4-FFF2-40B4-BE49-F238E27FC236}">
                <a16:creationId xmlns:a16="http://schemas.microsoft.com/office/drawing/2014/main" id="{8E68F5BA-41EA-F9E7-C097-13C1E30D8740}"/>
              </a:ext>
            </a:extLst>
          </p:cNvPr>
          <p:cNvGrpSpPr/>
          <p:nvPr/>
        </p:nvGrpSpPr>
        <p:grpSpPr>
          <a:xfrm>
            <a:off x="7797578" y="2631176"/>
            <a:ext cx="3164619" cy="1195253"/>
            <a:chOff x="6869927" y="2659225"/>
            <a:chExt cx="3164619" cy="1195253"/>
          </a:xfrm>
        </p:grpSpPr>
        <p:sp>
          <p:nvSpPr>
            <p:cNvPr id="22" name="TextovéPole 21">
              <a:extLst>
                <a:ext uri="{FF2B5EF4-FFF2-40B4-BE49-F238E27FC236}">
                  <a16:creationId xmlns:a16="http://schemas.microsoft.com/office/drawing/2014/main" id="{F05A23BA-4C14-FF3C-118D-1D8B67A06D11}"/>
                </a:ext>
              </a:extLst>
            </p:cNvPr>
            <p:cNvSpPr txBox="1"/>
            <p:nvPr/>
          </p:nvSpPr>
          <p:spPr>
            <a:xfrm>
              <a:off x="6869927" y="2659225"/>
              <a:ext cx="1391478" cy="369332"/>
            </a:xfrm>
            <a:prstGeom prst="rect">
              <a:avLst/>
            </a:prstGeom>
            <a:solidFill>
              <a:srgbClr val="FF0000"/>
            </a:solidFill>
          </p:spPr>
          <p:txBody>
            <a:bodyPr wrap="square" rtlCol="0">
              <a:spAutoFit/>
            </a:bodyPr>
            <a:lstStyle/>
            <a:p>
              <a:endParaRPr lang="cs-CZ" dirty="0"/>
            </a:p>
          </p:txBody>
        </p:sp>
        <p:sp>
          <p:nvSpPr>
            <p:cNvPr id="23" name="TextovéPole 22">
              <a:extLst>
                <a:ext uri="{FF2B5EF4-FFF2-40B4-BE49-F238E27FC236}">
                  <a16:creationId xmlns:a16="http://schemas.microsoft.com/office/drawing/2014/main" id="{EE7C4F2D-6370-97E6-2780-45EBA6DC1D37}"/>
                </a:ext>
              </a:extLst>
            </p:cNvPr>
            <p:cNvSpPr txBox="1"/>
            <p:nvPr/>
          </p:nvSpPr>
          <p:spPr>
            <a:xfrm>
              <a:off x="6869927" y="3060262"/>
              <a:ext cx="1391478" cy="369332"/>
            </a:xfrm>
            <a:prstGeom prst="rect">
              <a:avLst/>
            </a:prstGeom>
            <a:solidFill>
              <a:srgbClr val="00B050"/>
            </a:solidFill>
          </p:spPr>
          <p:txBody>
            <a:bodyPr wrap="square" rtlCol="0">
              <a:spAutoFit/>
            </a:bodyPr>
            <a:lstStyle/>
            <a:p>
              <a:endParaRPr lang="cs-CZ" dirty="0"/>
            </a:p>
          </p:txBody>
        </p:sp>
        <p:sp>
          <p:nvSpPr>
            <p:cNvPr id="24" name="TextovéPole 23">
              <a:extLst>
                <a:ext uri="{FF2B5EF4-FFF2-40B4-BE49-F238E27FC236}">
                  <a16:creationId xmlns:a16="http://schemas.microsoft.com/office/drawing/2014/main" id="{0756C25A-4D6F-89BE-B456-B969E2A4E7EC}"/>
                </a:ext>
              </a:extLst>
            </p:cNvPr>
            <p:cNvSpPr txBox="1"/>
            <p:nvPr/>
          </p:nvSpPr>
          <p:spPr>
            <a:xfrm>
              <a:off x="6869927" y="3469856"/>
              <a:ext cx="1391478" cy="369332"/>
            </a:xfrm>
            <a:prstGeom prst="rect">
              <a:avLst/>
            </a:prstGeom>
            <a:solidFill>
              <a:srgbClr val="0070C0"/>
            </a:solidFill>
          </p:spPr>
          <p:txBody>
            <a:bodyPr wrap="square" rtlCol="0">
              <a:spAutoFit/>
            </a:bodyPr>
            <a:lstStyle/>
            <a:p>
              <a:endParaRPr lang="cs-CZ" dirty="0"/>
            </a:p>
          </p:txBody>
        </p:sp>
        <p:sp>
          <p:nvSpPr>
            <p:cNvPr id="25" name="TextovéPole 24">
              <a:extLst>
                <a:ext uri="{FF2B5EF4-FFF2-40B4-BE49-F238E27FC236}">
                  <a16:creationId xmlns:a16="http://schemas.microsoft.com/office/drawing/2014/main" id="{D2D29B71-54F9-A67E-E5A1-7826A07BFFB8}"/>
                </a:ext>
              </a:extLst>
            </p:cNvPr>
            <p:cNvSpPr txBox="1"/>
            <p:nvPr/>
          </p:nvSpPr>
          <p:spPr>
            <a:xfrm>
              <a:off x="8523798" y="2659225"/>
              <a:ext cx="15107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>
                  <a:solidFill>
                    <a:srgbClr val="FF0000"/>
                  </a:solidFill>
                </a:rPr>
                <a:t>Červené</a:t>
              </a:r>
            </a:p>
          </p:txBody>
        </p:sp>
        <p:sp>
          <p:nvSpPr>
            <p:cNvPr id="26" name="TextovéPole 25">
              <a:extLst>
                <a:ext uri="{FF2B5EF4-FFF2-40B4-BE49-F238E27FC236}">
                  <a16:creationId xmlns:a16="http://schemas.microsoft.com/office/drawing/2014/main" id="{DB85E3C9-4043-36B8-C982-2BB7D229E9F5}"/>
                </a:ext>
              </a:extLst>
            </p:cNvPr>
            <p:cNvSpPr txBox="1"/>
            <p:nvPr/>
          </p:nvSpPr>
          <p:spPr>
            <a:xfrm>
              <a:off x="8523798" y="3090583"/>
              <a:ext cx="15107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>
                  <a:solidFill>
                    <a:schemeClr val="accent6">
                      <a:lumMod val="75000"/>
                    </a:schemeClr>
                  </a:solidFill>
                </a:rPr>
                <a:t>Zelené</a:t>
              </a:r>
            </a:p>
          </p:txBody>
        </p:sp>
        <p:sp>
          <p:nvSpPr>
            <p:cNvPr id="27" name="TextovéPole 26">
              <a:extLst>
                <a:ext uri="{FF2B5EF4-FFF2-40B4-BE49-F238E27FC236}">
                  <a16:creationId xmlns:a16="http://schemas.microsoft.com/office/drawing/2014/main" id="{768CBC18-620E-4A83-333C-5A4914A7F6B5}"/>
                </a:ext>
              </a:extLst>
            </p:cNvPr>
            <p:cNvSpPr txBox="1"/>
            <p:nvPr/>
          </p:nvSpPr>
          <p:spPr>
            <a:xfrm>
              <a:off x="8523798" y="3485146"/>
              <a:ext cx="15107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>
                  <a:solidFill>
                    <a:schemeClr val="accent1"/>
                  </a:solidFill>
                </a:rPr>
                <a:t>Modré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739150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50306B65-3DC9-4439-03FD-91409C1DA459}"/>
              </a:ext>
            </a:extLst>
          </p:cNvPr>
          <p:cNvSpPr txBox="1"/>
          <p:nvPr/>
        </p:nvSpPr>
        <p:spPr>
          <a:xfrm>
            <a:off x="341905" y="246490"/>
            <a:ext cx="38325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Tag &lt;SPAN&gt; - úprava části textu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F5CBD021-417F-0EA3-5B98-A2F69D1AA7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1905" y="754321"/>
            <a:ext cx="1150819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Tag </a:t>
            </a:r>
            <a:r>
              <a:rPr kumimoji="0" lang="cs-CZ" altLang="cs-CZ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&lt;</a:t>
            </a:r>
            <a:r>
              <a:rPr kumimoji="0" lang="cs-CZ" altLang="cs-CZ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span</a:t>
            </a:r>
            <a:r>
              <a:rPr kumimoji="0" lang="cs-CZ" altLang="cs-CZ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&gt;</a:t>
            </a:r>
            <a:r>
              <a:rPr kumimoji="0" lang="cs-CZ" altLang="cs-CZ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slouží k </a:t>
            </a:r>
            <a:r>
              <a:rPr kumimoji="0" lang="cs-CZ" altLang="cs-CZ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označení a úpravě části textu, aniž by text přesunul na nový řádek. 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06E64DD9-81F1-A9FA-CFBB-43B68694ECAE}"/>
              </a:ext>
            </a:extLst>
          </p:cNvPr>
          <p:cNvSpPr txBox="1"/>
          <p:nvPr/>
        </p:nvSpPr>
        <p:spPr>
          <a:xfrm>
            <a:off x="341905" y="1262152"/>
            <a:ext cx="217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Příklad HTML kódu: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FB8620ED-2CE5-718E-4E19-F372C9BBD7EA}"/>
              </a:ext>
            </a:extLst>
          </p:cNvPr>
          <p:cNvSpPr txBox="1"/>
          <p:nvPr/>
        </p:nvSpPr>
        <p:spPr>
          <a:xfrm>
            <a:off x="341905" y="1769983"/>
            <a:ext cx="649183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&lt;p&gt; Semafor svítí &lt;</a:t>
            </a:r>
            <a:r>
              <a:rPr lang="cs-CZ" dirty="0" err="1"/>
              <a:t>span</a:t>
            </a:r>
            <a:r>
              <a:rPr lang="cs-CZ" dirty="0"/>
              <a:t> style="</a:t>
            </a:r>
            <a:r>
              <a:rPr lang="cs-CZ" dirty="0" err="1"/>
              <a:t>color</a:t>
            </a:r>
            <a:r>
              <a:rPr lang="cs-CZ" dirty="0"/>
              <a:t>: </a:t>
            </a:r>
            <a:r>
              <a:rPr lang="cs-CZ" dirty="0" err="1"/>
              <a:t>red</a:t>
            </a:r>
            <a:r>
              <a:rPr lang="cs-CZ" dirty="0"/>
              <a:t>;"&gt;červeně&lt;/</a:t>
            </a:r>
            <a:r>
              <a:rPr lang="cs-CZ" dirty="0" err="1"/>
              <a:t>span</a:t>
            </a:r>
            <a:r>
              <a:rPr lang="cs-CZ" dirty="0"/>
              <a:t>&gt;. &lt;/p&gt;</a:t>
            </a: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F891CA29-8B04-AB34-2F01-478398DD51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1905" y="2200870"/>
            <a:ext cx="9689576" cy="3016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Vysvětlení: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&lt;</a:t>
            </a:r>
            <a:r>
              <a:rPr kumimoji="0" lang="cs-CZ" altLang="cs-CZ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span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&gt;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– začátek označené části textu, 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style="</a:t>
            </a:r>
            <a:r>
              <a:rPr kumimoji="0" lang="cs-CZ" altLang="cs-CZ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color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: </a:t>
            </a:r>
            <a:r>
              <a:rPr kumimoji="0" lang="cs-CZ" altLang="cs-CZ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red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;"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– nastaví červenou barvu, 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červeně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– upravovaný text, 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&lt;/</a:t>
            </a:r>
            <a:r>
              <a:rPr kumimoji="0" lang="cs-CZ" altLang="cs-CZ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span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&gt;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– konec označené části. 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Tag 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&lt;</a:t>
            </a:r>
            <a:r>
              <a:rPr kumimoji="0" lang="cs-CZ" altLang="cs-CZ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span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&gt;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je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řádkový tag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upravený text zůstává součástí stejného řádku.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Poznámka: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Samotný tag 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&lt;</a:t>
            </a:r>
            <a:r>
              <a:rPr kumimoji="0" lang="cs-CZ" altLang="cs-CZ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span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&gt;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vzhled textu nemění. Změnu určuje jeho atribut, například 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style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.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9950D498-B79D-4333-FAC8-36B0551B0D30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9734" y="1769983"/>
            <a:ext cx="3560158" cy="2373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4147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F191A5D-DFA8-5CC6-3560-5F66ECA1DFDF}"/>
              </a:ext>
            </a:extLst>
          </p:cNvPr>
          <p:cNvSpPr txBox="1"/>
          <p:nvPr/>
        </p:nvSpPr>
        <p:spPr>
          <a:xfrm>
            <a:off x="262393" y="302359"/>
            <a:ext cx="38563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Barva písma, tag &lt;</a:t>
            </a:r>
            <a:r>
              <a:rPr lang="cs-CZ" b="1" dirty="0" err="1"/>
              <a:t>span</a:t>
            </a:r>
            <a:r>
              <a:rPr lang="cs-CZ" b="1" dirty="0"/>
              <a:t>&gt; ……&lt;/</a:t>
            </a:r>
            <a:r>
              <a:rPr lang="cs-CZ" b="1" dirty="0" err="1"/>
              <a:t>span</a:t>
            </a:r>
            <a:r>
              <a:rPr lang="cs-CZ" b="1" dirty="0"/>
              <a:t>&gt;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9A9336B4-BDA5-2249-2AC9-9824051768B7}"/>
              </a:ext>
            </a:extLst>
          </p:cNvPr>
          <p:cNvSpPr txBox="1"/>
          <p:nvPr/>
        </p:nvSpPr>
        <p:spPr>
          <a:xfrm>
            <a:off x="176917" y="671691"/>
            <a:ext cx="6094674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&lt;</a:t>
            </a:r>
            <a:r>
              <a:rPr lang="cs-CZ" dirty="0" err="1"/>
              <a:t>head</a:t>
            </a:r>
            <a:r>
              <a:rPr lang="cs-CZ" dirty="0"/>
              <a:t>&gt;</a:t>
            </a:r>
          </a:p>
          <a:p>
            <a:r>
              <a:rPr lang="cs-CZ" dirty="0"/>
              <a:t>&lt;</a:t>
            </a:r>
            <a:r>
              <a:rPr lang="cs-CZ" dirty="0" err="1"/>
              <a:t>title</a:t>
            </a:r>
            <a:r>
              <a:rPr lang="cs-CZ" dirty="0"/>
              <a:t>&gt;WWW-HTML-5&lt;/</a:t>
            </a:r>
            <a:r>
              <a:rPr lang="cs-CZ" dirty="0" err="1"/>
              <a:t>title</a:t>
            </a:r>
            <a:r>
              <a:rPr lang="cs-CZ" dirty="0"/>
              <a:t>&gt;</a:t>
            </a:r>
          </a:p>
          <a:p>
            <a:r>
              <a:rPr lang="cs-CZ" dirty="0"/>
              <a:t>&lt;/</a:t>
            </a:r>
            <a:r>
              <a:rPr lang="cs-CZ" dirty="0" err="1"/>
              <a:t>head</a:t>
            </a:r>
            <a:r>
              <a:rPr lang="cs-CZ" dirty="0"/>
              <a:t>&gt;</a:t>
            </a:r>
          </a:p>
          <a:p>
            <a:r>
              <a:rPr lang="cs-CZ" dirty="0"/>
              <a:t>&lt;body </a:t>
            </a:r>
            <a:r>
              <a:rPr lang="cs-CZ" dirty="0" err="1"/>
              <a:t>leftmargin</a:t>
            </a:r>
            <a:r>
              <a:rPr lang="cs-CZ" dirty="0"/>
              <a:t>=100 &gt;</a:t>
            </a:r>
          </a:p>
          <a:p>
            <a:r>
              <a:rPr lang="cs-CZ" dirty="0"/>
              <a:t>	&lt;h1 style=</a:t>
            </a:r>
            <a:r>
              <a:rPr lang="cs-CZ" dirty="0" err="1"/>
              <a:t>color</a:t>
            </a:r>
            <a:r>
              <a:rPr lang="cs-CZ" dirty="0"/>
              <a:t>:#ff1493&gt;Zlatý kolovrat&lt;/h1&gt;</a:t>
            </a:r>
          </a:p>
          <a:p>
            <a:r>
              <a:rPr lang="cs-CZ" dirty="0"/>
              <a:t>	&lt;h3 style=</a:t>
            </a:r>
            <a:r>
              <a:rPr lang="cs-CZ" dirty="0" err="1"/>
              <a:t>color</a:t>
            </a:r>
            <a:r>
              <a:rPr lang="cs-CZ" dirty="0"/>
              <a:t>:#ff69b4&gt;K. J. Erben&lt;/h3&gt;</a:t>
            </a:r>
          </a:p>
          <a:p>
            <a:r>
              <a:rPr lang="cs-CZ" dirty="0"/>
              <a:t>&lt;p&gt;</a:t>
            </a:r>
            <a:r>
              <a:rPr lang="cs-CZ" b="1" dirty="0"/>
              <a:t>&lt;</a:t>
            </a:r>
            <a:r>
              <a:rPr lang="cs-CZ" b="1" dirty="0" err="1"/>
              <a:t>span</a:t>
            </a:r>
            <a:r>
              <a:rPr lang="cs-CZ" b="1" dirty="0"/>
              <a:t> style=</a:t>
            </a:r>
            <a:r>
              <a:rPr lang="cs-CZ" b="1" dirty="0" err="1"/>
              <a:t>color:red</a:t>
            </a:r>
            <a:r>
              <a:rPr lang="cs-CZ" b="1" dirty="0"/>
              <a:t>&gt;</a:t>
            </a:r>
          </a:p>
          <a:p>
            <a:r>
              <a:rPr lang="cs-CZ" dirty="0"/>
              <a:t>Okolo lesa pole lán,&lt;br&gt;</a:t>
            </a:r>
          </a:p>
          <a:p>
            <a:r>
              <a:rPr lang="cs-CZ" dirty="0"/>
              <a:t>hoj jede, jede z lesa pán, &lt;br&gt;</a:t>
            </a:r>
          </a:p>
          <a:p>
            <a:r>
              <a:rPr lang="cs-CZ" dirty="0"/>
              <a:t>na vraném bujném jede koni, &lt;br&gt;</a:t>
            </a:r>
          </a:p>
          <a:p>
            <a:r>
              <a:rPr lang="cs-CZ" dirty="0"/>
              <a:t>vesele podkovičky zvoní, &lt;br&gt;</a:t>
            </a:r>
            <a:r>
              <a:rPr lang="cs-CZ" b="1" dirty="0"/>
              <a:t>&lt;/</a:t>
            </a:r>
            <a:r>
              <a:rPr lang="cs-CZ" b="1" dirty="0" err="1"/>
              <a:t>span</a:t>
            </a:r>
            <a:r>
              <a:rPr lang="cs-CZ" b="1" dirty="0"/>
              <a:t>&gt;</a:t>
            </a:r>
          </a:p>
          <a:p>
            <a:r>
              <a:rPr lang="cs-CZ" b="1" dirty="0"/>
              <a:t>&lt;</a:t>
            </a:r>
            <a:r>
              <a:rPr lang="cs-CZ" b="1" dirty="0" err="1"/>
              <a:t>span</a:t>
            </a:r>
            <a:r>
              <a:rPr lang="cs-CZ" b="1" dirty="0"/>
              <a:t> style=</a:t>
            </a:r>
            <a:r>
              <a:rPr lang="cs-CZ" b="1" dirty="0" err="1"/>
              <a:t>color</a:t>
            </a:r>
            <a:r>
              <a:rPr lang="cs-CZ" b="1" dirty="0"/>
              <a:t>:#000000&gt;</a:t>
            </a:r>
            <a:r>
              <a:rPr lang="cs-CZ" dirty="0"/>
              <a:t>jede sám a sám.</a:t>
            </a:r>
            <a:r>
              <a:rPr lang="cs-CZ" b="1" dirty="0"/>
              <a:t>&lt;/</a:t>
            </a:r>
            <a:r>
              <a:rPr lang="cs-CZ" b="1" dirty="0" err="1"/>
              <a:t>span</a:t>
            </a:r>
            <a:r>
              <a:rPr lang="cs-CZ" b="1" dirty="0"/>
              <a:t>&gt;</a:t>
            </a:r>
            <a:r>
              <a:rPr lang="cs-CZ" dirty="0"/>
              <a:t>&lt;/p&gt;</a:t>
            </a:r>
          </a:p>
          <a:p>
            <a:r>
              <a:rPr lang="cs-CZ" dirty="0"/>
              <a:t>&lt;p&gt;</a:t>
            </a:r>
            <a:r>
              <a:rPr lang="cs-CZ" b="1" dirty="0"/>
              <a:t>&lt;</a:t>
            </a:r>
            <a:r>
              <a:rPr lang="cs-CZ" b="1" dirty="0" err="1"/>
              <a:t>span</a:t>
            </a:r>
            <a:r>
              <a:rPr lang="cs-CZ" b="1" dirty="0"/>
              <a:t> style=</a:t>
            </a:r>
            <a:r>
              <a:rPr lang="cs-CZ" b="1" dirty="0" err="1"/>
              <a:t>color</a:t>
            </a:r>
            <a:r>
              <a:rPr lang="cs-CZ" b="1" dirty="0"/>
              <a:t>:#0000ff&gt;</a:t>
            </a:r>
          </a:p>
          <a:p>
            <a:r>
              <a:rPr lang="cs-CZ" dirty="0"/>
              <a:t>A před chalupou s koně hop&lt;br&gt;</a:t>
            </a:r>
          </a:p>
          <a:p>
            <a:r>
              <a:rPr lang="cs-CZ" dirty="0"/>
              <a:t>a na chalupu: klop, klop, klop! &lt;br&gt;</a:t>
            </a:r>
          </a:p>
          <a:p>
            <a:r>
              <a:rPr lang="cs-CZ" dirty="0"/>
              <a:t>„Hola hej! </a:t>
            </a:r>
            <a:r>
              <a:rPr lang="cs-CZ" dirty="0" err="1"/>
              <a:t>otevřte</a:t>
            </a:r>
            <a:r>
              <a:rPr lang="cs-CZ" dirty="0"/>
              <a:t> mi </a:t>
            </a:r>
            <a:r>
              <a:rPr lang="cs-CZ" dirty="0" err="1"/>
              <a:t>dvéře</a:t>
            </a:r>
            <a:r>
              <a:rPr lang="cs-CZ" dirty="0"/>
              <a:t>, &lt;br&gt;</a:t>
            </a:r>
          </a:p>
          <a:p>
            <a:r>
              <a:rPr lang="cs-CZ" dirty="0"/>
              <a:t>zbloudil jsem při lovení zvěře, &lt;br&gt;</a:t>
            </a:r>
          </a:p>
          <a:p>
            <a:r>
              <a:rPr lang="cs-CZ" dirty="0"/>
              <a:t>dejte vody pít!“</a:t>
            </a:r>
            <a:r>
              <a:rPr lang="cs-CZ" b="1" dirty="0"/>
              <a:t>&lt;/</a:t>
            </a:r>
            <a:r>
              <a:rPr lang="cs-CZ" b="1" dirty="0" err="1"/>
              <a:t>span</a:t>
            </a:r>
            <a:r>
              <a:rPr lang="cs-CZ" b="1" dirty="0"/>
              <a:t>&gt;</a:t>
            </a:r>
            <a:r>
              <a:rPr lang="cs-CZ" dirty="0"/>
              <a:t>&lt;/p&gt;</a:t>
            </a:r>
          </a:p>
          <a:p>
            <a:r>
              <a:rPr lang="cs-CZ" dirty="0"/>
              <a:t>&lt;/body&gt;</a:t>
            </a:r>
          </a:p>
          <a:p>
            <a:r>
              <a:rPr lang="cs-CZ" dirty="0"/>
              <a:t>&lt;/html&gt;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415A5CD1-47E6-51EA-BAF7-69970E2D512E}"/>
              </a:ext>
            </a:extLst>
          </p:cNvPr>
          <p:cNvSpPr txBox="1"/>
          <p:nvPr/>
        </p:nvSpPr>
        <p:spPr>
          <a:xfrm>
            <a:off x="7332160" y="975758"/>
            <a:ext cx="22581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Zobrazení v prohlížeči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2160" y="1525422"/>
            <a:ext cx="3115110" cy="3924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4393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C8767DA2-8423-5D97-61EE-F1D09E29C7E3}"/>
              </a:ext>
            </a:extLst>
          </p:cNvPr>
          <p:cNvSpPr txBox="1"/>
          <p:nvPr/>
        </p:nvSpPr>
        <p:spPr>
          <a:xfrm>
            <a:off x="278296" y="119270"/>
            <a:ext cx="39995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Barva pozadí stránky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503FDD48-34E9-0207-0895-6FDD47D16BF0}"/>
              </a:ext>
            </a:extLst>
          </p:cNvPr>
          <p:cNvSpPr txBox="1"/>
          <p:nvPr/>
        </p:nvSpPr>
        <p:spPr>
          <a:xfrm>
            <a:off x="278296" y="1001057"/>
            <a:ext cx="6094674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&lt;html&gt;</a:t>
            </a:r>
          </a:p>
          <a:p>
            <a:r>
              <a:rPr lang="cs-CZ" dirty="0"/>
              <a:t>&lt;</a:t>
            </a:r>
            <a:r>
              <a:rPr lang="cs-CZ" dirty="0" err="1"/>
              <a:t>head</a:t>
            </a:r>
            <a:r>
              <a:rPr lang="cs-CZ" dirty="0"/>
              <a:t>&gt;</a:t>
            </a:r>
          </a:p>
          <a:p>
            <a:r>
              <a:rPr lang="cs-CZ" dirty="0"/>
              <a:t>  &lt;</a:t>
            </a:r>
            <a:r>
              <a:rPr lang="cs-CZ" dirty="0" err="1"/>
              <a:t>title</a:t>
            </a:r>
            <a:r>
              <a:rPr lang="cs-CZ" dirty="0"/>
              <a:t>&gt;WWW-HTML-6&lt;/</a:t>
            </a:r>
            <a:r>
              <a:rPr lang="cs-CZ" dirty="0" err="1"/>
              <a:t>title</a:t>
            </a:r>
            <a:r>
              <a:rPr lang="cs-CZ" dirty="0"/>
              <a:t>&gt;</a:t>
            </a:r>
          </a:p>
          <a:p>
            <a:r>
              <a:rPr lang="cs-CZ" dirty="0"/>
              <a:t>&lt;/</a:t>
            </a:r>
            <a:r>
              <a:rPr lang="cs-CZ" dirty="0" err="1"/>
              <a:t>head</a:t>
            </a:r>
            <a:r>
              <a:rPr lang="cs-CZ" dirty="0"/>
              <a:t>&gt;</a:t>
            </a:r>
          </a:p>
          <a:p>
            <a:r>
              <a:rPr lang="cs-CZ" b="1" dirty="0"/>
              <a:t>&lt;body </a:t>
            </a:r>
            <a:r>
              <a:rPr lang="cs-CZ" b="1" dirty="0" err="1"/>
              <a:t>bgcolor</a:t>
            </a:r>
            <a:r>
              <a:rPr lang="cs-CZ" b="1" dirty="0"/>
              <a:t>=#ff8c00 </a:t>
            </a:r>
            <a:r>
              <a:rPr lang="cs-CZ" dirty="0" err="1"/>
              <a:t>align</a:t>
            </a:r>
            <a:r>
              <a:rPr lang="cs-CZ" dirty="0"/>
              <a:t>=center </a:t>
            </a:r>
            <a:r>
              <a:rPr lang="cs-CZ" b="1" dirty="0"/>
              <a:t>&gt;</a:t>
            </a:r>
          </a:p>
          <a:p>
            <a:r>
              <a:rPr lang="cs-CZ" dirty="0"/>
              <a:t>	&lt;h1&gt;Zlatý kolovrat&lt;/h1&gt;</a:t>
            </a:r>
          </a:p>
          <a:p>
            <a:r>
              <a:rPr lang="cs-CZ" dirty="0"/>
              <a:t>	&lt;h3&gt;K. J. Erben&lt;/h3&gt;</a:t>
            </a:r>
          </a:p>
          <a:p>
            <a:r>
              <a:rPr lang="cs-CZ" dirty="0"/>
              <a:t>&lt;p&gt;Okolo lesa pole lán,&lt;br&gt;</a:t>
            </a:r>
          </a:p>
          <a:p>
            <a:r>
              <a:rPr lang="cs-CZ" dirty="0"/>
              <a:t>hoj jede, jede z lesa pán, &lt;br&gt;</a:t>
            </a:r>
          </a:p>
          <a:p>
            <a:r>
              <a:rPr lang="cs-CZ" dirty="0"/>
              <a:t>na vraném bujném jede koni, &lt;br&gt;</a:t>
            </a:r>
          </a:p>
          <a:p>
            <a:r>
              <a:rPr lang="cs-CZ" dirty="0"/>
              <a:t>vesele podkovičky zvoní, &lt;br&gt;</a:t>
            </a:r>
          </a:p>
          <a:p>
            <a:r>
              <a:rPr lang="cs-CZ" dirty="0"/>
              <a:t>jede sám a sám.&lt;/p&gt;</a:t>
            </a:r>
          </a:p>
          <a:p>
            <a:r>
              <a:rPr lang="cs-CZ" dirty="0"/>
              <a:t>&lt;p&gt;A před chalupou s koně hop&lt;br&gt;</a:t>
            </a:r>
          </a:p>
          <a:p>
            <a:r>
              <a:rPr lang="cs-CZ" dirty="0"/>
              <a:t>a na chalupu: klop, klop, klop! &lt;br&gt;</a:t>
            </a:r>
          </a:p>
          <a:p>
            <a:r>
              <a:rPr lang="cs-CZ" dirty="0"/>
              <a:t>„Hola hej! </a:t>
            </a:r>
            <a:r>
              <a:rPr lang="cs-CZ" dirty="0" err="1"/>
              <a:t>otevřte</a:t>
            </a:r>
            <a:r>
              <a:rPr lang="cs-CZ" dirty="0"/>
              <a:t> mi </a:t>
            </a:r>
            <a:r>
              <a:rPr lang="cs-CZ" dirty="0" err="1"/>
              <a:t>dvéře</a:t>
            </a:r>
            <a:r>
              <a:rPr lang="cs-CZ" dirty="0"/>
              <a:t>, &lt;br&gt;</a:t>
            </a:r>
          </a:p>
          <a:p>
            <a:r>
              <a:rPr lang="cs-CZ" dirty="0"/>
              <a:t>zbloudil jsem při lovení zvěře, &lt;br&gt;</a:t>
            </a:r>
          </a:p>
          <a:p>
            <a:r>
              <a:rPr lang="cs-CZ" dirty="0"/>
              <a:t>dejte vody pít!“&lt;/p&gt;</a:t>
            </a:r>
          </a:p>
          <a:p>
            <a:r>
              <a:rPr lang="cs-CZ" dirty="0"/>
              <a:t>&lt;/body&gt;</a:t>
            </a:r>
          </a:p>
          <a:p>
            <a:r>
              <a:rPr lang="cs-CZ" dirty="0"/>
              <a:t>&lt;/html&gt;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B6375CBE-FE10-57CD-91FA-DD89324B2112}"/>
              </a:ext>
            </a:extLst>
          </p:cNvPr>
          <p:cNvSpPr txBox="1"/>
          <p:nvPr/>
        </p:nvSpPr>
        <p:spPr>
          <a:xfrm>
            <a:off x="6710901" y="631725"/>
            <a:ext cx="22581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Zobrazení v prohlížeči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23750" y="1323463"/>
            <a:ext cx="4869261" cy="3808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9588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977D679-5EDF-1808-8F33-751270E99523}"/>
              </a:ext>
            </a:extLst>
          </p:cNvPr>
          <p:cNvSpPr txBox="1"/>
          <p:nvPr/>
        </p:nvSpPr>
        <p:spPr>
          <a:xfrm>
            <a:off x="262393" y="302359"/>
            <a:ext cx="28545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Vložení obrázku do stránky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D0A09A8E-BC84-D96A-E7CB-C215506A6D5A}"/>
              </a:ext>
            </a:extLst>
          </p:cNvPr>
          <p:cNvSpPr txBox="1"/>
          <p:nvPr/>
        </p:nvSpPr>
        <p:spPr>
          <a:xfrm>
            <a:off x="262393" y="671691"/>
            <a:ext cx="117281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Do stránky můžeme zakomponovat tyto druhy grafických formátů </a:t>
            </a:r>
            <a:r>
              <a:rPr lang="cs-CZ" b="1" dirty="0"/>
              <a:t>GIF,</a:t>
            </a:r>
            <a:r>
              <a:rPr lang="cs-CZ" dirty="0"/>
              <a:t> </a:t>
            </a:r>
            <a:r>
              <a:rPr lang="cs-CZ" b="1" dirty="0"/>
              <a:t>JPEG </a:t>
            </a:r>
            <a:r>
              <a:rPr lang="cs-CZ" dirty="0"/>
              <a:t>a </a:t>
            </a:r>
            <a:r>
              <a:rPr lang="cs-CZ" b="1" dirty="0"/>
              <a:t>PNG</a:t>
            </a:r>
            <a:r>
              <a:rPr lang="cs-CZ" dirty="0"/>
              <a:t>. Formáty </a:t>
            </a:r>
            <a:r>
              <a:rPr lang="cs-CZ" b="1" dirty="0"/>
              <a:t>GIF </a:t>
            </a:r>
            <a:r>
              <a:rPr lang="cs-CZ" dirty="0"/>
              <a:t>a </a:t>
            </a:r>
            <a:r>
              <a:rPr lang="cs-CZ" b="1" dirty="0"/>
              <a:t>PNG</a:t>
            </a:r>
            <a:r>
              <a:rPr lang="cs-CZ" dirty="0"/>
              <a:t> umí tzv. průhledné pozadí. Obrázek umístíme do zdrojového kódu HTML dokumentu prostřednictvím nepárového tagu </a:t>
            </a:r>
            <a:r>
              <a:rPr lang="cs-CZ" b="1" dirty="0"/>
              <a:t>&lt;</a:t>
            </a:r>
            <a:r>
              <a:rPr lang="cs-CZ" b="1" dirty="0" err="1"/>
              <a:t>img</a:t>
            </a:r>
            <a:r>
              <a:rPr lang="cs-CZ" b="1" dirty="0"/>
              <a:t>&gt;.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A5C111C8-3C37-C410-2EEA-2C6FCB29A9D2}"/>
              </a:ext>
            </a:extLst>
          </p:cNvPr>
          <p:cNvSpPr txBox="1"/>
          <p:nvPr/>
        </p:nvSpPr>
        <p:spPr>
          <a:xfrm>
            <a:off x="262393" y="1318022"/>
            <a:ext cx="6511269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600" dirty="0"/>
              <a:t>&lt;html&gt;</a:t>
            </a:r>
          </a:p>
          <a:p>
            <a:r>
              <a:rPr lang="cs-CZ" sz="1600" dirty="0"/>
              <a:t>&lt;</a:t>
            </a:r>
            <a:r>
              <a:rPr lang="cs-CZ" sz="1600" dirty="0" err="1"/>
              <a:t>head</a:t>
            </a:r>
            <a:r>
              <a:rPr lang="cs-CZ" sz="1600" dirty="0"/>
              <a:t>&gt;</a:t>
            </a:r>
          </a:p>
          <a:p>
            <a:r>
              <a:rPr lang="cs-CZ" sz="1600" dirty="0"/>
              <a:t>  &lt;</a:t>
            </a:r>
            <a:r>
              <a:rPr lang="cs-CZ" sz="1600" dirty="0" err="1"/>
              <a:t>title</a:t>
            </a:r>
            <a:r>
              <a:rPr lang="cs-CZ" sz="1600" dirty="0"/>
              <a:t>&gt;WWW-HTML-7&lt;/</a:t>
            </a:r>
            <a:r>
              <a:rPr lang="cs-CZ" sz="1600" dirty="0" err="1"/>
              <a:t>title</a:t>
            </a:r>
            <a:r>
              <a:rPr lang="cs-CZ" sz="1600" dirty="0"/>
              <a:t>&gt;</a:t>
            </a:r>
          </a:p>
          <a:p>
            <a:r>
              <a:rPr lang="cs-CZ" sz="1600" dirty="0"/>
              <a:t>&lt;/</a:t>
            </a:r>
            <a:r>
              <a:rPr lang="cs-CZ" sz="1600" dirty="0" err="1"/>
              <a:t>head</a:t>
            </a:r>
            <a:r>
              <a:rPr lang="cs-CZ" sz="1600" dirty="0"/>
              <a:t>&gt;</a:t>
            </a:r>
          </a:p>
          <a:p>
            <a:r>
              <a:rPr lang="cs-CZ" sz="1600" dirty="0"/>
              <a:t>&lt;body </a:t>
            </a:r>
            <a:r>
              <a:rPr lang="cs-CZ" sz="1600" dirty="0" err="1"/>
              <a:t>bgcolor</a:t>
            </a:r>
            <a:r>
              <a:rPr lang="cs-CZ" sz="1600" dirty="0"/>
              <a:t>=#00ff00 </a:t>
            </a:r>
            <a:r>
              <a:rPr lang="cs-CZ" sz="1600" dirty="0" err="1"/>
              <a:t>align</a:t>
            </a:r>
            <a:r>
              <a:rPr lang="cs-CZ" sz="1600" dirty="0"/>
              <a:t>=center&gt;</a:t>
            </a:r>
          </a:p>
          <a:p>
            <a:r>
              <a:rPr lang="cs-CZ" sz="1600" dirty="0"/>
              <a:t>	&lt;h1&gt;Zlatý kolovrat&lt;/h1&gt;</a:t>
            </a:r>
          </a:p>
          <a:p>
            <a:r>
              <a:rPr lang="cs-CZ" sz="1600" dirty="0"/>
              <a:t>	&lt;h3&gt;K. J. Erben&lt;/h3&gt;</a:t>
            </a:r>
          </a:p>
          <a:p>
            <a:r>
              <a:rPr lang="cs-CZ" sz="1600" dirty="0"/>
              <a:t>&lt;p&gt;Okolo lesa pole lán,&lt;br&gt;</a:t>
            </a:r>
          </a:p>
          <a:p>
            <a:r>
              <a:rPr lang="cs-CZ" sz="1600" dirty="0"/>
              <a:t>hoj jede, jede z lesa pán, &lt;br&gt;</a:t>
            </a:r>
          </a:p>
          <a:p>
            <a:r>
              <a:rPr lang="cs-CZ" sz="1600" dirty="0"/>
              <a:t>na vraném bujném jede koni, &lt;br&gt;</a:t>
            </a:r>
          </a:p>
          <a:p>
            <a:r>
              <a:rPr lang="cs-CZ" sz="1600" dirty="0"/>
              <a:t>vesele podkovičky zvoní, &lt;br&gt;</a:t>
            </a:r>
          </a:p>
          <a:p>
            <a:r>
              <a:rPr lang="cs-CZ" sz="1600" dirty="0"/>
              <a:t>jede sám a sám.&lt;/p&gt;</a:t>
            </a:r>
          </a:p>
          <a:p>
            <a:r>
              <a:rPr lang="cs-CZ" sz="1600" dirty="0"/>
              <a:t>&lt;p&gt;A před chalupou s koně hop&lt;br&gt;</a:t>
            </a:r>
          </a:p>
          <a:p>
            <a:r>
              <a:rPr lang="cs-CZ" sz="1600" dirty="0"/>
              <a:t>a na chalupu: klop, klop, klop! &lt;br&gt;</a:t>
            </a:r>
          </a:p>
          <a:p>
            <a:r>
              <a:rPr lang="cs-CZ" sz="1600" dirty="0"/>
              <a:t>„Hola hej! </a:t>
            </a:r>
            <a:r>
              <a:rPr lang="cs-CZ" sz="1600" dirty="0" err="1"/>
              <a:t>otevřte</a:t>
            </a:r>
            <a:r>
              <a:rPr lang="cs-CZ" sz="1600" dirty="0"/>
              <a:t> mi </a:t>
            </a:r>
            <a:r>
              <a:rPr lang="cs-CZ" sz="1600" dirty="0" err="1"/>
              <a:t>dvéře</a:t>
            </a:r>
            <a:r>
              <a:rPr lang="cs-CZ" sz="1600" dirty="0"/>
              <a:t>, &lt;br&gt;</a:t>
            </a:r>
          </a:p>
          <a:p>
            <a:r>
              <a:rPr lang="cs-CZ" sz="1600" dirty="0"/>
              <a:t>zbloudil jsem při lovení zvěře, &lt;br&gt;</a:t>
            </a:r>
          </a:p>
          <a:p>
            <a:r>
              <a:rPr lang="cs-CZ" sz="1600" dirty="0"/>
              <a:t>dejte vody pít!“&lt;/p&gt;</a:t>
            </a:r>
          </a:p>
          <a:p>
            <a:r>
              <a:rPr lang="cs-CZ" sz="1600" b="1" dirty="0"/>
              <a:t>&lt;</a:t>
            </a:r>
            <a:r>
              <a:rPr lang="cs-CZ" sz="1600" b="1" dirty="0" err="1"/>
              <a:t>img</a:t>
            </a:r>
            <a:r>
              <a:rPr lang="cs-CZ" sz="1600" b="1" dirty="0"/>
              <a:t> src=kun-jezdec.png </a:t>
            </a:r>
            <a:r>
              <a:rPr lang="cs-CZ" sz="1600" b="1" dirty="0" err="1"/>
              <a:t>width</a:t>
            </a:r>
            <a:r>
              <a:rPr lang="cs-CZ" sz="1600" b="1" dirty="0"/>
              <a:t>=„25%“ </a:t>
            </a:r>
            <a:r>
              <a:rPr lang="cs-CZ" sz="1600" b="1" dirty="0" err="1"/>
              <a:t>height</a:t>
            </a:r>
            <a:r>
              <a:rPr lang="cs-CZ" sz="1600" b="1" dirty="0"/>
              <a:t>=„25%“ alt=“Jezdec“&gt;</a:t>
            </a:r>
          </a:p>
          <a:p>
            <a:r>
              <a:rPr lang="cs-CZ" sz="1600" dirty="0"/>
              <a:t>&lt;/body&gt;</a:t>
            </a:r>
          </a:p>
          <a:p>
            <a:r>
              <a:rPr lang="cs-CZ" sz="1600" dirty="0"/>
              <a:t>&lt;/html&gt;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9206E536-F387-C0CE-B67D-163F2D8316D4}"/>
              </a:ext>
            </a:extLst>
          </p:cNvPr>
          <p:cNvSpPr txBox="1"/>
          <p:nvPr/>
        </p:nvSpPr>
        <p:spPr>
          <a:xfrm>
            <a:off x="7617349" y="1423878"/>
            <a:ext cx="22581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Zobrazení v prohlížeči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96937" y="1899066"/>
            <a:ext cx="4289601" cy="4013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5576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F9192577-2ED7-7D21-DE7F-DBC9CB3000B9}"/>
              </a:ext>
            </a:extLst>
          </p:cNvPr>
          <p:cNvSpPr txBox="1"/>
          <p:nvPr/>
        </p:nvSpPr>
        <p:spPr>
          <a:xfrm>
            <a:off x="262393" y="302359"/>
            <a:ext cx="28783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Tvorba seznamu s odrážkou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C446CAE6-CD71-AE3B-08A6-32CC0EA72973}"/>
              </a:ext>
            </a:extLst>
          </p:cNvPr>
          <p:cNvSpPr txBox="1"/>
          <p:nvPr/>
        </p:nvSpPr>
        <p:spPr>
          <a:xfrm>
            <a:off x="270344" y="671691"/>
            <a:ext cx="116089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Jazyk HTML umožňuje tvorbu stránky se seznamem s odrážkami nebo řazené číselné seznamy.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B8BDAF15-458E-B8E4-D2F5-F1E270E1850D}"/>
              </a:ext>
            </a:extLst>
          </p:cNvPr>
          <p:cNvSpPr txBox="1"/>
          <p:nvPr/>
        </p:nvSpPr>
        <p:spPr>
          <a:xfrm>
            <a:off x="349857" y="1443841"/>
            <a:ext cx="427780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&lt;html&gt;</a:t>
            </a:r>
          </a:p>
          <a:p>
            <a:r>
              <a:rPr lang="cs-CZ" dirty="0"/>
              <a:t>&lt;</a:t>
            </a:r>
            <a:r>
              <a:rPr lang="cs-CZ" dirty="0" err="1"/>
              <a:t>head</a:t>
            </a:r>
            <a:r>
              <a:rPr lang="cs-CZ" dirty="0"/>
              <a:t>&gt;</a:t>
            </a:r>
          </a:p>
          <a:p>
            <a:r>
              <a:rPr lang="cs-CZ" dirty="0"/>
              <a:t>&lt;</a:t>
            </a:r>
            <a:r>
              <a:rPr lang="cs-CZ" dirty="0" err="1"/>
              <a:t>title</a:t>
            </a:r>
            <a:r>
              <a:rPr lang="cs-CZ" dirty="0"/>
              <a:t>&gt;WWW-HTML-8&lt;/</a:t>
            </a:r>
            <a:r>
              <a:rPr lang="cs-CZ" dirty="0" err="1"/>
              <a:t>title</a:t>
            </a:r>
            <a:r>
              <a:rPr lang="cs-CZ" dirty="0"/>
              <a:t>&gt;</a:t>
            </a:r>
          </a:p>
          <a:p>
            <a:r>
              <a:rPr lang="cs-CZ" dirty="0"/>
              <a:t>&lt;body&gt;</a:t>
            </a:r>
          </a:p>
          <a:p>
            <a:r>
              <a:rPr lang="cs-CZ" dirty="0"/>
              <a:t>&lt;p&gt;Seznam studentů čtvrtého ročníku&lt;/p&gt;</a:t>
            </a:r>
          </a:p>
          <a:p>
            <a:r>
              <a:rPr lang="cs-CZ" dirty="0"/>
              <a:t>	</a:t>
            </a:r>
            <a:r>
              <a:rPr lang="cs-CZ" b="1" dirty="0"/>
              <a:t>&lt;ul&gt;</a:t>
            </a:r>
          </a:p>
          <a:p>
            <a:r>
              <a:rPr lang="cs-CZ" b="1" dirty="0"/>
              <a:t>		&lt;</a:t>
            </a:r>
            <a:r>
              <a:rPr lang="cs-CZ" b="1" dirty="0" err="1"/>
              <a:t>li</a:t>
            </a:r>
            <a:r>
              <a:rPr lang="cs-CZ" b="1" dirty="0"/>
              <a:t>&gt;František Novák</a:t>
            </a:r>
          </a:p>
          <a:p>
            <a:r>
              <a:rPr lang="cs-CZ" b="1" dirty="0"/>
              <a:t>		&lt;</a:t>
            </a:r>
            <a:r>
              <a:rPr lang="cs-CZ" b="1" dirty="0" err="1"/>
              <a:t>li</a:t>
            </a:r>
            <a:r>
              <a:rPr lang="cs-CZ" b="1" dirty="0"/>
              <a:t>&gt;Alena Holá</a:t>
            </a:r>
          </a:p>
          <a:p>
            <a:r>
              <a:rPr lang="cs-CZ" b="1" dirty="0"/>
              <a:t>		&lt;</a:t>
            </a:r>
            <a:r>
              <a:rPr lang="cs-CZ" b="1" dirty="0" err="1"/>
              <a:t>li</a:t>
            </a:r>
            <a:r>
              <a:rPr lang="cs-CZ" b="1" dirty="0"/>
              <a:t>&gt;Josef Tvrdý</a:t>
            </a:r>
          </a:p>
          <a:p>
            <a:r>
              <a:rPr lang="cs-CZ" b="1" dirty="0"/>
              <a:t>	&lt;/ul&gt;</a:t>
            </a:r>
          </a:p>
          <a:p>
            <a:r>
              <a:rPr lang="cs-CZ" dirty="0"/>
              <a:t>&lt;/body&gt;</a:t>
            </a:r>
          </a:p>
          <a:p>
            <a:r>
              <a:rPr lang="cs-CZ" dirty="0"/>
              <a:t>&lt;/html&gt;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5C5CAFBD-8985-DAC9-6AAC-0F0FC268D72B}"/>
              </a:ext>
            </a:extLst>
          </p:cNvPr>
          <p:cNvSpPr txBox="1"/>
          <p:nvPr/>
        </p:nvSpPr>
        <p:spPr>
          <a:xfrm>
            <a:off x="7026303" y="1311210"/>
            <a:ext cx="22581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Zobrazení v prohlížeči</a:t>
            </a:r>
          </a:p>
        </p:txBody>
      </p:sp>
      <p:pic>
        <p:nvPicPr>
          <p:cNvPr id="12" name="Obrázek 11">
            <a:extLst>
              <a:ext uri="{FF2B5EF4-FFF2-40B4-BE49-F238E27FC236}">
                <a16:creationId xmlns:a16="http://schemas.microsoft.com/office/drawing/2014/main" id="{B9DB5E88-155D-DFFB-D251-4F570EBB94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06450" y="1852545"/>
            <a:ext cx="2781688" cy="3343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7513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5ED469-3019-DD76-8D0E-3807DA107B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9D2AC0C1-4F11-3A62-9030-177B620853AE}"/>
              </a:ext>
            </a:extLst>
          </p:cNvPr>
          <p:cNvSpPr txBox="1"/>
          <p:nvPr/>
        </p:nvSpPr>
        <p:spPr>
          <a:xfrm>
            <a:off x="262393" y="302359"/>
            <a:ext cx="34031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Tvorba číslovaného seznamu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F0EB8C0D-6AAE-9E10-2095-ACCA6055E116}"/>
              </a:ext>
            </a:extLst>
          </p:cNvPr>
          <p:cNvSpPr txBox="1"/>
          <p:nvPr/>
        </p:nvSpPr>
        <p:spPr>
          <a:xfrm>
            <a:off x="270344" y="671691"/>
            <a:ext cx="116089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Jazyk HTML umožňuje tvorbu stránky se seznamem s odrážkami nebo řazené číselné seznamy.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04C43267-BCCD-0759-DBD8-D36F8FCDF774}"/>
              </a:ext>
            </a:extLst>
          </p:cNvPr>
          <p:cNvSpPr txBox="1"/>
          <p:nvPr/>
        </p:nvSpPr>
        <p:spPr>
          <a:xfrm>
            <a:off x="349857" y="1443841"/>
            <a:ext cx="427780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&lt;html&gt;</a:t>
            </a:r>
          </a:p>
          <a:p>
            <a:r>
              <a:rPr lang="cs-CZ" dirty="0"/>
              <a:t>&lt;</a:t>
            </a:r>
            <a:r>
              <a:rPr lang="cs-CZ" dirty="0" err="1"/>
              <a:t>head</a:t>
            </a:r>
            <a:r>
              <a:rPr lang="cs-CZ" dirty="0"/>
              <a:t>&gt;</a:t>
            </a:r>
          </a:p>
          <a:p>
            <a:r>
              <a:rPr lang="cs-CZ" dirty="0"/>
              <a:t>&lt;</a:t>
            </a:r>
            <a:r>
              <a:rPr lang="cs-CZ" dirty="0" err="1"/>
              <a:t>title</a:t>
            </a:r>
            <a:r>
              <a:rPr lang="cs-CZ" dirty="0"/>
              <a:t>&gt;WWW-HTML-9&lt;/</a:t>
            </a:r>
            <a:r>
              <a:rPr lang="cs-CZ" dirty="0" err="1"/>
              <a:t>title</a:t>
            </a:r>
            <a:r>
              <a:rPr lang="cs-CZ" dirty="0"/>
              <a:t>&gt;</a:t>
            </a:r>
          </a:p>
          <a:p>
            <a:r>
              <a:rPr lang="cs-CZ" dirty="0"/>
              <a:t>&lt;body&gt;</a:t>
            </a:r>
          </a:p>
          <a:p>
            <a:r>
              <a:rPr lang="cs-CZ" dirty="0"/>
              <a:t>&lt;p&gt;Seznam studentů čtvrtého ročníku&lt;/p&gt;</a:t>
            </a:r>
          </a:p>
          <a:p>
            <a:r>
              <a:rPr lang="cs-CZ" dirty="0"/>
              <a:t>	</a:t>
            </a:r>
            <a:r>
              <a:rPr lang="cs-CZ" b="1" dirty="0"/>
              <a:t>&lt;</a:t>
            </a:r>
            <a:r>
              <a:rPr lang="cs-CZ" b="1" dirty="0" err="1"/>
              <a:t>ol</a:t>
            </a:r>
            <a:r>
              <a:rPr lang="cs-CZ" b="1" dirty="0"/>
              <a:t>&gt;</a:t>
            </a:r>
          </a:p>
          <a:p>
            <a:r>
              <a:rPr lang="cs-CZ" b="1" dirty="0"/>
              <a:t>		&lt;</a:t>
            </a:r>
            <a:r>
              <a:rPr lang="cs-CZ" b="1" dirty="0" err="1"/>
              <a:t>li</a:t>
            </a:r>
            <a:r>
              <a:rPr lang="cs-CZ" b="1" dirty="0"/>
              <a:t>&gt;František Novák</a:t>
            </a:r>
          </a:p>
          <a:p>
            <a:r>
              <a:rPr lang="cs-CZ" b="1" dirty="0"/>
              <a:t>		&lt;</a:t>
            </a:r>
            <a:r>
              <a:rPr lang="cs-CZ" b="1" dirty="0" err="1"/>
              <a:t>li</a:t>
            </a:r>
            <a:r>
              <a:rPr lang="cs-CZ" b="1" dirty="0"/>
              <a:t>&gt;Alena Holá</a:t>
            </a:r>
          </a:p>
          <a:p>
            <a:r>
              <a:rPr lang="cs-CZ" b="1" dirty="0"/>
              <a:t>		&lt;</a:t>
            </a:r>
            <a:r>
              <a:rPr lang="cs-CZ" b="1" dirty="0" err="1"/>
              <a:t>li</a:t>
            </a:r>
            <a:r>
              <a:rPr lang="cs-CZ" b="1" dirty="0"/>
              <a:t>&gt;Josef Tvrdý</a:t>
            </a:r>
          </a:p>
          <a:p>
            <a:r>
              <a:rPr lang="cs-CZ" b="1" dirty="0"/>
              <a:t>	&lt;/</a:t>
            </a:r>
            <a:r>
              <a:rPr lang="cs-CZ" b="1" dirty="0" err="1"/>
              <a:t>ol</a:t>
            </a:r>
            <a:r>
              <a:rPr lang="cs-CZ" b="1" dirty="0"/>
              <a:t>&gt;</a:t>
            </a:r>
          </a:p>
          <a:p>
            <a:r>
              <a:rPr lang="cs-CZ" dirty="0"/>
              <a:t>&lt;/body&gt;</a:t>
            </a:r>
          </a:p>
          <a:p>
            <a:r>
              <a:rPr lang="cs-CZ" dirty="0"/>
              <a:t>&lt;/html&gt;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C48D6237-FD26-D06E-1615-9B898AED78F9}"/>
              </a:ext>
            </a:extLst>
          </p:cNvPr>
          <p:cNvSpPr txBox="1"/>
          <p:nvPr/>
        </p:nvSpPr>
        <p:spPr>
          <a:xfrm>
            <a:off x="6096000" y="1339391"/>
            <a:ext cx="22581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Zobrazení v prohlížeči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4DE9676F-3B13-8FEE-CCF0-D83AC5FA4B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836795"/>
            <a:ext cx="2438740" cy="3534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3459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256A70-7343-7366-864F-6B1A376FC0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1A0B94D2-2C75-9CDB-A4E2-6F0FF2F8C1CE}"/>
              </a:ext>
            </a:extLst>
          </p:cNvPr>
          <p:cNvSpPr txBox="1"/>
          <p:nvPr/>
        </p:nvSpPr>
        <p:spPr>
          <a:xfrm>
            <a:off x="270344" y="188657"/>
            <a:ext cx="34031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Tvorba kombinovaného seznamu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D908E1C1-661B-1575-DE3B-B7D30A54E68E}"/>
              </a:ext>
            </a:extLst>
          </p:cNvPr>
          <p:cNvSpPr txBox="1"/>
          <p:nvPr/>
        </p:nvSpPr>
        <p:spPr>
          <a:xfrm>
            <a:off x="270343" y="505449"/>
            <a:ext cx="116089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Jazyk HTML umožňuje tvorbu stránky se seznamem s odrážkami nebo řazené číselné seznamy.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D0F49E00-B875-8982-309E-01BCF18E1B46}"/>
              </a:ext>
            </a:extLst>
          </p:cNvPr>
          <p:cNvSpPr txBox="1"/>
          <p:nvPr/>
        </p:nvSpPr>
        <p:spPr>
          <a:xfrm>
            <a:off x="270342" y="874781"/>
            <a:ext cx="4635613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&lt;html&gt;</a:t>
            </a:r>
          </a:p>
          <a:p>
            <a:r>
              <a:rPr lang="cs-CZ" dirty="0"/>
              <a:t>&lt;</a:t>
            </a:r>
            <a:r>
              <a:rPr lang="cs-CZ" dirty="0" err="1"/>
              <a:t>head</a:t>
            </a:r>
            <a:r>
              <a:rPr lang="cs-CZ" dirty="0"/>
              <a:t>&gt;</a:t>
            </a:r>
          </a:p>
          <a:p>
            <a:r>
              <a:rPr lang="cs-CZ" dirty="0"/>
              <a:t>&lt;</a:t>
            </a:r>
            <a:r>
              <a:rPr lang="cs-CZ" dirty="0" err="1"/>
              <a:t>title</a:t>
            </a:r>
            <a:r>
              <a:rPr lang="cs-CZ" dirty="0"/>
              <a:t>&gt;Tvorba kombinovaného seznamu&lt;/</a:t>
            </a:r>
            <a:r>
              <a:rPr lang="cs-CZ" dirty="0" err="1"/>
              <a:t>title</a:t>
            </a:r>
            <a:r>
              <a:rPr lang="cs-CZ" dirty="0"/>
              <a:t>&gt;</a:t>
            </a:r>
          </a:p>
          <a:p>
            <a:r>
              <a:rPr lang="cs-CZ" dirty="0"/>
              <a:t>&lt;body&gt;</a:t>
            </a:r>
          </a:p>
          <a:p>
            <a:r>
              <a:rPr lang="cs-CZ" dirty="0"/>
              <a:t>&lt;p&gt;Seznam studentů čtvrtého ročníku&lt;/p&gt;</a:t>
            </a:r>
          </a:p>
          <a:p>
            <a:r>
              <a:rPr lang="cs-CZ" dirty="0"/>
              <a:t>      </a:t>
            </a:r>
            <a:r>
              <a:rPr lang="cs-CZ" b="1" dirty="0"/>
              <a:t>&lt;</a:t>
            </a:r>
            <a:r>
              <a:rPr lang="cs-CZ" b="1" dirty="0" err="1"/>
              <a:t>ol</a:t>
            </a:r>
            <a:r>
              <a:rPr lang="cs-CZ" b="1" dirty="0"/>
              <a:t> type“1“ start= “ 1“&gt;</a:t>
            </a:r>
          </a:p>
          <a:p>
            <a:r>
              <a:rPr lang="cs-CZ" b="1" dirty="0"/>
              <a:t>             &lt;</a:t>
            </a:r>
            <a:r>
              <a:rPr lang="cs-CZ" b="1" dirty="0" err="1"/>
              <a:t>li</a:t>
            </a:r>
            <a:r>
              <a:rPr lang="cs-CZ" b="1" dirty="0"/>
              <a:t>&gt; Zdravotnické lyceum</a:t>
            </a:r>
          </a:p>
          <a:p>
            <a:r>
              <a:rPr lang="cs-CZ" b="1" dirty="0"/>
              <a:t>	&lt;ul&gt;</a:t>
            </a:r>
          </a:p>
          <a:p>
            <a:r>
              <a:rPr lang="cs-CZ" b="1" dirty="0"/>
              <a:t>	       &lt;</a:t>
            </a:r>
            <a:r>
              <a:rPr lang="cs-CZ" b="1" dirty="0" err="1"/>
              <a:t>li</a:t>
            </a:r>
            <a:r>
              <a:rPr lang="cs-CZ" b="1" dirty="0"/>
              <a:t>&gt;František Novák</a:t>
            </a:r>
          </a:p>
          <a:p>
            <a:r>
              <a:rPr lang="cs-CZ" b="1" dirty="0"/>
              <a:t>	       &lt;</a:t>
            </a:r>
            <a:r>
              <a:rPr lang="cs-CZ" b="1" dirty="0" err="1"/>
              <a:t>li</a:t>
            </a:r>
            <a:r>
              <a:rPr lang="cs-CZ" b="1" dirty="0"/>
              <a:t>&gt;Alena Holá</a:t>
            </a:r>
          </a:p>
          <a:p>
            <a:r>
              <a:rPr lang="cs-CZ" b="1" dirty="0"/>
              <a:t>	       &lt;</a:t>
            </a:r>
            <a:r>
              <a:rPr lang="cs-CZ" b="1" dirty="0" err="1"/>
              <a:t>li</a:t>
            </a:r>
            <a:r>
              <a:rPr lang="cs-CZ" b="1" dirty="0"/>
              <a:t>&gt;Josef Tvrdý</a:t>
            </a:r>
          </a:p>
          <a:p>
            <a:r>
              <a:rPr lang="cs-CZ" b="1" dirty="0"/>
              <a:t>	&lt;/ul&gt;</a:t>
            </a:r>
          </a:p>
          <a:p>
            <a:r>
              <a:rPr lang="cs-CZ" b="1" dirty="0"/>
              <a:t>             &lt;</a:t>
            </a:r>
            <a:r>
              <a:rPr lang="cs-CZ" b="1" dirty="0" err="1"/>
              <a:t>li</a:t>
            </a:r>
            <a:r>
              <a:rPr lang="cs-CZ" b="1" dirty="0"/>
              <a:t>&gt; Praktická sestra</a:t>
            </a:r>
          </a:p>
          <a:p>
            <a:r>
              <a:rPr lang="cs-CZ" b="1" dirty="0"/>
              <a:t>	  &lt;ul&gt;</a:t>
            </a:r>
          </a:p>
          <a:p>
            <a:r>
              <a:rPr lang="cs-CZ" b="1" dirty="0"/>
              <a:t>	         &lt;</a:t>
            </a:r>
            <a:r>
              <a:rPr lang="cs-CZ" b="1" dirty="0" err="1"/>
              <a:t>li</a:t>
            </a:r>
            <a:r>
              <a:rPr lang="cs-CZ" b="1" dirty="0"/>
              <a:t>&gt;Zdena Nová</a:t>
            </a:r>
          </a:p>
          <a:p>
            <a:r>
              <a:rPr lang="cs-CZ" b="1" dirty="0"/>
              <a:t>	          &lt;</a:t>
            </a:r>
            <a:r>
              <a:rPr lang="cs-CZ" b="1" dirty="0" err="1"/>
              <a:t>li</a:t>
            </a:r>
            <a:r>
              <a:rPr lang="cs-CZ" b="1" dirty="0"/>
              <a:t>&gt;Jitka Bílá</a:t>
            </a:r>
          </a:p>
          <a:p>
            <a:r>
              <a:rPr lang="cs-CZ" b="1" dirty="0"/>
              <a:t>	 &lt;/ul&gt;</a:t>
            </a:r>
          </a:p>
          <a:p>
            <a:r>
              <a:rPr lang="cs-CZ" b="1" dirty="0"/>
              <a:t>     &lt;/</a:t>
            </a:r>
            <a:r>
              <a:rPr lang="cs-CZ" b="1" dirty="0" err="1"/>
              <a:t>ol</a:t>
            </a:r>
            <a:r>
              <a:rPr lang="cs-CZ" b="1" dirty="0"/>
              <a:t>&gt;</a:t>
            </a:r>
          </a:p>
          <a:p>
            <a:r>
              <a:rPr lang="cs-CZ" dirty="0"/>
              <a:t>&lt;/body&gt;</a:t>
            </a:r>
          </a:p>
          <a:p>
            <a:r>
              <a:rPr lang="cs-CZ" dirty="0"/>
              <a:t>&lt;/html&gt;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02AD3FC8-2C87-F1F5-291E-ED08CBC7048B}"/>
              </a:ext>
            </a:extLst>
          </p:cNvPr>
          <p:cNvSpPr txBox="1"/>
          <p:nvPr/>
        </p:nvSpPr>
        <p:spPr>
          <a:xfrm>
            <a:off x="7145571" y="1339391"/>
            <a:ext cx="22581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Zobrazení v prohlížeči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671EB535-B5B4-47BD-4571-498B66ADCA83}"/>
              </a:ext>
            </a:extLst>
          </p:cNvPr>
          <p:cNvSpPr txBox="1"/>
          <p:nvPr/>
        </p:nvSpPr>
        <p:spPr>
          <a:xfrm>
            <a:off x="5494351" y="5053185"/>
            <a:ext cx="5796501" cy="120032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V tagu </a:t>
            </a:r>
            <a:r>
              <a:rPr lang="cs-CZ" b="1" dirty="0" err="1"/>
              <a:t>ol</a:t>
            </a:r>
            <a:r>
              <a:rPr lang="cs-CZ" b="1" dirty="0"/>
              <a:t> </a:t>
            </a:r>
            <a:r>
              <a:rPr lang="cs-CZ" dirty="0"/>
              <a:t>jsou použity dva atributy:</a:t>
            </a:r>
          </a:p>
          <a:p>
            <a:r>
              <a:rPr lang="cs-CZ" dirty="0"/>
              <a:t>První </a:t>
            </a:r>
            <a:r>
              <a:rPr lang="cs-CZ" b="1" dirty="0"/>
              <a:t>type=1</a:t>
            </a:r>
            <a:r>
              <a:rPr lang="cs-CZ" dirty="0"/>
              <a:t> specifikuje způsob číslování  (zde budou použity arabské číslice)</a:t>
            </a:r>
          </a:p>
          <a:p>
            <a:r>
              <a:rPr lang="cs-CZ" dirty="0"/>
              <a:t>Druhý </a:t>
            </a:r>
            <a:r>
              <a:rPr lang="cs-CZ" b="1" dirty="0"/>
              <a:t>start=1</a:t>
            </a:r>
            <a:r>
              <a:rPr lang="cs-CZ" dirty="0"/>
              <a:t> znamená, že číslování začne číslicí 1 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1A99F76E-B85E-4D4A-10C3-2051737F791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25291"/>
          <a:stretch>
            <a:fillRect/>
          </a:stretch>
        </p:blipFill>
        <p:spPr>
          <a:xfrm>
            <a:off x="7203211" y="1870025"/>
            <a:ext cx="2476846" cy="2725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29562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E4EA40C-7230-C75E-0708-471800E62F37}"/>
              </a:ext>
            </a:extLst>
          </p:cNvPr>
          <p:cNvSpPr txBox="1"/>
          <p:nvPr/>
        </p:nvSpPr>
        <p:spPr>
          <a:xfrm>
            <a:off x="270344" y="188657"/>
            <a:ext cx="4911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Tvorba tabulek – jednoduchá tabulka s rámečkem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9E1D3C13-81B0-8D62-BE16-0D8A8BC37019}"/>
              </a:ext>
            </a:extLst>
          </p:cNvPr>
          <p:cNvSpPr txBox="1"/>
          <p:nvPr/>
        </p:nvSpPr>
        <p:spPr>
          <a:xfrm>
            <a:off x="6721662" y="2536146"/>
            <a:ext cx="22581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Zobrazení v prohlížeči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F8E76C75-954B-D52D-4099-5E1CAE81377B}"/>
              </a:ext>
            </a:extLst>
          </p:cNvPr>
          <p:cNvSpPr txBox="1"/>
          <p:nvPr/>
        </p:nvSpPr>
        <p:spPr>
          <a:xfrm>
            <a:off x="5739866" y="200447"/>
            <a:ext cx="5891002" cy="120032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Atribut  </a:t>
            </a:r>
            <a:r>
              <a:rPr lang="cs-CZ" dirty="0" err="1"/>
              <a:t>border</a:t>
            </a:r>
            <a:r>
              <a:rPr lang="cs-CZ" dirty="0"/>
              <a:t>=„1“ v tagu &lt;table </a:t>
            </a:r>
            <a:r>
              <a:rPr lang="cs-CZ" dirty="0" err="1"/>
              <a:t>border</a:t>
            </a:r>
            <a:r>
              <a:rPr lang="cs-CZ" dirty="0"/>
              <a:t>=„1“&gt; vykreslí kolem buněk a kolem tabulky čáru. Číslo značí tloušťku čáry.</a:t>
            </a:r>
          </a:p>
          <a:p>
            <a:r>
              <a:rPr lang="cs-CZ" dirty="0" err="1"/>
              <a:t>Cellpadding</a:t>
            </a:r>
            <a:r>
              <a:rPr lang="cs-CZ" dirty="0"/>
              <a:t>=20 definuje vnitřní okraj buňky</a:t>
            </a:r>
          </a:p>
          <a:p>
            <a:r>
              <a:rPr lang="cs-CZ" dirty="0" err="1"/>
              <a:t>Cellspacing</a:t>
            </a:r>
            <a:r>
              <a:rPr lang="cs-CZ" dirty="0"/>
              <a:t>=30 definuje vnější okraj buněk</a:t>
            </a:r>
          </a:p>
        </p:txBody>
      </p:sp>
      <p:cxnSp>
        <p:nvCxnSpPr>
          <p:cNvPr id="14" name="Přímá spojnice se šipkou 13">
            <a:extLst>
              <a:ext uri="{FF2B5EF4-FFF2-40B4-BE49-F238E27FC236}">
                <a16:creationId xmlns:a16="http://schemas.microsoft.com/office/drawing/2014/main" id="{8D4ACB4E-059F-E850-CA8A-3602078D0D45}"/>
              </a:ext>
            </a:extLst>
          </p:cNvPr>
          <p:cNvCxnSpPr>
            <a:cxnSpLocks/>
          </p:cNvCxnSpPr>
          <p:nvPr/>
        </p:nvCxnSpPr>
        <p:spPr>
          <a:xfrm flipH="1">
            <a:off x="4476584" y="1987949"/>
            <a:ext cx="1263282" cy="1911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8AFECCE2-DDED-D424-345A-7C44568944B6}"/>
              </a:ext>
            </a:extLst>
          </p:cNvPr>
          <p:cNvSpPr txBox="1"/>
          <p:nvPr/>
        </p:nvSpPr>
        <p:spPr>
          <a:xfrm>
            <a:off x="5739866" y="1651993"/>
            <a:ext cx="5891002" cy="36933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cs-CZ" dirty="0"/>
              <a:t>Párový tag &lt;</a:t>
            </a:r>
            <a:r>
              <a:rPr lang="cs-CZ" dirty="0" err="1"/>
              <a:t>caption</a:t>
            </a:r>
            <a:r>
              <a:rPr lang="cs-CZ" dirty="0"/>
              <a:t>&gt; … &lt;/</a:t>
            </a:r>
            <a:r>
              <a:rPr lang="cs-CZ" dirty="0" err="1"/>
              <a:t>caption</a:t>
            </a:r>
            <a:r>
              <a:rPr lang="cs-CZ" dirty="0"/>
              <a:t>&gt; vloží nadpis nad tabulku.</a:t>
            </a:r>
          </a:p>
        </p:txBody>
      </p:sp>
      <p:cxnSp>
        <p:nvCxnSpPr>
          <p:cNvPr id="18" name="Přímá spojnice se šipkou 17">
            <a:extLst>
              <a:ext uri="{FF2B5EF4-FFF2-40B4-BE49-F238E27FC236}">
                <a16:creationId xmlns:a16="http://schemas.microsoft.com/office/drawing/2014/main" id="{2850CC0D-0ACF-95E2-00CE-7584505D5A99}"/>
              </a:ext>
            </a:extLst>
          </p:cNvPr>
          <p:cNvCxnSpPr>
            <a:cxnSpLocks/>
          </p:cNvCxnSpPr>
          <p:nvPr/>
        </p:nvCxnSpPr>
        <p:spPr>
          <a:xfrm flipH="1">
            <a:off x="4476584" y="1400776"/>
            <a:ext cx="1263282" cy="3871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Obrázek 4">
            <a:extLst>
              <a:ext uri="{FF2B5EF4-FFF2-40B4-BE49-F238E27FC236}">
                <a16:creationId xmlns:a16="http://schemas.microsoft.com/office/drawing/2014/main" id="{69871FA2-B926-8E93-E876-A4F1744E671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15405"/>
          <a:stretch>
            <a:fillRect/>
          </a:stretch>
        </p:blipFill>
        <p:spPr>
          <a:xfrm>
            <a:off x="6795293" y="3011206"/>
            <a:ext cx="4121688" cy="3637722"/>
          </a:xfrm>
          <a:prstGeom prst="rect">
            <a:avLst/>
          </a:prstGeom>
        </p:spPr>
      </p:pic>
      <p:sp>
        <p:nvSpPr>
          <p:cNvPr id="8" name="TextovéPole 7">
            <a:extLst>
              <a:ext uri="{FF2B5EF4-FFF2-40B4-BE49-F238E27FC236}">
                <a16:creationId xmlns:a16="http://schemas.microsoft.com/office/drawing/2014/main" id="{743CFA93-E912-32C0-DF15-3151B88A9A73}"/>
              </a:ext>
            </a:extLst>
          </p:cNvPr>
          <p:cNvSpPr txBox="1">
            <a:spLocks noChangeAspect="1"/>
          </p:cNvSpPr>
          <p:nvPr/>
        </p:nvSpPr>
        <p:spPr>
          <a:xfrm>
            <a:off x="735464" y="758014"/>
            <a:ext cx="3969886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400" dirty="0"/>
              <a:t>&lt;html&gt;</a:t>
            </a:r>
          </a:p>
          <a:p>
            <a:r>
              <a:rPr lang="cs-CZ" sz="1400" dirty="0"/>
              <a:t>&lt;</a:t>
            </a:r>
            <a:r>
              <a:rPr lang="cs-CZ" sz="1400" dirty="0" err="1"/>
              <a:t>head</a:t>
            </a:r>
            <a:r>
              <a:rPr lang="cs-CZ" sz="1400" dirty="0"/>
              <a:t>&gt;</a:t>
            </a:r>
          </a:p>
          <a:p>
            <a:r>
              <a:rPr lang="cs-CZ" sz="1400" dirty="0"/>
              <a:t>&lt;</a:t>
            </a:r>
            <a:r>
              <a:rPr lang="cs-CZ" sz="1400" dirty="0" err="1"/>
              <a:t>title</a:t>
            </a:r>
            <a:r>
              <a:rPr lang="cs-CZ" sz="1400" dirty="0"/>
              <a:t>&gt;WWW-HTML-11&lt;/</a:t>
            </a:r>
            <a:r>
              <a:rPr lang="cs-CZ" sz="1400" dirty="0" err="1"/>
              <a:t>title</a:t>
            </a:r>
            <a:r>
              <a:rPr lang="cs-CZ" sz="1400" dirty="0"/>
              <a:t>&gt;</a:t>
            </a:r>
          </a:p>
          <a:p>
            <a:r>
              <a:rPr lang="cs-CZ" sz="1400" dirty="0"/>
              <a:t>&lt;body&gt;</a:t>
            </a:r>
          </a:p>
          <a:p>
            <a:r>
              <a:rPr lang="cs-CZ" sz="1400" dirty="0"/>
              <a:t>     &lt;p&gt;Vytvoření tabulky&lt;/p&gt;     </a:t>
            </a:r>
          </a:p>
          <a:p>
            <a:r>
              <a:rPr lang="cs-CZ" sz="1400" dirty="0"/>
              <a:t>&lt;table </a:t>
            </a:r>
            <a:r>
              <a:rPr lang="cs-CZ" sz="1400" dirty="0" err="1"/>
              <a:t>border</a:t>
            </a:r>
            <a:r>
              <a:rPr lang="cs-CZ" sz="1400" dirty="0"/>
              <a:t>=„1“ </a:t>
            </a:r>
            <a:r>
              <a:rPr lang="cs-CZ" sz="1400" dirty="0" err="1"/>
              <a:t>cellpadding</a:t>
            </a:r>
            <a:r>
              <a:rPr lang="cs-CZ" sz="1400" dirty="0"/>
              <a:t>=20 </a:t>
            </a:r>
            <a:r>
              <a:rPr lang="cs-CZ" sz="1400" dirty="0" err="1"/>
              <a:t>cellspacing</a:t>
            </a:r>
            <a:r>
              <a:rPr lang="cs-CZ" sz="1400" dirty="0"/>
              <a:t>=30&gt;</a:t>
            </a:r>
          </a:p>
          <a:p>
            <a:r>
              <a:rPr lang="cs-CZ" sz="1400" dirty="0"/>
              <a:t>&lt;</a:t>
            </a:r>
            <a:r>
              <a:rPr lang="cs-CZ" sz="1400" dirty="0" err="1"/>
              <a:t>caption</a:t>
            </a:r>
            <a:r>
              <a:rPr lang="cs-CZ" sz="1400" dirty="0"/>
              <a:t>&gt;&lt;b&gt;Nadpis nad tabulkou&lt;/b&gt;&lt;/</a:t>
            </a:r>
            <a:r>
              <a:rPr lang="cs-CZ" sz="1400" dirty="0" err="1"/>
              <a:t>caption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&lt;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th</a:t>
            </a:r>
            <a:r>
              <a:rPr lang="cs-CZ" sz="1400" dirty="0"/>
              <a:t>&gt;Sloupec 1&lt;/</a:t>
            </a:r>
            <a:r>
              <a:rPr lang="cs-CZ" sz="1400" dirty="0" err="1"/>
              <a:t>th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th</a:t>
            </a:r>
            <a:r>
              <a:rPr lang="cs-CZ" sz="1400" dirty="0"/>
              <a:t>&gt;Sloupec 2&lt;/</a:t>
            </a:r>
            <a:r>
              <a:rPr lang="cs-CZ" sz="1400" dirty="0" err="1"/>
              <a:t>th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th</a:t>
            </a:r>
            <a:r>
              <a:rPr lang="cs-CZ" sz="1400" dirty="0"/>
              <a:t>&gt;Sloupec 3&lt;/</a:t>
            </a:r>
            <a:r>
              <a:rPr lang="cs-CZ" sz="1400" dirty="0" err="1"/>
              <a:t>th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&lt;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td</a:t>
            </a:r>
            <a:r>
              <a:rPr lang="cs-CZ" sz="1400" dirty="0"/>
              <a:t>&gt;Buňka 1/1&lt;/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td</a:t>
            </a:r>
            <a:r>
              <a:rPr lang="cs-CZ" sz="1400" dirty="0"/>
              <a:t>&gt; Buňka 2/1 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td</a:t>
            </a:r>
            <a:r>
              <a:rPr lang="cs-CZ" sz="1400" dirty="0"/>
              <a:t>&gt; Buňka 3/1 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&lt;/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&lt;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td</a:t>
            </a:r>
            <a:r>
              <a:rPr lang="cs-CZ" sz="1400" dirty="0"/>
              <a:t>&gt; Buňka 1/2 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td</a:t>
            </a:r>
            <a:r>
              <a:rPr lang="cs-CZ" sz="1400" dirty="0"/>
              <a:t>&gt; Buňka 2/2 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td</a:t>
            </a:r>
            <a:r>
              <a:rPr lang="cs-CZ" sz="1400" dirty="0"/>
              <a:t>&gt; Buňka 3/2&lt;/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&lt;/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&lt;/table&gt;</a:t>
            </a:r>
          </a:p>
          <a:p>
            <a:r>
              <a:rPr lang="cs-CZ" sz="1400" dirty="0"/>
              <a:t>&lt;/body&gt;</a:t>
            </a:r>
          </a:p>
          <a:p>
            <a:r>
              <a:rPr lang="cs-CZ" sz="1400" dirty="0"/>
              <a:t>&lt;/html</a:t>
            </a:r>
          </a:p>
        </p:txBody>
      </p:sp>
    </p:spTree>
    <p:extLst>
      <p:ext uri="{BB962C8B-B14F-4D97-AF65-F5344CB8AC3E}">
        <p14:creationId xmlns:p14="http://schemas.microsoft.com/office/powerpoint/2010/main" val="1924608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F7B62A-1254-86DA-AAC7-62C7A92A4F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F3D582D-68B2-8401-60E6-6B1D83D275CE}"/>
              </a:ext>
            </a:extLst>
          </p:cNvPr>
          <p:cNvSpPr txBox="1"/>
          <p:nvPr/>
        </p:nvSpPr>
        <p:spPr>
          <a:xfrm>
            <a:off x="270344" y="188657"/>
            <a:ext cx="4206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Tvorba tabulek – jednoduchá tabulka</a:t>
            </a:r>
          </a:p>
          <a:p>
            <a:r>
              <a:rPr lang="cs-CZ" b="1" dirty="0"/>
              <a:t>Bez vnějšího rámečku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7871D215-9EE7-059B-640D-E06924842E48}"/>
              </a:ext>
            </a:extLst>
          </p:cNvPr>
          <p:cNvSpPr txBox="1"/>
          <p:nvPr/>
        </p:nvSpPr>
        <p:spPr>
          <a:xfrm>
            <a:off x="6721662" y="2536146"/>
            <a:ext cx="22581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Zobrazení v prohlížeči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F4311595-42E9-65C9-06EC-069C378C0CA7}"/>
              </a:ext>
            </a:extLst>
          </p:cNvPr>
          <p:cNvSpPr txBox="1"/>
          <p:nvPr/>
        </p:nvSpPr>
        <p:spPr>
          <a:xfrm>
            <a:off x="5292191" y="204504"/>
            <a:ext cx="5891002" cy="147732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Atribut  </a:t>
            </a:r>
            <a:r>
              <a:rPr lang="cs-CZ" dirty="0" err="1"/>
              <a:t>border</a:t>
            </a:r>
            <a:r>
              <a:rPr lang="cs-CZ" dirty="0"/>
              <a:t>=„1“ v tagu &lt;table </a:t>
            </a:r>
            <a:r>
              <a:rPr lang="cs-CZ" dirty="0" err="1"/>
              <a:t>border</a:t>
            </a:r>
            <a:r>
              <a:rPr lang="cs-CZ" dirty="0"/>
              <a:t>=„1“&gt; vykreslí kolem buněk a kolem tabulky čáru. Číslo značí tloušťku čáry.</a:t>
            </a:r>
          </a:p>
          <a:p>
            <a:r>
              <a:rPr lang="cs-CZ" dirty="0" err="1"/>
              <a:t>Cellpadding</a:t>
            </a:r>
            <a:r>
              <a:rPr lang="cs-CZ" dirty="0"/>
              <a:t>=20 definuje vnitřní okraj buňky</a:t>
            </a:r>
          </a:p>
          <a:p>
            <a:r>
              <a:rPr lang="cs-CZ" dirty="0" err="1"/>
              <a:t>Cellspacing</a:t>
            </a:r>
            <a:r>
              <a:rPr lang="cs-CZ" dirty="0"/>
              <a:t>=30 definuje vnější okraj buněk</a:t>
            </a:r>
          </a:p>
          <a:p>
            <a:r>
              <a:rPr lang="cs-CZ" dirty="0" err="1"/>
              <a:t>Frame</a:t>
            </a:r>
            <a:r>
              <a:rPr lang="cs-CZ" dirty="0"/>
              <a:t>=</a:t>
            </a:r>
            <a:r>
              <a:rPr lang="cs-CZ" dirty="0" err="1"/>
              <a:t>void</a:t>
            </a:r>
            <a:r>
              <a:rPr lang="cs-CZ" dirty="0"/>
              <a:t>   bez vnějšího rámečku</a:t>
            </a:r>
          </a:p>
        </p:txBody>
      </p:sp>
      <p:cxnSp>
        <p:nvCxnSpPr>
          <p:cNvPr id="14" name="Přímá spojnice se šipkou 13">
            <a:extLst>
              <a:ext uri="{FF2B5EF4-FFF2-40B4-BE49-F238E27FC236}">
                <a16:creationId xmlns:a16="http://schemas.microsoft.com/office/drawing/2014/main" id="{447F7BAA-4FAB-913D-0864-D287260B8269}"/>
              </a:ext>
            </a:extLst>
          </p:cNvPr>
          <p:cNvCxnSpPr>
            <a:cxnSpLocks/>
          </p:cNvCxnSpPr>
          <p:nvPr/>
        </p:nvCxnSpPr>
        <p:spPr>
          <a:xfrm flipH="1">
            <a:off x="4000500" y="1987949"/>
            <a:ext cx="1291691" cy="3828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F87A4F1E-BBFA-FE10-767B-E84DBE4ADE4D}"/>
              </a:ext>
            </a:extLst>
          </p:cNvPr>
          <p:cNvSpPr txBox="1"/>
          <p:nvPr/>
        </p:nvSpPr>
        <p:spPr>
          <a:xfrm>
            <a:off x="5292191" y="1985613"/>
            <a:ext cx="5891002" cy="36933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cs-CZ" dirty="0"/>
              <a:t>Párový tag &lt;</a:t>
            </a:r>
            <a:r>
              <a:rPr lang="cs-CZ" dirty="0" err="1"/>
              <a:t>caption</a:t>
            </a:r>
            <a:r>
              <a:rPr lang="cs-CZ" dirty="0"/>
              <a:t>&gt; … &lt;/</a:t>
            </a:r>
            <a:r>
              <a:rPr lang="cs-CZ" dirty="0" err="1"/>
              <a:t>caption</a:t>
            </a:r>
            <a:r>
              <a:rPr lang="cs-CZ" dirty="0"/>
              <a:t>&gt; vloží nadpis nad tabulku.</a:t>
            </a:r>
          </a:p>
        </p:txBody>
      </p:sp>
      <p:cxnSp>
        <p:nvCxnSpPr>
          <p:cNvPr id="18" name="Přímá spojnice se šipkou 17">
            <a:extLst>
              <a:ext uri="{FF2B5EF4-FFF2-40B4-BE49-F238E27FC236}">
                <a16:creationId xmlns:a16="http://schemas.microsoft.com/office/drawing/2014/main" id="{5B427EE9-759C-790F-0970-24D3CF8F2BB1}"/>
              </a:ext>
            </a:extLst>
          </p:cNvPr>
          <p:cNvCxnSpPr>
            <a:cxnSpLocks/>
          </p:cNvCxnSpPr>
          <p:nvPr/>
        </p:nvCxnSpPr>
        <p:spPr>
          <a:xfrm flipH="1">
            <a:off x="3648075" y="771525"/>
            <a:ext cx="1644116" cy="12954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>
            <a:extLst>
              <a:ext uri="{FF2B5EF4-FFF2-40B4-BE49-F238E27FC236}">
                <a16:creationId xmlns:a16="http://schemas.microsoft.com/office/drawing/2014/main" id="{5E366472-B855-541E-2E7C-2FB6B7EAFAF4}"/>
              </a:ext>
            </a:extLst>
          </p:cNvPr>
          <p:cNvSpPr txBox="1">
            <a:spLocks noChangeAspect="1"/>
          </p:cNvSpPr>
          <p:nvPr/>
        </p:nvSpPr>
        <p:spPr>
          <a:xfrm>
            <a:off x="270344" y="943168"/>
            <a:ext cx="4939830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400" dirty="0"/>
              <a:t>&lt;html&gt;</a:t>
            </a:r>
          </a:p>
          <a:p>
            <a:r>
              <a:rPr lang="cs-CZ" sz="1400" dirty="0"/>
              <a:t>&lt;</a:t>
            </a:r>
            <a:r>
              <a:rPr lang="cs-CZ" sz="1400" dirty="0" err="1"/>
              <a:t>head</a:t>
            </a:r>
            <a:r>
              <a:rPr lang="cs-CZ" sz="1400" dirty="0"/>
              <a:t>&gt;</a:t>
            </a:r>
          </a:p>
          <a:p>
            <a:r>
              <a:rPr lang="cs-CZ" sz="1400" dirty="0"/>
              <a:t>&lt;</a:t>
            </a:r>
            <a:r>
              <a:rPr lang="cs-CZ" sz="1400" dirty="0" err="1"/>
              <a:t>title</a:t>
            </a:r>
            <a:r>
              <a:rPr lang="cs-CZ" sz="1400" dirty="0"/>
              <a:t>&gt;WWW-HTML-12&lt;/</a:t>
            </a:r>
            <a:r>
              <a:rPr lang="cs-CZ" sz="1400" dirty="0" err="1"/>
              <a:t>title</a:t>
            </a:r>
            <a:r>
              <a:rPr lang="cs-CZ" sz="1400" dirty="0"/>
              <a:t>&gt;</a:t>
            </a:r>
          </a:p>
          <a:p>
            <a:r>
              <a:rPr lang="cs-CZ" sz="1400" dirty="0"/>
              <a:t>&lt;body&gt;</a:t>
            </a:r>
          </a:p>
          <a:p>
            <a:r>
              <a:rPr lang="cs-CZ" sz="1400" dirty="0"/>
              <a:t>     &lt;p&gt;Vytvoření tabulky&lt;/p&gt;     </a:t>
            </a:r>
          </a:p>
          <a:p>
            <a:r>
              <a:rPr lang="cs-CZ" sz="1400" dirty="0"/>
              <a:t>&lt;table </a:t>
            </a:r>
            <a:r>
              <a:rPr lang="cs-CZ" sz="1400" dirty="0" err="1"/>
              <a:t>border</a:t>
            </a:r>
            <a:r>
              <a:rPr lang="cs-CZ" sz="1400" dirty="0"/>
              <a:t>=„1“ </a:t>
            </a:r>
            <a:r>
              <a:rPr lang="cs-CZ" sz="1400" dirty="0" err="1"/>
              <a:t>cellpadding</a:t>
            </a:r>
            <a:r>
              <a:rPr lang="cs-CZ" sz="1400" dirty="0"/>
              <a:t>=20 </a:t>
            </a:r>
            <a:r>
              <a:rPr lang="cs-CZ" sz="1400" dirty="0" err="1"/>
              <a:t>cellspacing</a:t>
            </a:r>
            <a:r>
              <a:rPr lang="cs-CZ" sz="1400" dirty="0"/>
              <a:t>=30 </a:t>
            </a:r>
            <a:r>
              <a:rPr lang="cs-CZ" sz="1400" dirty="0" err="1"/>
              <a:t>frame</a:t>
            </a:r>
            <a:r>
              <a:rPr lang="cs-CZ" sz="1400" dirty="0"/>
              <a:t>=</a:t>
            </a:r>
            <a:r>
              <a:rPr lang="cs-CZ" sz="1400" dirty="0" err="1"/>
              <a:t>void</a:t>
            </a:r>
            <a:r>
              <a:rPr lang="cs-CZ" sz="1400" dirty="0"/>
              <a:t>&gt;</a:t>
            </a:r>
          </a:p>
          <a:p>
            <a:r>
              <a:rPr lang="cs-CZ" sz="1400" dirty="0"/>
              <a:t>&lt;</a:t>
            </a:r>
            <a:r>
              <a:rPr lang="cs-CZ" sz="1400" dirty="0" err="1"/>
              <a:t>caption</a:t>
            </a:r>
            <a:r>
              <a:rPr lang="cs-CZ" sz="1400" dirty="0"/>
              <a:t>&gt;&lt;b&gt;Nadpis nad tabulkou&lt;/b&gt;&lt;/</a:t>
            </a:r>
            <a:r>
              <a:rPr lang="cs-CZ" sz="1400" dirty="0" err="1"/>
              <a:t>caption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&lt;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th</a:t>
            </a:r>
            <a:r>
              <a:rPr lang="cs-CZ" sz="1400" dirty="0"/>
              <a:t>&gt;Sloupec 1&lt;/</a:t>
            </a:r>
            <a:r>
              <a:rPr lang="cs-CZ" sz="1400" dirty="0" err="1"/>
              <a:t>th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th</a:t>
            </a:r>
            <a:r>
              <a:rPr lang="cs-CZ" sz="1400" dirty="0"/>
              <a:t>&gt;Sloupec 2&lt;/</a:t>
            </a:r>
            <a:r>
              <a:rPr lang="cs-CZ" sz="1400" dirty="0" err="1"/>
              <a:t>th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th</a:t>
            </a:r>
            <a:r>
              <a:rPr lang="cs-CZ" sz="1400" dirty="0"/>
              <a:t>&gt;Sloupec 3&lt;/</a:t>
            </a:r>
            <a:r>
              <a:rPr lang="cs-CZ" sz="1400" dirty="0" err="1"/>
              <a:t>th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&lt;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td</a:t>
            </a:r>
            <a:r>
              <a:rPr lang="cs-CZ" sz="1400" dirty="0"/>
              <a:t>&gt;Buňka 1/1&lt;/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td</a:t>
            </a:r>
            <a:r>
              <a:rPr lang="cs-CZ" sz="1400" dirty="0"/>
              <a:t>&gt; Buňka 2/1 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td</a:t>
            </a:r>
            <a:r>
              <a:rPr lang="cs-CZ" sz="1400" dirty="0"/>
              <a:t>&gt; Buňka 3/1 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&lt;/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&lt;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td</a:t>
            </a:r>
            <a:r>
              <a:rPr lang="cs-CZ" sz="1400" dirty="0"/>
              <a:t>&gt; Buňka 1/2 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td</a:t>
            </a:r>
            <a:r>
              <a:rPr lang="cs-CZ" sz="1400" dirty="0"/>
              <a:t>&gt; Buňka 2/2 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td</a:t>
            </a:r>
            <a:r>
              <a:rPr lang="cs-CZ" sz="1400" dirty="0"/>
              <a:t>&gt; Buňka 3/2&lt;/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&lt;/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&lt;/table&gt;</a:t>
            </a:r>
          </a:p>
          <a:p>
            <a:r>
              <a:rPr lang="cs-CZ" sz="1400" dirty="0"/>
              <a:t>&lt;/body&gt;</a:t>
            </a:r>
          </a:p>
          <a:p>
            <a:r>
              <a:rPr lang="cs-CZ" sz="1400" dirty="0"/>
              <a:t>&lt;/html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38080705-31EC-4A55-B059-E9EC90BE0E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21662" y="3086679"/>
            <a:ext cx="3424544" cy="3498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1950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5E2641-136E-0C8F-2904-45D98449AD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5E994FF1-D5CE-4E50-83DB-FDDDBF282744}"/>
              </a:ext>
            </a:extLst>
          </p:cNvPr>
          <p:cNvSpPr txBox="1"/>
          <p:nvPr/>
        </p:nvSpPr>
        <p:spPr>
          <a:xfrm>
            <a:off x="270344" y="188657"/>
            <a:ext cx="4206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Tvorba tabulek – jednoduchá tabulka</a:t>
            </a:r>
          </a:p>
          <a:p>
            <a:r>
              <a:rPr lang="cs-CZ" b="1" dirty="0"/>
              <a:t>Bez vnějšího i vnitřního rámečku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A95C505D-D5D7-87B4-7B9F-119916BD4A21}"/>
              </a:ext>
            </a:extLst>
          </p:cNvPr>
          <p:cNvSpPr txBox="1"/>
          <p:nvPr/>
        </p:nvSpPr>
        <p:spPr>
          <a:xfrm>
            <a:off x="6732996" y="3393721"/>
            <a:ext cx="22581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Zobrazení v prohlížeči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985A625C-BAE5-EE05-A868-A00E9B9EFE72}"/>
              </a:ext>
            </a:extLst>
          </p:cNvPr>
          <p:cNvSpPr txBox="1"/>
          <p:nvPr/>
        </p:nvSpPr>
        <p:spPr>
          <a:xfrm>
            <a:off x="5305137" y="712172"/>
            <a:ext cx="5891002" cy="203132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err="1"/>
              <a:t>Align</a:t>
            </a:r>
            <a:r>
              <a:rPr lang="cs-CZ" dirty="0"/>
              <a:t>=</a:t>
            </a:r>
            <a:r>
              <a:rPr lang="cs-CZ" dirty="0" err="1"/>
              <a:t>left</a:t>
            </a:r>
            <a:r>
              <a:rPr lang="cs-CZ" dirty="0"/>
              <a:t> / center / </a:t>
            </a:r>
            <a:r>
              <a:rPr lang="cs-CZ" dirty="0" err="1"/>
              <a:t>right</a:t>
            </a:r>
            <a:r>
              <a:rPr lang="cs-CZ" dirty="0"/>
              <a:t>  zarovnání tabulky na stránce</a:t>
            </a:r>
          </a:p>
          <a:p>
            <a:r>
              <a:rPr lang="cs-CZ" dirty="0"/>
              <a:t>Atribut  </a:t>
            </a:r>
            <a:r>
              <a:rPr lang="cs-CZ" dirty="0" err="1"/>
              <a:t>border</a:t>
            </a:r>
            <a:r>
              <a:rPr lang="cs-CZ" dirty="0"/>
              <a:t>=„1“ v tagu &lt;table </a:t>
            </a:r>
            <a:r>
              <a:rPr lang="cs-CZ" dirty="0" err="1"/>
              <a:t>border</a:t>
            </a:r>
            <a:r>
              <a:rPr lang="cs-CZ" dirty="0"/>
              <a:t>=„1“&gt; vykreslí kolem buněk a kolem tabulky čáru. Číslo značí tloušťku čáry.</a:t>
            </a:r>
          </a:p>
          <a:p>
            <a:r>
              <a:rPr lang="cs-CZ" dirty="0" err="1"/>
              <a:t>Cellpadding</a:t>
            </a:r>
            <a:r>
              <a:rPr lang="cs-CZ" dirty="0"/>
              <a:t>=20 definuje vnitřní okraj buňky</a:t>
            </a:r>
          </a:p>
          <a:p>
            <a:r>
              <a:rPr lang="cs-CZ" dirty="0" err="1"/>
              <a:t>Cellspacing</a:t>
            </a:r>
            <a:r>
              <a:rPr lang="cs-CZ" dirty="0"/>
              <a:t>=30 definuje vnější okraj buněk</a:t>
            </a:r>
          </a:p>
          <a:p>
            <a:r>
              <a:rPr lang="cs-CZ" dirty="0" err="1"/>
              <a:t>Frame</a:t>
            </a:r>
            <a:r>
              <a:rPr lang="cs-CZ" dirty="0"/>
              <a:t>=</a:t>
            </a:r>
            <a:r>
              <a:rPr lang="cs-CZ" dirty="0" err="1"/>
              <a:t>void</a:t>
            </a:r>
            <a:r>
              <a:rPr lang="cs-CZ" dirty="0"/>
              <a:t>   bez vnějšího rámečku</a:t>
            </a:r>
          </a:p>
          <a:p>
            <a:r>
              <a:rPr lang="cs-CZ" dirty="0" err="1"/>
              <a:t>Rules</a:t>
            </a:r>
            <a:r>
              <a:rPr lang="cs-CZ" dirty="0"/>
              <a:t>=</a:t>
            </a:r>
            <a:r>
              <a:rPr lang="cs-CZ" dirty="0" err="1"/>
              <a:t>none</a:t>
            </a:r>
            <a:r>
              <a:rPr lang="cs-CZ" dirty="0"/>
              <a:t>   bez vnitřních rámečků</a:t>
            </a:r>
          </a:p>
        </p:txBody>
      </p:sp>
      <p:cxnSp>
        <p:nvCxnSpPr>
          <p:cNvPr id="14" name="Přímá spojnice se šipkou 13">
            <a:extLst>
              <a:ext uri="{FF2B5EF4-FFF2-40B4-BE49-F238E27FC236}">
                <a16:creationId xmlns:a16="http://schemas.microsoft.com/office/drawing/2014/main" id="{6F54B015-34EC-C8CF-58C4-5B85C1C5B789}"/>
              </a:ext>
            </a:extLst>
          </p:cNvPr>
          <p:cNvCxnSpPr>
            <a:cxnSpLocks/>
          </p:cNvCxnSpPr>
          <p:nvPr/>
        </p:nvCxnSpPr>
        <p:spPr>
          <a:xfrm flipH="1" flipV="1">
            <a:off x="4010025" y="2603797"/>
            <a:ext cx="1295112" cy="3166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4A6A102D-4C9C-2142-E71C-4F3193107640}"/>
              </a:ext>
            </a:extLst>
          </p:cNvPr>
          <p:cNvSpPr txBox="1"/>
          <p:nvPr/>
        </p:nvSpPr>
        <p:spPr>
          <a:xfrm>
            <a:off x="5305137" y="2920397"/>
            <a:ext cx="5891002" cy="36933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cs-CZ" dirty="0"/>
              <a:t>Párový tag &lt;</a:t>
            </a:r>
            <a:r>
              <a:rPr lang="cs-CZ" dirty="0" err="1"/>
              <a:t>caption</a:t>
            </a:r>
            <a:r>
              <a:rPr lang="cs-CZ" dirty="0"/>
              <a:t>&gt; … &lt;/</a:t>
            </a:r>
            <a:r>
              <a:rPr lang="cs-CZ" dirty="0" err="1"/>
              <a:t>caption</a:t>
            </a:r>
            <a:r>
              <a:rPr lang="cs-CZ" dirty="0"/>
              <a:t>&gt; vloží nadpis nad tabulku.</a:t>
            </a:r>
          </a:p>
        </p:txBody>
      </p:sp>
      <p:cxnSp>
        <p:nvCxnSpPr>
          <p:cNvPr id="18" name="Přímá spojnice se šipkou 17">
            <a:extLst>
              <a:ext uri="{FF2B5EF4-FFF2-40B4-BE49-F238E27FC236}">
                <a16:creationId xmlns:a16="http://schemas.microsoft.com/office/drawing/2014/main" id="{601EF74A-0B62-3DA7-FFE1-8EF5E4192D64}"/>
              </a:ext>
            </a:extLst>
          </p:cNvPr>
          <p:cNvCxnSpPr>
            <a:cxnSpLocks/>
          </p:cNvCxnSpPr>
          <p:nvPr/>
        </p:nvCxnSpPr>
        <p:spPr>
          <a:xfrm flipH="1">
            <a:off x="3648075" y="771525"/>
            <a:ext cx="1644116" cy="12954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>
            <a:extLst>
              <a:ext uri="{FF2B5EF4-FFF2-40B4-BE49-F238E27FC236}">
                <a16:creationId xmlns:a16="http://schemas.microsoft.com/office/drawing/2014/main" id="{BA3A3CAC-9E36-CC34-787A-1441B4CB466C}"/>
              </a:ext>
            </a:extLst>
          </p:cNvPr>
          <p:cNvSpPr txBox="1">
            <a:spLocks noChangeAspect="1"/>
          </p:cNvSpPr>
          <p:nvPr/>
        </p:nvSpPr>
        <p:spPr>
          <a:xfrm>
            <a:off x="270344" y="943168"/>
            <a:ext cx="4939830" cy="54784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400" dirty="0"/>
              <a:t>&lt;html&gt;</a:t>
            </a:r>
          </a:p>
          <a:p>
            <a:r>
              <a:rPr lang="cs-CZ" sz="1400" dirty="0"/>
              <a:t>&lt;</a:t>
            </a:r>
            <a:r>
              <a:rPr lang="cs-CZ" sz="1400" dirty="0" err="1"/>
              <a:t>head</a:t>
            </a:r>
            <a:r>
              <a:rPr lang="cs-CZ" sz="1400" dirty="0"/>
              <a:t>&gt;</a:t>
            </a:r>
          </a:p>
          <a:p>
            <a:r>
              <a:rPr lang="cs-CZ" sz="1400" dirty="0"/>
              <a:t>&lt;</a:t>
            </a:r>
            <a:r>
              <a:rPr lang="cs-CZ" sz="1400" dirty="0" err="1"/>
              <a:t>title</a:t>
            </a:r>
            <a:r>
              <a:rPr lang="cs-CZ" sz="1400" dirty="0"/>
              <a:t>&gt;WWW-HTML-13&lt;/</a:t>
            </a:r>
            <a:r>
              <a:rPr lang="cs-CZ" sz="1400" dirty="0" err="1"/>
              <a:t>title</a:t>
            </a:r>
            <a:r>
              <a:rPr lang="cs-CZ" sz="1400" dirty="0"/>
              <a:t>&gt;</a:t>
            </a:r>
          </a:p>
          <a:p>
            <a:r>
              <a:rPr lang="cs-CZ" sz="1400" dirty="0"/>
              <a:t>&lt;body&gt;</a:t>
            </a:r>
          </a:p>
          <a:p>
            <a:r>
              <a:rPr lang="cs-CZ" sz="1400" dirty="0"/>
              <a:t>     &lt;p&gt;Vytvoření tabulky&lt;/p&gt;     </a:t>
            </a:r>
          </a:p>
          <a:p>
            <a:r>
              <a:rPr lang="cs-CZ" sz="1400" dirty="0"/>
              <a:t>&lt;table </a:t>
            </a:r>
            <a:r>
              <a:rPr lang="cs-CZ" sz="1400" dirty="0" err="1"/>
              <a:t>align</a:t>
            </a:r>
            <a:r>
              <a:rPr lang="cs-CZ" sz="1400" dirty="0"/>
              <a:t>=center </a:t>
            </a:r>
            <a:r>
              <a:rPr lang="cs-CZ" sz="1400" dirty="0" err="1"/>
              <a:t>border</a:t>
            </a:r>
            <a:r>
              <a:rPr lang="cs-CZ" sz="1400" dirty="0"/>
              <a:t>=„1“ </a:t>
            </a:r>
            <a:r>
              <a:rPr lang="cs-CZ" sz="1400" dirty="0" err="1"/>
              <a:t>cellpadding</a:t>
            </a:r>
            <a:r>
              <a:rPr lang="cs-CZ" sz="1400" dirty="0"/>
              <a:t>=20 </a:t>
            </a:r>
            <a:r>
              <a:rPr lang="cs-CZ" sz="1400" dirty="0" err="1"/>
              <a:t>cellspacing</a:t>
            </a:r>
            <a:r>
              <a:rPr lang="cs-CZ" sz="1400" dirty="0"/>
              <a:t>=30 </a:t>
            </a:r>
            <a:r>
              <a:rPr lang="cs-CZ" sz="1400" dirty="0" err="1"/>
              <a:t>frame</a:t>
            </a:r>
            <a:r>
              <a:rPr lang="cs-CZ" sz="1400" dirty="0"/>
              <a:t>=</a:t>
            </a:r>
            <a:r>
              <a:rPr lang="cs-CZ" sz="1400" dirty="0" err="1"/>
              <a:t>void</a:t>
            </a:r>
            <a:r>
              <a:rPr lang="cs-CZ" sz="1400" dirty="0"/>
              <a:t> </a:t>
            </a:r>
            <a:r>
              <a:rPr lang="cs-CZ" sz="1400" dirty="0" err="1"/>
              <a:t>rules</a:t>
            </a:r>
            <a:r>
              <a:rPr lang="cs-CZ" sz="1400" dirty="0"/>
              <a:t>=</a:t>
            </a:r>
            <a:r>
              <a:rPr lang="cs-CZ" sz="1400" dirty="0" err="1"/>
              <a:t>none</a:t>
            </a:r>
            <a:r>
              <a:rPr lang="cs-CZ" sz="1400" dirty="0"/>
              <a:t>&gt;</a:t>
            </a:r>
          </a:p>
          <a:p>
            <a:r>
              <a:rPr lang="cs-CZ" sz="1400" dirty="0"/>
              <a:t>&lt;</a:t>
            </a:r>
            <a:r>
              <a:rPr lang="cs-CZ" sz="1400" dirty="0" err="1"/>
              <a:t>caption</a:t>
            </a:r>
            <a:r>
              <a:rPr lang="cs-CZ" sz="1400" dirty="0"/>
              <a:t>&gt;&lt;b&gt;Nadpis nad tabulkou&lt;/b&gt;&lt;/</a:t>
            </a:r>
            <a:r>
              <a:rPr lang="cs-CZ" sz="1400" dirty="0" err="1"/>
              <a:t>caption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&lt;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th</a:t>
            </a:r>
            <a:r>
              <a:rPr lang="cs-CZ" sz="1400" dirty="0"/>
              <a:t>&gt;Sloupec 1&lt;/</a:t>
            </a:r>
            <a:r>
              <a:rPr lang="cs-CZ" sz="1400" dirty="0" err="1"/>
              <a:t>th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th</a:t>
            </a:r>
            <a:r>
              <a:rPr lang="cs-CZ" sz="1400" dirty="0"/>
              <a:t>&gt;Sloupec 2&lt;/</a:t>
            </a:r>
            <a:r>
              <a:rPr lang="cs-CZ" sz="1400" dirty="0" err="1"/>
              <a:t>th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th</a:t>
            </a:r>
            <a:r>
              <a:rPr lang="cs-CZ" sz="1400" dirty="0"/>
              <a:t>&gt;Sloupec 3&lt;/</a:t>
            </a:r>
            <a:r>
              <a:rPr lang="cs-CZ" sz="1400" dirty="0" err="1"/>
              <a:t>th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&lt;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td</a:t>
            </a:r>
            <a:r>
              <a:rPr lang="cs-CZ" sz="1400" dirty="0"/>
              <a:t>&gt;Buňka 1/1&lt;/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td</a:t>
            </a:r>
            <a:r>
              <a:rPr lang="cs-CZ" sz="1400" dirty="0"/>
              <a:t>&gt; Buňka 2/1 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td</a:t>
            </a:r>
            <a:r>
              <a:rPr lang="cs-CZ" sz="1400" dirty="0"/>
              <a:t>&gt; Buňka 3/1 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&lt;/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&lt;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td</a:t>
            </a:r>
            <a:r>
              <a:rPr lang="cs-CZ" sz="1400" dirty="0"/>
              <a:t>&gt; Buňka 1/2 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td</a:t>
            </a:r>
            <a:r>
              <a:rPr lang="cs-CZ" sz="1400" dirty="0"/>
              <a:t>&gt; Buňka 2/2 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td</a:t>
            </a:r>
            <a:r>
              <a:rPr lang="cs-CZ" sz="1400" dirty="0"/>
              <a:t>&gt; Buňka 3/2&lt;/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&lt;/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&lt;/table&gt;</a:t>
            </a:r>
          </a:p>
          <a:p>
            <a:r>
              <a:rPr lang="cs-CZ" sz="1400" dirty="0"/>
              <a:t>&lt;/body&gt;</a:t>
            </a:r>
          </a:p>
          <a:p>
            <a:r>
              <a:rPr lang="cs-CZ" sz="1400" dirty="0"/>
              <a:t>&lt;/html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rcRect l="35881" r="33910" b="21728"/>
          <a:stretch>
            <a:fillRect/>
          </a:stretch>
        </p:blipFill>
        <p:spPr>
          <a:xfrm>
            <a:off x="5886385" y="3867045"/>
            <a:ext cx="4338032" cy="2699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52894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F1D3F71-F6EC-2085-15B9-FB3BEF0690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60444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1020</TotalTime>
  <Words>3140</Words>
  <Application>Microsoft Office PowerPoint</Application>
  <PresentationFormat>Širokoúhlá obrazovka</PresentationFormat>
  <Paragraphs>391</Paragraphs>
  <Slides>20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8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9" baseType="lpstr">
      <vt:lpstr>Arial</vt:lpstr>
      <vt:lpstr>Arial CE</vt:lpstr>
      <vt:lpstr>Arial Unicode MS</vt:lpstr>
      <vt:lpstr>Calibri</vt:lpstr>
      <vt:lpstr>Calibri Light</vt:lpstr>
      <vt:lpstr>MS Sans Serif</vt:lpstr>
      <vt:lpstr>Times New Roman</vt:lpstr>
      <vt:lpstr>Wingdings</vt:lpstr>
      <vt:lpstr>Motiv Office</vt:lpstr>
      <vt:lpstr>Tvorba webových stránek INV 420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Webové stránky</dc:title>
  <dc:creator>Karel Sixl</dc:creator>
  <cp:lastModifiedBy>Karel Sixl</cp:lastModifiedBy>
  <cp:revision>67</cp:revision>
  <dcterms:created xsi:type="dcterms:W3CDTF">2025-12-01T18:45:39Z</dcterms:created>
  <dcterms:modified xsi:type="dcterms:W3CDTF">2026-10-03T05:03:19Z</dcterms:modified>
</cp:coreProperties>
</file>