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63" r:id="rId5"/>
    <p:sldId id="260" r:id="rId6"/>
    <p:sldId id="259" r:id="rId7"/>
    <p:sldId id="261" r:id="rId8"/>
    <p:sldId id="262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318D32-3165-4AFA-8B1C-260D8C29F6B2}" type="datetimeFigureOut">
              <a:rPr lang="cs-CZ" smtClean="0"/>
              <a:pPr/>
              <a:t>2.11.2011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16DB03C-3091-4752-99B0-B4AB5CB65F4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E2A2E-5F63-45D4-B4C6-C5B215990A37}" type="datetimeFigureOut">
              <a:rPr lang="cs-CZ" smtClean="0"/>
              <a:pPr/>
              <a:t>2.11.2011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5D2DD-8B36-4A4E-B6A7-21B3E45BB0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E2A2E-5F63-45D4-B4C6-C5B215990A37}" type="datetimeFigureOut">
              <a:rPr lang="cs-CZ" smtClean="0"/>
              <a:pPr/>
              <a:t>2.11.2011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5D2DD-8B36-4A4E-B6A7-21B3E45BB0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E2A2E-5F63-45D4-B4C6-C5B215990A37}" type="datetimeFigureOut">
              <a:rPr lang="cs-CZ" smtClean="0"/>
              <a:pPr/>
              <a:t>2.11.2011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5D2DD-8B36-4A4E-B6A7-21B3E45BB0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E2A2E-5F63-45D4-B4C6-C5B215990A37}" type="datetimeFigureOut">
              <a:rPr lang="cs-CZ" smtClean="0"/>
              <a:pPr/>
              <a:t>2.11.2011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5D2DD-8B36-4A4E-B6A7-21B3E45BB0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E2A2E-5F63-45D4-B4C6-C5B215990A37}" type="datetimeFigureOut">
              <a:rPr lang="cs-CZ" smtClean="0"/>
              <a:pPr/>
              <a:t>2.11.2011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5D2DD-8B36-4A4E-B6A7-21B3E45BB0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E2A2E-5F63-45D4-B4C6-C5B215990A37}" type="datetimeFigureOut">
              <a:rPr lang="cs-CZ" smtClean="0"/>
              <a:pPr/>
              <a:t>2.11.2011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5D2DD-8B36-4A4E-B6A7-21B3E45BB0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E2A2E-5F63-45D4-B4C6-C5B215990A37}" type="datetimeFigureOut">
              <a:rPr lang="cs-CZ" smtClean="0"/>
              <a:pPr/>
              <a:t>2.11.2011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5D2DD-8B36-4A4E-B6A7-21B3E45BB0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E2A2E-5F63-45D4-B4C6-C5B215990A37}" type="datetimeFigureOut">
              <a:rPr lang="cs-CZ" smtClean="0"/>
              <a:pPr/>
              <a:t>2.11.2011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5D2DD-8B36-4A4E-B6A7-21B3E45BB0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E2A2E-5F63-45D4-B4C6-C5B215990A37}" type="datetimeFigureOut">
              <a:rPr lang="cs-CZ" smtClean="0"/>
              <a:pPr/>
              <a:t>2.11.2011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5D2DD-8B36-4A4E-B6A7-21B3E45BB0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E2A2E-5F63-45D4-B4C6-C5B215990A37}" type="datetimeFigureOut">
              <a:rPr lang="cs-CZ" smtClean="0"/>
              <a:pPr/>
              <a:t>2.11.2011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5D2DD-8B36-4A4E-B6A7-21B3E45BB0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CE2A2E-5F63-45D4-B4C6-C5B215990A37}" type="datetimeFigureOut">
              <a:rPr lang="cs-CZ" smtClean="0"/>
              <a:pPr/>
              <a:t>2.11.2011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5D2DD-8B36-4A4E-B6A7-21B3E45BB01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CE2A2E-5F63-45D4-B4C6-C5B215990A37}" type="datetimeFigureOut">
              <a:rPr lang="cs-CZ" smtClean="0"/>
              <a:pPr/>
              <a:t>2.11.2011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55D2DD-8B36-4A4E-B6A7-21B3E45BB01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"/>
            <a:ext cx="7772400" cy="1268759"/>
          </a:xfrm>
        </p:spPr>
        <p:txBody>
          <a:bodyPr/>
          <a:lstStyle/>
          <a:p>
            <a:r>
              <a:rPr lang="cs-CZ" b="1" u="sng" dirty="0" smtClean="0"/>
              <a:t>Nervový systém – neuron a glie</a:t>
            </a:r>
            <a:endParaRPr lang="cs-CZ" b="1" u="sng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1412776"/>
            <a:ext cx="9144000" cy="5445224"/>
          </a:xfrm>
        </p:spPr>
        <p:txBody>
          <a:bodyPr/>
          <a:lstStyle/>
          <a:p>
            <a:pPr algn="l">
              <a:buFont typeface="Arial" pitchFamily="34" charset="0"/>
              <a:buChar char="•"/>
            </a:pPr>
            <a:r>
              <a:rPr lang="cs-CZ" b="1" dirty="0" smtClean="0">
                <a:solidFill>
                  <a:schemeClr val="tx1"/>
                </a:solidFill>
              </a:rPr>
              <a:t> fyziologickým základem činnosti nervové tkáně je   </a:t>
            </a:r>
          </a:p>
          <a:p>
            <a:pPr algn="l"/>
            <a:r>
              <a:rPr lang="cs-CZ" b="1" dirty="0" smtClean="0">
                <a:solidFill>
                  <a:schemeClr val="tx1"/>
                </a:solidFill>
              </a:rPr>
              <a:t>   schopnost vytvářet a vést vzruchy</a:t>
            </a:r>
          </a:p>
          <a:p>
            <a:pPr algn="l">
              <a:buFont typeface="Arial" pitchFamily="34" charset="0"/>
              <a:buChar char="•"/>
            </a:pPr>
            <a:r>
              <a:rPr lang="cs-CZ" b="1" dirty="0">
                <a:solidFill>
                  <a:schemeClr val="tx1"/>
                </a:solidFill>
              </a:rPr>
              <a:t> z</a:t>
            </a:r>
            <a:r>
              <a:rPr lang="cs-CZ" b="1" dirty="0" smtClean="0">
                <a:solidFill>
                  <a:schemeClr val="tx1"/>
                </a:solidFill>
              </a:rPr>
              <a:t>ákladní stavební jednotkou nervové tkáně je   </a:t>
            </a:r>
          </a:p>
          <a:p>
            <a:pPr algn="l"/>
            <a:r>
              <a:rPr lang="cs-CZ" b="1" dirty="0">
                <a:solidFill>
                  <a:schemeClr val="tx1"/>
                </a:solidFill>
              </a:rPr>
              <a:t> </a:t>
            </a:r>
            <a:r>
              <a:rPr lang="cs-CZ" b="1" dirty="0" smtClean="0">
                <a:solidFill>
                  <a:schemeClr val="tx1"/>
                </a:solidFill>
              </a:rPr>
              <a:t>  nervová buňka – </a:t>
            </a:r>
            <a:r>
              <a:rPr lang="cs-CZ" b="1" u="sng" dirty="0" smtClean="0">
                <a:solidFill>
                  <a:schemeClr val="tx1"/>
                </a:solidFill>
              </a:rPr>
              <a:t>neuron</a:t>
            </a:r>
          </a:p>
          <a:p>
            <a:pPr algn="l">
              <a:buFont typeface="Arial" pitchFamily="34" charset="0"/>
              <a:buChar char="•"/>
            </a:pPr>
            <a:r>
              <a:rPr lang="cs-CZ" b="1" dirty="0" smtClean="0">
                <a:solidFill>
                  <a:schemeClr val="tx1"/>
                </a:solidFill>
              </a:rPr>
              <a:t> v okolí nervových buněk a výběžků v CNS jsou </a:t>
            </a:r>
          </a:p>
          <a:p>
            <a:pPr algn="l"/>
            <a:r>
              <a:rPr lang="cs-CZ" b="1" dirty="0">
                <a:solidFill>
                  <a:schemeClr val="tx1"/>
                </a:solidFill>
              </a:rPr>
              <a:t> </a:t>
            </a:r>
            <a:r>
              <a:rPr lang="cs-CZ" b="1" dirty="0" smtClean="0">
                <a:solidFill>
                  <a:schemeClr val="tx1"/>
                </a:solidFill>
              </a:rPr>
              <a:t>  buňky, které plní jiné funkce ( podpůrné, výživné,      </a:t>
            </a:r>
          </a:p>
          <a:p>
            <a:pPr algn="l"/>
            <a:r>
              <a:rPr lang="cs-CZ" b="1" dirty="0">
                <a:solidFill>
                  <a:schemeClr val="tx1"/>
                </a:solidFill>
              </a:rPr>
              <a:t> </a:t>
            </a:r>
            <a:r>
              <a:rPr lang="cs-CZ" b="1" dirty="0" smtClean="0">
                <a:solidFill>
                  <a:schemeClr val="tx1"/>
                </a:solidFill>
              </a:rPr>
              <a:t>  ochranné) </a:t>
            </a:r>
          </a:p>
          <a:p>
            <a:pPr algn="l">
              <a:buFont typeface="Arial" pitchFamily="34" charset="0"/>
              <a:buChar char="•"/>
            </a:pPr>
            <a:r>
              <a:rPr lang="cs-CZ" b="1" dirty="0" smtClean="0">
                <a:solidFill>
                  <a:schemeClr val="tx1"/>
                </a:solidFill>
              </a:rPr>
              <a:t> tyto buňky tvoří  stavebně i funkčně vazivo nervové  </a:t>
            </a:r>
          </a:p>
          <a:p>
            <a:pPr algn="l"/>
            <a:r>
              <a:rPr lang="cs-CZ" b="1" dirty="0">
                <a:solidFill>
                  <a:schemeClr val="tx1"/>
                </a:solidFill>
              </a:rPr>
              <a:t> </a:t>
            </a:r>
            <a:r>
              <a:rPr lang="cs-CZ" b="1" dirty="0" smtClean="0">
                <a:solidFill>
                  <a:schemeClr val="tx1"/>
                </a:solidFill>
              </a:rPr>
              <a:t>  tkáně a jmenují se </a:t>
            </a:r>
            <a:r>
              <a:rPr lang="cs-CZ" b="1" u="sng" dirty="0" smtClean="0">
                <a:solidFill>
                  <a:schemeClr val="tx1"/>
                </a:solidFill>
              </a:rPr>
              <a:t>buňky gliové</a:t>
            </a:r>
          </a:p>
          <a:p>
            <a:pPr algn="l"/>
            <a:endParaRPr lang="cs-CZ" b="1" u="sng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Stavba neuronu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Picture 2" descr="http://www.zoologie-puchnerova.estranky.cz/img/picture/14/400px-neuron_-cesky--1_sv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68760"/>
            <a:ext cx="9144000" cy="55892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Neuron a gliové buňky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Picture 2" descr="http://www.hartnell.edu/faculty/aedens/Bio6L/WebNervou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628800"/>
            <a:ext cx="9144000" cy="5229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Neuron</a:t>
            </a:r>
            <a:endParaRPr lang="cs-CZ" b="1" u="sng" dirty="0"/>
          </a:p>
        </p:txBody>
      </p:sp>
      <p:pic>
        <p:nvPicPr>
          <p:cNvPr id="1026" name="Picture 2" descr="http://www.natur.cuni.cz/faculty/aktuality/neuronstavba.jpg/image_preview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1556792"/>
            <a:ext cx="6264696" cy="53012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smtClean="0"/>
              <a:t>Gliové buňky  (označené </a:t>
            </a:r>
            <a:r>
              <a:rPr lang="cs-CZ" b="1" u="sng" dirty="0" smtClean="0"/>
              <a:t>zeleně)</a:t>
            </a:r>
            <a:endParaRPr lang="cs-CZ" b="1" u="sng" dirty="0"/>
          </a:p>
        </p:txBody>
      </p:sp>
      <p:pic>
        <p:nvPicPr>
          <p:cNvPr id="1026" name="Picture 2" descr="http://www.vavin.cz/_app/Repository/yy2011/mm09/dd13/1625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1988840"/>
            <a:ext cx="7286972" cy="45365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/>
              <a:t>Gliové buňky podle tvaru a funkce dělíme: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1844824"/>
            <a:ext cx="8964488" cy="501317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4000" b="1" dirty="0" smtClean="0"/>
              <a:t>1.  </a:t>
            </a:r>
            <a:r>
              <a:rPr lang="cs-CZ" sz="4000" b="1" u="sng" dirty="0" smtClean="0"/>
              <a:t>Astrocyty - </a:t>
            </a:r>
            <a:r>
              <a:rPr lang="cs-CZ" sz="4000" b="1" dirty="0" smtClean="0"/>
              <a:t>jsou rozvětvené,  </a:t>
            </a:r>
          </a:p>
          <a:p>
            <a:pPr>
              <a:buNone/>
            </a:pPr>
            <a:r>
              <a:rPr lang="cs-CZ" sz="4000" b="1" dirty="0" smtClean="0"/>
              <a:t>     hvězdicovité s dlouhými výběžky-  </a:t>
            </a:r>
          </a:p>
          <a:p>
            <a:pPr>
              <a:buNone/>
            </a:pPr>
            <a:r>
              <a:rPr lang="cs-CZ" sz="4000" b="1" dirty="0" smtClean="0"/>
              <a:t>     jedním z nich naléhají na stěnu  </a:t>
            </a:r>
          </a:p>
          <a:p>
            <a:pPr>
              <a:buNone/>
            </a:pPr>
            <a:r>
              <a:rPr lang="cs-CZ" sz="4000" b="1" dirty="0" smtClean="0"/>
              <a:t>     kapilár ( </a:t>
            </a:r>
            <a:r>
              <a:rPr lang="cs-CZ" sz="4000" b="1" u="sng" dirty="0" smtClean="0"/>
              <a:t>funkce výživná)</a:t>
            </a:r>
          </a:p>
          <a:p>
            <a:pPr>
              <a:buNone/>
            </a:pPr>
            <a:r>
              <a:rPr lang="cs-CZ" sz="4000" b="1" dirty="0" smtClean="0"/>
              <a:t>    a druhým výběžkem se dotýkají   </a:t>
            </a:r>
          </a:p>
          <a:p>
            <a:pPr>
              <a:buNone/>
            </a:pPr>
            <a:r>
              <a:rPr lang="cs-CZ" sz="4000" b="1" dirty="0" smtClean="0"/>
              <a:t>    těla nervové buňky (</a:t>
            </a:r>
            <a:r>
              <a:rPr lang="cs-CZ" sz="4000" b="1" u="sng" dirty="0" smtClean="0"/>
              <a:t>funkce podpůrná</a:t>
            </a:r>
            <a:r>
              <a:rPr lang="cs-CZ" sz="4000" b="1" dirty="0" smtClean="0"/>
              <a:t>)</a:t>
            </a:r>
            <a:endParaRPr lang="cs-CZ" sz="4000" b="1" u="sng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Astrocyt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1026" name="Picture 2" descr="http://www.kennislink.nl/system/files/000/064/251/medium/astrocyt.jpg?127780066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556792"/>
            <a:ext cx="8352928" cy="47525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u="sng" dirty="0" smtClean="0"/>
              <a:t>Astrocyt   </a:t>
            </a:r>
            <a:endParaRPr lang="cs-CZ" b="1" u="sng" dirty="0"/>
          </a:p>
        </p:txBody>
      </p:sp>
      <p:pic>
        <p:nvPicPr>
          <p:cNvPr id="19458" name="Picture 2" descr="http://www.kalimedia.com/111Bilder/Astrocyt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844824"/>
            <a:ext cx="7128792" cy="43924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2. Oligodendroglie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700808"/>
            <a:ext cx="8136904" cy="4641379"/>
          </a:xfrm>
        </p:spPr>
        <p:txBody>
          <a:bodyPr>
            <a:normAutofit/>
          </a:bodyPr>
          <a:lstStyle/>
          <a:p>
            <a:r>
              <a:rPr lang="cs-CZ" sz="4000" b="1" dirty="0" smtClean="0"/>
              <a:t>Obklopují výběžky  buněk centrálního nervstva a tvoří myelinové pochvy vláken uvnitř CNS ( obdoba </a:t>
            </a:r>
            <a:r>
              <a:rPr lang="cs-CZ" sz="4000" b="1" dirty="0" err="1" smtClean="0"/>
              <a:t>Schwannových</a:t>
            </a:r>
            <a:r>
              <a:rPr lang="cs-CZ" sz="4000" b="1" dirty="0" smtClean="0"/>
              <a:t> </a:t>
            </a:r>
            <a:r>
              <a:rPr lang="cs-CZ" sz="4000" b="1" dirty="0" err="1" smtClean="0"/>
              <a:t>b</a:t>
            </a:r>
            <a:r>
              <a:rPr lang="cs-CZ" sz="4000" b="1" dirty="0" smtClean="0"/>
              <a:t>.)</a:t>
            </a:r>
          </a:p>
          <a:p>
            <a:r>
              <a:rPr lang="cs-CZ" sz="4000" b="1" dirty="0" smtClean="0"/>
              <a:t> podílejí se na vzniku elektrické aktivity mozku 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Oligodendroglie</a:t>
            </a:r>
            <a:endParaRPr lang="cs-CZ" b="1" u="sng" dirty="0"/>
          </a:p>
        </p:txBody>
      </p:sp>
      <p:pic>
        <p:nvPicPr>
          <p:cNvPr id="21506" name="Picture 2" descr="http://images.anagrammer.com/o/l/i/g/o/d/e/n/d/r/o/c/y/t/e/-/02.thumbnail.19500059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1628800"/>
            <a:ext cx="6552728" cy="45365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Oligodendroglie</a:t>
            </a:r>
            <a:endParaRPr lang="cs-CZ" b="1" u="sng" dirty="0"/>
          </a:p>
        </p:txBody>
      </p:sp>
      <p:pic>
        <p:nvPicPr>
          <p:cNvPr id="23554" name="Picture 2" descr="http://www.cise.ufl.edu/class/neuro/images/glial_cel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628800"/>
            <a:ext cx="7272808" cy="46805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3. </a:t>
            </a:r>
            <a:r>
              <a:rPr lang="cs-CZ" b="1" u="sng" dirty="0" err="1" smtClean="0"/>
              <a:t>Mikroglie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/>
              <a:t>má schopnost améboidního pohybu a fagocytózy – schopnost pohlcovat jiné i větší částice či mikroorganismy – je to typ obranné reakce</a:t>
            </a:r>
          </a:p>
          <a:p>
            <a:r>
              <a:rPr lang="cs-CZ" sz="4000" b="1" dirty="0" smtClean="0"/>
              <a:t>účastní se obranných  reakcí v centrálním nervstvu</a:t>
            </a:r>
            <a:endParaRPr lang="cs-CZ" sz="4000" b="1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err="1" smtClean="0"/>
              <a:t>Mikroglie</a:t>
            </a:r>
            <a:endParaRPr lang="cs-CZ" b="1" u="sng" dirty="0"/>
          </a:p>
        </p:txBody>
      </p:sp>
      <p:pic>
        <p:nvPicPr>
          <p:cNvPr id="1028" name="Picture 4" descr="http://2imgsrv.fotofinder.com/archive/thumbnail/32/32EDC37D333616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1556792"/>
            <a:ext cx="7128792" cy="47525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196</Words>
  <Application>Microsoft Office PowerPoint</Application>
  <PresentationFormat>Předvádění na obrazovce (4:3)</PresentationFormat>
  <Paragraphs>32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Nervový systém – neuron a glie</vt:lpstr>
      <vt:lpstr>Stavba neuronu</vt:lpstr>
      <vt:lpstr>Neuron a gliové buňky</vt:lpstr>
      <vt:lpstr>Neuron</vt:lpstr>
      <vt:lpstr>Gliové buňky  (označené zeleně)</vt:lpstr>
      <vt:lpstr>Gliové buňky podle tvaru a funkce dělíme:</vt:lpstr>
      <vt:lpstr>Astrocyt</vt:lpstr>
      <vt:lpstr>Astrocyt   </vt:lpstr>
      <vt:lpstr>2. Oligodendroglie</vt:lpstr>
      <vt:lpstr>Oligodendroglie</vt:lpstr>
      <vt:lpstr>Oligodendroglie</vt:lpstr>
      <vt:lpstr>3. Mikroglie</vt:lpstr>
      <vt:lpstr>Mikroglie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Nervový systém – neuron a glie</dc:title>
  <dc:creator>severova</dc:creator>
  <cp:lastModifiedBy>severova</cp:lastModifiedBy>
  <cp:revision>18</cp:revision>
  <dcterms:created xsi:type="dcterms:W3CDTF">2011-10-30T11:12:38Z</dcterms:created>
  <dcterms:modified xsi:type="dcterms:W3CDTF">2011-11-02T20:00:01Z</dcterms:modified>
</cp:coreProperties>
</file>