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93" r:id="rId3"/>
    <p:sldId id="294" r:id="rId4"/>
    <p:sldId id="280" r:id="rId5"/>
    <p:sldId id="281" r:id="rId6"/>
    <p:sldId id="282" r:id="rId7"/>
    <p:sldId id="283" r:id="rId8"/>
    <p:sldId id="284" r:id="rId9"/>
    <p:sldId id="285" r:id="rId10"/>
    <p:sldId id="289" r:id="rId11"/>
    <p:sldId id="290" r:id="rId12"/>
    <p:sldId id="292" r:id="rId13"/>
    <p:sldId id="287" r:id="rId14"/>
    <p:sldId id="278" r:id="rId15"/>
    <p:sldId id="279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0C5112-EA84-F2BC-8C81-5595C75BDD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697B3EF-F2F3-C10B-FEBA-DF7B84307A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4FE1E5-C14A-1386-FA6A-F88782312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B0D0BA-0087-27EE-5310-7F3363E3E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E99921-3E04-B93D-D1CA-C98FF2221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1051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C5E72B-A069-7D46-3DB8-9DA628A79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4FD195-870B-940C-DA26-39A8618532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F8E756B-5E4B-0565-50A1-0CFD4376A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56DAB9E-B637-83A1-E916-5A489F25F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1EB671-1C47-152D-E573-1ACB50E96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372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EB2C78-5C80-EF28-5141-AF289A7BD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91BAD25-54FE-9ACD-7359-A48CD174C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6D457F1-0551-6745-AEEC-07D5C71B1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10BA852-7767-ED79-9922-71C0C15A5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BEEDEE6-F338-C4F5-62E3-F4A008D27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8974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D837F1-1BCE-B37C-62DC-21E6463F7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3ED5346-1DEC-FB5A-722E-908AD172C3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41B3FDF-9806-8B4C-E17E-A0C77609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3CAD252-9430-0F87-F5F3-12A5E3EA8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32B0C7A-F73B-0CBC-9D69-79BC35F56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6281CEB-2664-7F14-C88F-4538A1DCC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7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02ADA1-EB78-6428-8845-066F85118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E6E6581-7A4A-AB8B-7446-4528666F7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1183B2D-B359-C5CD-2827-D28866737C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22B195E-4496-39D2-2176-E04018127D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D0DAE81-DE70-953C-9E41-F3C8487421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51C53F3-DBE8-5B98-5C64-2F026B270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A3C6872-6B4A-DCFB-8EEF-8E6F0B49F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7534BF4-31D3-CB3A-DF8C-74EFBB46F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392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E3FF2A-AF54-1AFF-206B-8FDB7A8D7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D3FB336-AB8F-0D8A-5DC1-836D1C7D7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164DF66-4D6F-241B-0D87-4E0EA9D8F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21D9336-5B5F-E703-1ACC-33FA6FB21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338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FE7CF51-D74D-85C1-FE8A-BA070A2A5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FD8DF29-7150-1421-4442-048153F1A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D3FFB46-6CEC-F176-A1B2-9E39D24C1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342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B9560F-445F-1351-DE50-C9EAAEADD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21787D3-E0E4-F2F2-6D08-531FE2881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E25FD7B-912C-A2E4-207C-41AE29EAF0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71F78CA-84F8-1315-914B-191DD4C59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28F9961-BB61-222E-3E5E-765185068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7611029-F217-D71F-0E2C-15C1A09D5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9893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8E59A9-C664-F27D-B311-B4A5A2806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E2E33A9-1761-DF76-C67F-04D388DD7B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B548440-BBCA-EB58-6692-36726EEA3E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F8B2A20-84A8-9BC7-6023-DF5677A6C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93E1277-96B9-FA1F-F515-D425DF8C5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2421BC8-17C8-1249-18FE-9B06DEA95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553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C5AB25-8600-FB4E-AEEE-BE9ADC1BE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E37EB4E-6DAB-7352-7E52-64DF98939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0D0BA26-9BD0-ABAD-1604-23FEDF7C6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2E0FD8-F0C7-B3D2-63A6-655BF4A6F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19D3DD0-0AE3-F9FA-4969-27927632A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097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32637F5-E23E-C1BA-DEE1-CF5E33D99E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335DBAE-CA6E-5A21-B82D-DF124D29D6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445B615-2573-A209-D926-056ECF0CF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713642-DD6C-C9A9-338E-62FF3DB3F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11673F5-3D44-F35A-8378-301E9B051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5548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E968338-7DC0-FCD8-D864-471A7FDC0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AF4249A-3D70-1E21-2163-C465D1BBA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ED2B5A-3C58-16B7-BE52-FBF9B22CEE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84DD1-83B3-4F2A-954D-EFA5596DA9CF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78E96B6-F952-1352-2D03-0333F72786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A55F9E0-AA5E-A3BA-6F3F-1CB6C5AF9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A38BE-DC1F-483F-B9C1-ECC307E1D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24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openxmlformats.org/officeDocument/2006/relationships/image" Target="../media/image70.png"/><Relationship Id="rId7" Type="http://schemas.openxmlformats.org/officeDocument/2006/relationships/image" Target="../media/image11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png"/><Relationship Id="rId5" Type="http://schemas.openxmlformats.org/officeDocument/2006/relationships/image" Target="../media/image90.png"/><Relationship Id="rId10" Type="http://schemas.openxmlformats.org/officeDocument/2006/relationships/slide" Target="slide1.xml"/><Relationship Id="rId4" Type="http://schemas.openxmlformats.org/officeDocument/2006/relationships/image" Target="../media/image80.png"/><Relationship Id="rId9" Type="http://schemas.openxmlformats.org/officeDocument/2006/relationships/image" Target="../media/image1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331556" y="1838378"/>
            <a:ext cx="5528888" cy="1385515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</a:pPr>
            <a:r>
              <a:rPr lang="cs-CZ" sz="3600" b="1" dirty="0"/>
              <a:t>Fyzikální veličiny a jednotky</a:t>
            </a:r>
            <a:br>
              <a:rPr lang="cs-CZ" sz="3600" b="1" dirty="0"/>
            </a:br>
            <a:r>
              <a:rPr lang="cs-CZ" sz="3600" b="1" dirty="0"/>
              <a:t>(Fyz11)</a:t>
            </a:r>
          </a:p>
        </p:txBody>
      </p:sp>
      <p:sp>
        <p:nvSpPr>
          <p:cNvPr id="10" name="Podnadpis 2">
            <a:extLst>
              <a:ext uri="{FF2B5EF4-FFF2-40B4-BE49-F238E27FC236}">
                <a16:creationId xmlns:a16="http://schemas.microsoft.com/office/drawing/2014/main" id="{290329E3-B12A-0F4E-F77A-0B080C5BEC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10716" y="3634108"/>
            <a:ext cx="4370567" cy="2120828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Dekadické násobky jednotek</a:t>
            </a:r>
          </a:p>
          <a:p>
            <a:r>
              <a:rPr lang="cs-CZ" dirty="0"/>
              <a:t>Koeficient převodu</a:t>
            </a:r>
          </a:p>
          <a:p>
            <a:r>
              <a:rPr lang="cs-CZ" dirty="0"/>
              <a:t>Postup převodu jednotek</a:t>
            </a:r>
          </a:p>
          <a:p>
            <a:r>
              <a:rPr lang="cs-CZ" dirty="0"/>
              <a:t>Teoretické zdůvodnění postupu</a:t>
            </a:r>
          </a:p>
          <a:p>
            <a:r>
              <a:rPr lang="cs-CZ" dirty="0"/>
              <a:t>Převod jednotek času</a:t>
            </a:r>
          </a:p>
          <a:p>
            <a:r>
              <a:rPr lang="cs-CZ" dirty="0">
                <a:hlinkClick r:id="rId2" action="ppaction://hlinksldjump"/>
              </a:rPr>
              <a:t>Matematický doplněk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1EE917B-4BF7-64AF-6995-D46A108BA4B4}"/>
              </a:ext>
            </a:extLst>
          </p:cNvPr>
          <p:cNvSpPr txBox="1"/>
          <p:nvPr/>
        </p:nvSpPr>
        <p:spPr>
          <a:xfrm>
            <a:off x="891993" y="5834571"/>
            <a:ext cx="1469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25. 12. 2025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482291"/>
            <a:ext cx="3600001" cy="900000"/>
            <a:chOff x="5375920" y="674864"/>
            <a:chExt cx="4750522" cy="1130585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8160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79B8B9A5-A25C-38AB-40BC-F30D27094E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373224"/>
              </p:ext>
            </p:extLst>
          </p:nvPr>
        </p:nvGraphicFramePr>
        <p:xfrm>
          <a:off x="10085480" y="800696"/>
          <a:ext cx="1157659" cy="5413602"/>
        </p:xfrm>
        <a:graphic>
          <a:graphicData uri="http://schemas.openxmlformats.org/drawingml/2006/table">
            <a:tbl>
              <a:tblPr/>
              <a:tblGrid>
                <a:gridCol w="684954">
                  <a:extLst>
                    <a:ext uri="{9D8B030D-6E8A-4147-A177-3AD203B41FA5}">
                      <a16:colId xmlns:a16="http://schemas.microsoft.com/office/drawing/2014/main" val="2884326493"/>
                    </a:ext>
                  </a:extLst>
                </a:gridCol>
                <a:gridCol w="472705">
                  <a:extLst>
                    <a:ext uri="{9D8B030D-6E8A-4147-A177-3AD203B41FA5}">
                      <a16:colId xmlns:a16="http://schemas.microsoft.com/office/drawing/2014/main" val="898662311"/>
                    </a:ext>
                  </a:extLst>
                </a:gridCol>
              </a:tblGrid>
              <a:tr h="209480"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Předpona</a:t>
                      </a: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Značka</a:t>
                      </a: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4516598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peta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P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6141151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tera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T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430825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giga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G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6199945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mega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8103753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kilo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k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7974937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hekto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h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2618131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deka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8803796"/>
                  </a:ext>
                </a:extLst>
              </a:tr>
              <a:tr h="209480"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2157613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deci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8947964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centi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c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9006949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mili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469116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mikro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µ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915210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nano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n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294607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piko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p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933662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femto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f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713947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atto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7945652"/>
                  </a:ext>
                </a:extLst>
              </a:tr>
            </a:tbl>
          </a:graphicData>
        </a:graphic>
      </p:graphicFrame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B3049236-2DF1-E996-47EB-C5B054BC7C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995807"/>
              </p:ext>
            </p:extLst>
          </p:nvPr>
        </p:nvGraphicFramePr>
        <p:xfrm>
          <a:off x="11279620" y="800696"/>
          <a:ext cx="644725" cy="5413602"/>
        </p:xfrm>
        <a:graphic>
          <a:graphicData uri="http://schemas.openxmlformats.org/drawingml/2006/table">
            <a:tbl>
              <a:tblPr/>
              <a:tblGrid>
                <a:gridCol w="644725">
                  <a:extLst>
                    <a:ext uri="{9D8B030D-6E8A-4147-A177-3AD203B41FA5}">
                      <a16:colId xmlns:a16="http://schemas.microsoft.com/office/drawing/2014/main" val="468084097"/>
                    </a:ext>
                  </a:extLst>
                </a:gridCol>
              </a:tblGrid>
              <a:tr h="209480"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="1" baseline="30000" dirty="0">
                          <a:solidFill>
                            <a:srgbClr val="000000"/>
                          </a:solidFill>
                          <a:effectLst/>
                        </a:rPr>
                        <a:t>n</a:t>
                      </a:r>
                      <a:endParaRPr lang="cs-CZ" sz="1200" b="1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729904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15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5318968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12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1491884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9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696179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064062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732283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0234505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314283"/>
                  </a:ext>
                </a:extLst>
              </a:tr>
              <a:tr h="209480"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r>
                        <a:rPr lang="cs-CZ" sz="1200" b="1" baseline="30000" dirty="0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cs-CZ" sz="12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033800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−1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636597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−2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2519749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−3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877278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−6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2484612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−9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624492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−12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9867372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−15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9197317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−18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283400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95C4F5F-3264-0330-BACB-9A59F883E24B}"/>
                  </a:ext>
                </a:extLst>
              </p:cNvPr>
              <p:cNvSpPr txBox="1"/>
              <p:nvPr/>
            </p:nvSpPr>
            <p:spPr>
              <a:xfrm>
                <a:off x="365757" y="286247"/>
                <a:ext cx="9382539" cy="40196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Převod mezi násobky měrných jednotek téže fyzikální veličiny </a:t>
                </a:r>
                <a:r>
                  <a:rPr lang="cs-CZ" dirty="0"/>
                  <a:t>nalezneme jako podíl mocniny deseti přiřazené předponě </a:t>
                </a:r>
                <a:r>
                  <a:rPr lang="cs-CZ" b="1" dirty="0"/>
                  <a:t>převáděné jednotky </a:t>
                </a:r>
                <a:r>
                  <a:rPr lang="cs-CZ" dirty="0"/>
                  <a:t>a mocniny deseti přiřazené předponě </a:t>
                </a:r>
                <a:r>
                  <a:rPr lang="cs-CZ" b="1" dirty="0"/>
                  <a:t>jednotky na kterou převádíme.</a:t>
                </a:r>
              </a:p>
              <a:p>
                <a:endParaRPr lang="cs-CZ" sz="800" dirty="0"/>
              </a:p>
              <a:p>
                <a:r>
                  <a:rPr lang="cs-CZ" b="1" dirty="0"/>
                  <a:t>Úkol: převeď měrnou jednotku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𝐀</m:t>
                    </m:r>
                  </m:oMath>
                </a14:m>
                <a:r>
                  <a:rPr lang="cs-CZ" b="1" dirty="0"/>
                  <a:t> s předponou, která má přiřazen koeficient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p>
                  </m:oMath>
                </a14:m>
                <a:r>
                  <a:rPr lang="cs-CZ" b="1" dirty="0"/>
                  <a:t> na jednotku </a:t>
                </a:r>
                <a14:m>
                  <m:oMath xmlns:m="http://schemas.openxmlformats.org/officeDocument/2006/math">
                    <m:r>
                      <a:rPr lang="cs-CZ" b="1" dirty="0">
                        <a:latin typeface="Cambria Math" panose="02040503050406030204" pitchFamily="18" charset="0"/>
                      </a:rPr>
                      <m:t>𝐁</m:t>
                    </m:r>
                  </m:oMath>
                </a14:m>
                <a:r>
                  <a:rPr lang="cs-CZ" b="1" dirty="0"/>
                  <a:t>, která má předponu s přiřazeným koeficientem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cs-CZ" b="1" dirty="0"/>
                  <a:t>. </a:t>
                </a:r>
              </a:p>
              <a:p>
                <a:r>
                  <a:rPr lang="cs-CZ" dirty="0"/>
                  <a:t>Označíme-li základní jednotku fyzikální veličiny U, pak platí: 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U</m:t>
                    </m:r>
                  </m:oMath>
                </a14:m>
                <a:r>
                  <a:rPr lang="cs-CZ" dirty="0"/>
                  <a:t>  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B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U</m:t>
                    </m:r>
                  </m:oMath>
                </a14:m>
                <a:r>
                  <a:rPr lang="cs-CZ" dirty="0"/>
                  <a:t>.</a:t>
                </a:r>
              </a:p>
              <a:p>
                <a:pPr algn="ctr"/>
                <a:endParaRPr lang="cs-CZ" sz="800" dirty="0"/>
              </a:p>
              <a:p>
                <a:r>
                  <a:rPr lang="cs-CZ"/>
                  <a:t>poměr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cs-CZ" dirty="0"/>
                  <a:t> vyjadřuje kolikrát je A „větší“ než B tedy platí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→       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X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U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𝑏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U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𝑏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𝑿</m:t>
                    </m:r>
                  </m:oMath>
                </a14:m>
                <a:r>
                  <a:rPr lang="cs-CZ" b="1" dirty="0"/>
                  <a:t> – koeficient převodu</a:t>
                </a:r>
                <a:r>
                  <a:rPr lang="cs-CZ" dirty="0"/>
                  <a:t>, je číslo (mocnina deseti), kterým musíme násobit množství v převáděné jednotce, abychom dostali množství v jednotce na kterou převádíme. </a:t>
                </a:r>
              </a:p>
            </p:txBody>
          </p:sp>
        </mc:Choice>
        <mc:Fallback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95C4F5F-3264-0330-BACB-9A59F883E2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57" y="286247"/>
                <a:ext cx="9382539" cy="4019690"/>
              </a:xfrm>
              <a:prstGeom prst="rect">
                <a:avLst/>
              </a:prstGeom>
              <a:blipFill>
                <a:blip r:embed="rId2"/>
                <a:stretch>
                  <a:fillRect l="-520" t="-910" b="-15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AFA76D9C-2D99-F12A-70F9-40DEADC858C2}"/>
              </a:ext>
            </a:extLst>
          </p:cNvPr>
          <p:cNvCxnSpPr/>
          <p:nvPr/>
        </p:nvCxnSpPr>
        <p:spPr>
          <a:xfrm flipV="1">
            <a:off x="286245" y="4319986"/>
            <a:ext cx="938253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820C4CB-4637-37DF-39F7-54A39D81E7CF}"/>
                  </a:ext>
                </a:extLst>
              </p:cNvPr>
              <p:cNvSpPr txBox="1"/>
              <p:nvPr/>
            </p:nvSpPr>
            <p:spPr>
              <a:xfrm>
                <a:off x="365756" y="4826309"/>
                <a:ext cx="9382539" cy="16084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Převeď 1500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(mikrometrů) na mm (milimetry). </a:t>
                </a:r>
              </a:p>
              <a:p>
                <a:r>
                  <a:rPr lang="cs-CZ" dirty="0"/>
                  <a:t> Předpona </a:t>
                </a:r>
                <a:r>
                  <a:rPr lang="cs-CZ" b="1" dirty="0"/>
                  <a:t>mikro</a:t>
                </a:r>
                <a:r>
                  <a:rPr lang="cs-CZ" dirty="0"/>
                  <a:t> má koeficient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</m:oMath>
                </a14:m>
                <a:r>
                  <a:rPr lang="cs-CZ" dirty="0"/>
                  <a:t> a předpona </a:t>
                </a:r>
                <a:r>
                  <a:rPr lang="cs-CZ" b="1" dirty="0" err="1"/>
                  <a:t>mili</a:t>
                </a:r>
                <a:r>
                  <a:rPr lang="cs-CZ" dirty="0"/>
                  <a:t> má koeficient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. Podíl tedy je: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−6−(−3)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Koeficient převodu je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b="1" dirty="0"/>
                  <a:t>, tedy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𝟏𝟓𝟎𝟎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𝝁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𝟏𝟓𝟎𝟎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𝐦𝐦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𝐦𝐦</m:t>
                    </m:r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820C4CB-4637-37DF-39F7-54A39D81E7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56" y="4826309"/>
                <a:ext cx="9382539" cy="1608454"/>
              </a:xfrm>
              <a:prstGeom prst="rect">
                <a:avLst/>
              </a:prstGeom>
              <a:blipFill>
                <a:blip r:embed="rId3"/>
                <a:stretch>
                  <a:fillRect l="-520" t="-2273" b="-53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3E3AF7B9-30E4-E5C7-2857-9C31C6A695EB}"/>
              </a:ext>
            </a:extLst>
          </p:cNvPr>
          <p:cNvSpPr txBox="1"/>
          <p:nvPr/>
        </p:nvSpPr>
        <p:spPr>
          <a:xfrm>
            <a:off x="365757" y="4456977"/>
            <a:ext cx="10707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1816133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556381-E069-C61D-37D6-89FFAC046C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9DE9F02A-FF98-7C45-8DD1-9AB099779F14}"/>
              </a:ext>
            </a:extLst>
          </p:cNvPr>
          <p:cNvGraphicFramePr>
            <a:graphicFrameLocks noGrp="1"/>
          </p:cNvGraphicFramePr>
          <p:nvPr/>
        </p:nvGraphicFramePr>
        <p:xfrm>
          <a:off x="10085480" y="800696"/>
          <a:ext cx="1157659" cy="5413602"/>
        </p:xfrm>
        <a:graphic>
          <a:graphicData uri="http://schemas.openxmlformats.org/drawingml/2006/table">
            <a:tbl>
              <a:tblPr/>
              <a:tblGrid>
                <a:gridCol w="684954">
                  <a:extLst>
                    <a:ext uri="{9D8B030D-6E8A-4147-A177-3AD203B41FA5}">
                      <a16:colId xmlns:a16="http://schemas.microsoft.com/office/drawing/2014/main" val="2884326493"/>
                    </a:ext>
                  </a:extLst>
                </a:gridCol>
                <a:gridCol w="472705">
                  <a:extLst>
                    <a:ext uri="{9D8B030D-6E8A-4147-A177-3AD203B41FA5}">
                      <a16:colId xmlns:a16="http://schemas.microsoft.com/office/drawing/2014/main" val="898662311"/>
                    </a:ext>
                  </a:extLst>
                </a:gridCol>
              </a:tblGrid>
              <a:tr h="209480"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Předpona</a:t>
                      </a: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Značka</a:t>
                      </a: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4516598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peta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P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6141151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tera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T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430825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giga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G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6199945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mega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8103753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kilo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k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7974937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hekto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h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2618131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deka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8803796"/>
                  </a:ext>
                </a:extLst>
              </a:tr>
              <a:tr h="209480"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2157613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deci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8947964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centi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c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9006949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mili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469116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mikro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µ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915210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nano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n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294607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piko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p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933662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femto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f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713947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atto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7945652"/>
                  </a:ext>
                </a:extLst>
              </a:tr>
            </a:tbl>
          </a:graphicData>
        </a:graphic>
      </p:graphicFrame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89424FD0-6390-D4F5-88DE-473A403D196A}"/>
              </a:ext>
            </a:extLst>
          </p:cNvPr>
          <p:cNvGraphicFramePr>
            <a:graphicFrameLocks noGrp="1"/>
          </p:cNvGraphicFramePr>
          <p:nvPr/>
        </p:nvGraphicFramePr>
        <p:xfrm>
          <a:off x="11279620" y="800696"/>
          <a:ext cx="644725" cy="5413602"/>
        </p:xfrm>
        <a:graphic>
          <a:graphicData uri="http://schemas.openxmlformats.org/drawingml/2006/table">
            <a:tbl>
              <a:tblPr/>
              <a:tblGrid>
                <a:gridCol w="644725">
                  <a:extLst>
                    <a:ext uri="{9D8B030D-6E8A-4147-A177-3AD203B41FA5}">
                      <a16:colId xmlns:a16="http://schemas.microsoft.com/office/drawing/2014/main" val="468084097"/>
                    </a:ext>
                  </a:extLst>
                </a:gridCol>
              </a:tblGrid>
              <a:tr h="209480"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="1" baseline="30000" dirty="0">
                          <a:solidFill>
                            <a:srgbClr val="000000"/>
                          </a:solidFill>
                          <a:effectLst/>
                        </a:rPr>
                        <a:t>n</a:t>
                      </a:r>
                      <a:endParaRPr lang="cs-CZ" sz="1200" b="1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729904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15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5318968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12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1491884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9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696179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064062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732283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0234505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314283"/>
                  </a:ext>
                </a:extLst>
              </a:tr>
              <a:tr h="209480"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r>
                        <a:rPr lang="cs-CZ" sz="1200" b="1" baseline="30000" dirty="0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cs-CZ" sz="12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033800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−1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636597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−2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2519749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−3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877278"/>
                  </a:ext>
                </a:extLst>
              </a:tr>
              <a:tr h="349314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−6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2484612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−9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624492"/>
                  </a:ext>
                </a:extLst>
              </a:tr>
              <a:tr h="218999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−12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9867372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−15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9197317"/>
                  </a:ext>
                </a:extLst>
              </a:tr>
              <a:tr h="395346"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−18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28340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C909EE7-FADC-8DDA-479C-E636A751DBEF}"/>
                  </a:ext>
                </a:extLst>
              </p:cNvPr>
              <p:cNvSpPr txBox="1"/>
              <p:nvPr/>
            </p:nvSpPr>
            <p:spPr>
              <a:xfrm>
                <a:off x="416743" y="540178"/>
                <a:ext cx="8961120" cy="2438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Převeďte 150 decimetrů  na milimetry.</a:t>
                </a:r>
              </a:p>
              <a:p>
                <a:r>
                  <a:rPr lang="cs-CZ" dirty="0"/>
                  <a:t> Předpona </a:t>
                </a:r>
                <a:r>
                  <a:rPr lang="cs-CZ" b="1" dirty="0"/>
                  <a:t>deci</a:t>
                </a:r>
                <a:r>
                  <a:rPr lang="cs-CZ" dirty="0"/>
                  <a:t> má koeficient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a předpona </a:t>
                </a:r>
                <a:r>
                  <a:rPr lang="cs-CZ" b="1" dirty="0" err="1"/>
                  <a:t>mili</a:t>
                </a:r>
                <a:r>
                  <a:rPr lang="cs-CZ" dirty="0"/>
                  <a:t> má koeficient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. Podíl tedy je: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−1−(−3)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Koeficient převodu je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, tedy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𝟏𝟓𝟎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𝐝𝐦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 = </m:t>
                    </m:r>
                    <m:sSup>
                      <m:sSup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𝟏𝟓𝟎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𝐦𝐦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𝟏𝟓𝟎𝟎𝟎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𝐦𝐦</m:t>
                    </m:r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C909EE7-FADC-8DDA-479C-E636A751DB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743" y="540178"/>
                <a:ext cx="8961120" cy="2438873"/>
              </a:xfrm>
              <a:prstGeom prst="rect">
                <a:avLst/>
              </a:prstGeom>
              <a:blipFill>
                <a:blip r:embed="rId2"/>
                <a:stretch>
                  <a:fillRect l="-544" b="-3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F0CA15C7-B375-882B-F5CF-D3BACF5B4F67}"/>
              </a:ext>
            </a:extLst>
          </p:cNvPr>
          <p:cNvCxnSpPr/>
          <p:nvPr/>
        </p:nvCxnSpPr>
        <p:spPr>
          <a:xfrm flipV="1">
            <a:off x="294198" y="3477920"/>
            <a:ext cx="95415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EDB04CE-7D26-0B7D-BCC6-1C4AAF664EA5}"/>
                  </a:ext>
                </a:extLst>
              </p:cNvPr>
              <p:cNvSpPr txBox="1"/>
              <p:nvPr/>
            </p:nvSpPr>
            <p:spPr>
              <a:xfrm>
                <a:off x="416743" y="3890560"/>
                <a:ext cx="9382539" cy="19134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Postup lze zjednodušit tak, že:</a:t>
                </a:r>
              </a:p>
              <a:p>
                <a:r>
                  <a:rPr lang="cs-CZ" b="1" dirty="0"/>
                  <a:t>od mocnitele převáděné jednotky odečteme mocnitele deseti jednotky na kterou převádíme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−1−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=−1+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3=2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Získané číslo je mocnitelem deseti převodního koeficientu, tj.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𝟏𝟓𝟎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𝐝𝐦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𝟏𝟓𝟎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𝐦𝐦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𝟏𝟓𝟎𝟎𝟎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𝐦𝐦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EDB04CE-7D26-0B7D-BCC6-1C4AAF664E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743" y="3890560"/>
                <a:ext cx="9382539" cy="1913473"/>
              </a:xfrm>
              <a:prstGeom prst="rect">
                <a:avLst/>
              </a:prstGeom>
              <a:blipFill>
                <a:blip r:embed="rId3"/>
                <a:stretch>
                  <a:fillRect l="-520" t="-15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4228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673EA5F-1EF7-ADB4-C904-9F2E1F233545}"/>
              </a:ext>
            </a:extLst>
          </p:cNvPr>
          <p:cNvSpPr txBox="1"/>
          <p:nvPr/>
        </p:nvSpPr>
        <p:spPr>
          <a:xfrm>
            <a:off x="373709" y="429861"/>
            <a:ext cx="6798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Postup převodu mezi násobky jednotky dané fyzikální veličiny - délka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/>
              <p:nvPr/>
            </p:nvSpPr>
            <p:spPr>
              <a:xfrm>
                <a:off x="373711" y="906448"/>
                <a:ext cx="11354463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převod volíme délkovou jednotku (</a:t>
                </a:r>
                <a:r>
                  <a:rPr lang="cs-CZ" b="1" dirty="0"/>
                  <a:t>metr m</a:t>
                </a:r>
                <a:r>
                  <a:rPr lang="cs-CZ" dirty="0"/>
                  <a:t>) a její násobek základní jednotky vyjádřený mocninou deseti:</a:t>
                </a:r>
              </a:p>
              <a:p>
                <a:r>
                  <a:rPr lang="cs-CZ" dirty="0"/>
                  <a:t>Milimetr - mm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centimetr - cm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decimetr - dm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metr - m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kilometr - km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11" y="906448"/>
                <a:ext cx="11354463" cy="669992"/>
              </a:xfrm>
              <a:prstGeom prst="rect">
                <a:avLst/>
              </a:prstGeom>
              <a:blipFill>
                <a:blip r:embed="rId2"/>
                <a:stretch>
                  <a:fillRect l="-429" t="-545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/>
              <p:nvPr/>
            </p:nvSpPr>
            <p:spPr>
              <a:xfrm>
                <a:off x="373709" y="1821193"/>
                <a:ext cx="11187485" cy="2067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Převeďte 1600 dm na kilometry (převod decimetru na kilometr):</a:t>
                </a:r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Vypočteme </a:t>
                </a:r>
                <a:r>
                  <a:rPr lang="cs-CZ" b="1" dirty="0"/>
                  <a:t>mocnitel čísla deset,</a:t>
                </a:r>
                <a:r>
                  <a:rPr lang="cs-CZ" dirty="0"/>
                  <a:t> koeficientu pro převod, jako </a:t>
                </a:r>
                <a:r>
                  <a:rPr lang="cs-CZ" b="1" dirty="0"/>
                  <a:t>rozdíl</a:t>
                </a:r>
                <a:r>
                  <a:rPr lang="cs-CZ" dirty="0"/>
                  <a:t> </a:t>
                </a:r>
                <a:r>
                  <a:rPr lang="cs-CZ" b="1" dirty="0"/>
                  <a:t>mocnitelů koeficientů </a:t>
                </a:r>
                <a:r>
                  <a:rPr lang="cs-CZ" dirty="0"/>
                  <a:t>jednotky kterou převádíme (dm,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→−1</m:t>
                    </m:r>
                  </m:oMath>
                </a14:m>
                <a:r>
                  <a:rPr lang="cs-CZ" dirty="0"/>
                  <a:t>) a jednotky na kterou převádíme (km,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→3</m:t>
                    </m:r>
                  </m:oMath>
                </a14:m>
                <a:r>
                  <a:rPr lang="cs-CZ" dirty="0"/>
                  <a:t>):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−1−(+3)=− 4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−4</m:t>
                        </m:r>
                      </m:sup>
                    </m:sSup>
                  </m:oMath>
                </a14:m>
                <a:r>
                  <a:rPr lang="cs-CZ" dirty="0"/>
                  <a:t>. Tímto koeficientem násobíme hodnotu převáděné jednotky: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𝟏𝟔𝟎𝟎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𝐝𝐦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𝟏𝟔𝟎𝟎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</m:sSup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𝐤𝐦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𝟏𝟔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𝐤𝐦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9" y="1821193"/>
                <a:ext cx="11187485" cy="2067361"/>
              </a:xfrm>
              <a:prstGeom prst="rect">
                <a:avLst/>
              </a:prstGeom>
              <a:blipFill>
                <a:blip r:embed="rId3"/>
                <a:stretch>
                  <a:fillRect l="-436" t="-17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/>
              <p:nvPr/>
            </p:nvSpPr>
            <p:spPr>
              <a:xfrm>
                <a:off x="373709" y="4235006"/>
                <a:ext cx="11187485" cy="200676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Převeďte 800 cm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b="1" dirty="0"/>
                  <a:t> na m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mocnitele čísla 10, koeficientu pro převod: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−2−0=−2</m:t>
                    </m:r>
                  </m:oMath>
                </a14:m>
                <a:r>
                  <a:rPr lang="cs-CZ" dirty="0"/>
                  <a:t> 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, tedy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𝟖𝟎𝟎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𝐜𝐦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=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𝟖𝟎𝟎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</m:oMath>
                  </m:oMathPara>
                </a14:m>
                <a:endParaRPr lang="cs-CZ" b="1" dirty="0"/>
              </a:p>
              <a:p>
                <a:pPr marL="342900" indent="-342900">
                  <a:buFont typeface="+mj-lt"/>
                  <a:buAutoNum type="alphaLcParenR" startAt="2"/>
                </a:pPr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9" y="4235006"/>
                <a:ext cx="11187485" cy="2006768"/>
              </a:xfrm>
              <a:prstGeom prst="rect">
                <a:avLst/>
              </a:prstGeom>
              <a:blipFill>
                <a:blip r:embed="rId4"/>
                <a:stretch>
                  <a:fillRect l="-436" t="-15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AC4FB899-5A9B-0F1C-0594-988E4C66CA2B}"/>
              </a:ext>
            </a:extLst>
          </p:cNvPr>
          <p:cNvCxnSpPr/>
          <p:nvPr/>
        </p:nvCxnSpPr>
        <p:spPr>
          <a:xfrm>
            <a:off x="373710" y="3967701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801580CF-C464-3692-0BE3-58753D1C2898}"/>
              </a:ext>
            </a:extLst>
          </p:cNvPr>
          <p:cNvCxnSpPr/>
          <p:nvPr/>
        </p:nvCxnSpPr>
        <p:spPr>
          <a:xfrm>
            <a:off x="469125" y="1693628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490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673EA5F-1EF7-ADB4-C904-9F2E1F233545}"/>
              </a:ext>
            </a:extLst>
          </p:cNvPr>
          <p:cNvSpPr txBox="1"/>
          <p:nvPr/>
        </p:nvSpPr>
        <p:spPr>
          <a:xfrm>
            <a:off x="373709" y="429861"/>
            <a:ext cx="7299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Postup převodu mezi násobky jednotky dané fyzikální veličiny - hmotnost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/>
              <p:nvPr/>
            </p:nvSpPr>
            <p:spPr>
              <a:xfrm>
                <a:off x="310101" y="906448"/>
                <a:ext cx="11494936" cy="649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převod volíme hmotnostní jednotku (</a:t>
                </a:r>
                <a:r>
                  <a:rPr lang="cs-CZ" b="1" dirty="0"/>
                  <a:t>gram g</a:t>
                </a:r>
                <a:r>
                  <a:rPr lang="cs-CZ" dirty="0"/>
                  <a:t>) a její násobek základní jednotky vyjádřený mocninou deseti:</a:t>
                </a:r>
              </a:p>
              <a:p>
                <a:r>
                  <a:rPr lang="cs-CZ" dirty="0"/>
                  <a:t>miligram - mg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gram - g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dekagram - dkg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kilogram - kg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metrický cent - q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dirty="0"/>
                  <a:t>, tuna -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t</m:t>
                    </m:r>
                    <m:r>
                      <a:rPr lang="cs-CZ">
                        <a:latin typeface="Cambria Math" panose="02040503050406030204" pitchFamily="18" charset="0"/>
                      </a:rPr>
                      <m:t>  (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>
                            <a:latin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cs-CZ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101" y="906448"/>
                <a:ext cx="11494936" cy="649409"/>
              </a:xfrm>
              <a:prstGeom prst="rect">
                <a:avLst/>
              </a:prstGeom>
              <a:blipFill>
                <a:blip r:embed="rId2"/>
                <a:stretch>
                  <a:fillRect l="-477" t="-5660" b="-150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/>
              <p:nvPr/>
            </p:nvSpPr>
            <p:spPr>
              <a:xfrm>
                <a:off x="373707" y="1995950"/>
                <a:ext cx="11187485" cy="175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Převeďte 200 g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b="1" dirty="0"/>
                  <a:t> na kg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Vypočet mocnitel čísla deset</a:t>
                </a:r>
                <a:r>
                  <a:rPr lang="cs-CZ" b="1" dirty="0"/>
                  <a:t>,</a:t>
                </a:r>
                <a:r>
                  <a:rPr lang="cs-CZ" dirty="0"/>
                  <a:t> koeficientu pro převod: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0−(+3)=−3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, tedy: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𝟐𝟎𝟎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𝟐𝟎𝟎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.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𝐤𝐠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7" y="1995950"/>
                <a:ext cx="11187485" cy="1759200"/>
              </a:xfrm>
              <a:prstGeom prst="rect">
                <a:avLst/>
              </a:prstGeom>
              <a:blipFill>
                <a:blip r:embed="rId3"/>
                <a:stretch>
                  <a:fillRect l="-436" t="-346" b="-24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/>
              <p:nvPr/>
            </p:nvSpPr>
            <p:spPr>
              <a:xfrm>
                <a:off x="373708" y="4355010"/>
                <a:ext cx="11187485" cy="17338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Převeďte 4 t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b="1" dirty="0"/>
                  <a:t> na q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mocnitele čísla 10, koeficientu pro převod: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6−(+5)=1</m:t>
                    </m:r>
                  </m:oMath>
                </a14:m>
                <a:r>
                  <a:rPr lang="cs-CZ" dirty="0"/>
                  <a:t> 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cs-CZ" dirty="0"/>
                  <a:t>, tedy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𝐭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𝐪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𝐪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8" y="4355010"/>
                <a:ext cx="11187485" cy="1733873"/>
              </a:xfrm>
              <a:prstGeom prst="rect">
                <a:avLst/>
              </a:prstGeom>
              <a:blipFill>
                <a:blip r:embed="rId4"/>
                <a:stretch>
                  <a:fillRect l="-436" t="-1053" b="-10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AC4FB899-5A9B-0F1C-0594-988E4C66CA2B}"/>
              </a:ext>
            </a:extLst>
          </p:cNvPr>
          <p:cNvCxnSpPr/>
          <p:nvPr/>
        </p:nvCxnSpPr>
        <p:spPr>
          <a:xfrm>
            <a:off x="310101" y="4055165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801580CF-C464-3692-0BE3-58753D1C2898}"/>
              </a:ext>
            </a:extLst>
          </p:cNvPr>
          <p:cNvCxnSpPr/>
          <p:nvPr/>
        </p:nvCxnSpPr>
        <p:spPr>
          <a:xfrm>
            <a:off x="373707" y="1709531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293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673EA5F-1EF7-ADB4-C904-9F2E1F233545}"/>
              </a:ext>
            </a:extLst>
          </p:cNvPr>
          <p:cNvSpPr txBox="1"/>
          <p:nvPr/>
        </p:nvSpPr>
        <p:spPr>
          <a:xfrm>
            <a:off x="373709" y="429861"/>
            <a:ext cx="7299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Postup převodu mezi násobky jednotky dané fyzikální veličiny - síla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/>
              <p:nvPr/>
            </p:nvSpPr>
            <p:spPr>
              <a:xfrm>
                <a:off x="373711" y="906448"/>
                <a:ext cx="11354463" cy="649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převod volíme jednotku síly (</a:t>
                </a:r>
                <a:r>
                  <a:rPr lang="cs-CZ" b="1" dirty="0"/>
                  <a:t>newton N</a:t>
                </a:r>
                <a:r>
                  <a:rPr lang="cs-CZ" dirty="0"/>
                  <a:t>) a její násobek základní jednotky vyjádřený mocninou deseti:</a:t>
                </a:r>
              </a:p>
              <a:p>
                <a:r>
                  <a:rPr lang="cs-CZ" dirty="0" err="1"/>
                  <a:t>milinewton</a:t>
                </a:r>
                <a:r>
                  <a:rPr lang="cs-CZ" dirty="0"/>
                  <a:t> - </a:t>
                </a:r>
                <a:r>
                  <a:rPr lang="cs-CZ" dirty="0" err="1"/>
                  <a:t>mN</a:t>
                </a:r>
                <a:r>
                  <a:rPr lang="cs-CZ" dirty="0"/>
                  <a:t>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newton - N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</a:t>
                </a:r>
                <a:r>
                  <a:rPr lang="cs-CZ" dirty="0" err="1"/>
                  <a:t>kilonewton</a:t>
                </a:r>
                <a:r>
                  <a:rPr lang="cs-CZ" dirty="0"/>
                  <a:t> - </a:t>
                </a:r>
                <a:r>
                  <a:rPr lang="cs-CZ" dirty="0" err="1"/>
                  <a:t>kN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</a:t>
                </a:r>
                <a:r>
                  <a:rPr lang="cs-CZ" dirty="0" err="1"/>
                  <a:t>meganewton</a:t>
                </a:r>
                <a:r>
                  <a:rPr lang="cs-CZ" dirty="0"/>
                  <a:t> - MN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6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dirty="0"/>
                  <a:t>, </a:t>
                </a:r>
                <a:r>
                  <a:rPr lang="cs-CZ" dirty="0" err="1"/>
                  <a:t>giganewton</a:t>
                </a:r>
                <a:r>
                  <a:rPr lang="cs-CZ" dirty="0"/>
                  <a:t> - GN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 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11" y="906448"/>
                <a:ext cx="11354463" cy="649409"/>
              </a:xfrm>
              <a:prstGeom prst="rect">
                <a:avLst/>
              </a:prstGeom>
              <a:blipFill>
                <a:blip r:embed="rId2"/>
                <a:stretch>
                  <a:fillRect l="-429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/>
              <p:nvPr/>
            </p:nvSpPr>
            <p:spPr>
              <a:xfrm>
                <a:off x="373709" y="1821193"/>
                <a:ext cx="11187485" cy="175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Převeďte 2 GN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𝟗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b="1" dirty="0"/>
                  <a:t> na </a:t>
                </a:r>
                <a:r>
                  <a:rPr lang="cs-CZ" b="1" dirty="0" err="1"/>
                  <a:t>kN</a:t>
                </a:r>
                <a:r>
                  <a:rPr lang="cs-CZ" b="1" dirty="0"/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Vypočet mocnitele čísla deset</a:t>
                </a:r>
                <a:r>
                  <a:rPr lang="cs-CZ" b="1" dirty="0"/>
                  <a:t>,</a:t>
                </a:r>
                <a:r>
                  <a:rPr lang="cs-CZ" dirty="0"/>
                  <a:t> koeficientu pro převod: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9−(+3)=6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cs-CZ" dirty="0"/>
                  <a:t>, tedy: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𝐆𝐍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𝟔</m:t>
                          </m:r>
                        </m:sup>
                      </m:sSup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𝐤𝐍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𝟐𝟎𝟎𝟎𝟎𝟎𝟎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𝐤𝐍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9" y="1821193"/>
                <a:ext cx="11187485" cy="1759200"/>
              </a:xfrm>
              <a:prstGeom prst="rect">
                <a:avLst/>
              </a:prstGeom>
              <a:blipFill>
                <a:blip r:embed="rId3"/>
                <a:stretch>
                  <a:fillRect l="-436" t="-6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/>
              <p:nvPr/>
            </p:nvSpPr>
            <p:spPr>
              <a:xfrm>
                <a:off x="373710" y="4113662"/>
                <a:ext cx="11187485" cy="200676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Převeďte 4 </a:t>
                </a:r>
                <a:r>
                  <a:rPr lang="cs-CZ" b="1" dirty="0" err="1"/>
                  <a:t>kN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b="1" dirty="0"/>
                  <a:t> na N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mocnitele čísla 10, koeficientu pro převod: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3−0=3</m:t>
                    </m:r>
                  </m:oMath>
                </a14:m>
                <a:r>
                  <a:rPr lang="cs-CZ" dirty="0"/>
                  <a:t> 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, tedy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𝐤𝐍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𝐍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𝟒𝟎𝟎𝟎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𝐍</m:t>
                      </m:r>
                    </m:oMath>
                  </m:oMathPara>
                </a14:m>
                <a:endParaRPr lang="cs-CZ" b="1" dirty="0"/>
              </a:p>
              <a:p>
                <a:pPr marL="342900" indent="-342900">
                  <a:buFont typeface="+mj-lt"/>
                  <a:buAutoNum type="alphaLcParenR" startAt="2"/>
                </a:pPr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10" y="4113662"/>
                <a:ext cx="11187485" cy="2006768"/>
              </a:xfrm>
              <a:prstGeom prst="rect">
                <a:avLst/>
              </a:prstGeom>
              <a:blipFill>
                <a:blip r:embed="rId4"/>
                <a:stretch>
                  <a:fillRect l="-436" t="-15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AC4FB899-5A9B-0F1C-0594-988E4C66CA2B}"/>
              </a:ext>
            </a:extLst>
          </p:cNvPr>
          <p:cNvCxnSpPr/>
          <p:nvPr/>
        </p:nvCxnSpPr>
        <p:spPr>
          <a:xfrm>
            <a:off x="373710" y="3967701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801580CF-C464-3692-0BE3-58753D1C2898}"/>
              </a:ext>
            </a:extLst>
          </p:cNvPr>
          <p:cNvCxnSpPr/>
          <p:nvPr/>
        </p:nvCxnSpPr>
        <p:spPr>
          <a:xfrm>
            <a:off x="469125" y="1693628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2372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673EA5F-1EF7-ADB4-C904-9F2E1F233545}"/>
              </a:ext>
            </a:extLst>
          </p:cNvPr>
          <p:cNvSpPr txBox="1"/>
          <p:nvPr/>
        </p:nvSpPr>
        <p:spPr>
          <a:xfrm>
            <a:off x="373709" y="429861"/>
            <a:ext cx="7299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Postup převodu mezi násobky jednotky dané fyzikální veličiny - tlak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/>
              <p:nvPr/>
            </p:nvSpPr>
            <p:spPr>
              <a:xfrm>
                <a:off x="373711" y="906448"/>
                <a:ext cx="11354463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převod volíme jednotku tlaku (</a:t>
                </a:r>
                <a:r>
                  <a:rPr lang="cs-CZ" b="1" dirty="0"/>
                  <a:t>pascal Pa</a:t>
                </a:r>
                <a:r>
                  <a:rPr lang="cs-CZ" dirty="0"/>
                  <a:t>) a její násobek základní jednotky vyjádřený mocninou deseti:</a:t>
                </a:r>
              </a:p>
              <a:p>
                <a:r>
                  <a:rPr lang="cs-CZ" dirty="0" err="1"/>
                  <a:t>milipascal</a:t>
                </a:r>
                <a:r>
                  <a:rPr lang="cs-CZ" dirty="0"/>
                  <a:t> - </a:t>
                </a:r>
                <a:r>
                  <a:rPr lang="cs-CZ" dirty="0" err="1"/>
                  <a:t>mPa</a:t>
                </a:r>
                <a:r>
                  <a:rPr lang="cs-CZ" dirty="0"/>
                  <a:t>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pascal - Pa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hektopascal -  hPa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kilopascal - </a:t>
                </a:r>
                <a:r>
                  <a:rPr lang="cs-CZ" dirty="0" err="1"/>
                  <a:t>kPa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megapascal - MPa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6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dirty="0"/>
                  <a:t>, </a:t>
                </a:r>
                <a:r>
                  <a:rPr lang="cs-CZ" dirty="0" err="1"/>
                  <a:t>gigapascal</a:t>
                </a:r>
                <a:r>
                  <a:rPr lang="cs-CZ" dirty="0"/>
                  <a:t> - GPa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 (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11" y="906448"/>
                <a:ext cx="11354463" cy="946991"/>
              </a:xfrm>
              <a:prstGeom prst="rect">
                <a:avLst/>
              </a:prstGeom>
              <a:blipFill>
                <a:blip r:embed="rId2"/>
                <a:stretch>
                  <a:fillRect l="-429" t="-3871" b="-70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/>
              <p:nvPr/>
            </p:nvSpPr>
            <p:spPr>
              <a:xfrm>
                <a:off x="373709" y="2062541"/>
                <a:ext cx="11187485" cy="175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Převeďte 2 </a:t>
                </a:r>
                <a:r>
                  <a:rPr lang="cs-CZ" b="1" dirty="0" err="1"/>
                  <a:t>GPa</a:t>
                </a:r>
                <a:r>
                  <a:rPr lang="cs-CZ" b="1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𝟗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b="1" dirty="0"/>
                  <a:t> na </a:t>
                </a:r>
                <a:r>
                  <a:rPr lang="cs-CZ" b="1" dirty="0" err="1"/>
                  <a:t>kPa</a:t>
                </a:r>
                <a:r>
                  <a:rPr lang="cs-CZ" b="1" dirty="0"/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Vypočet mocnitele čísla deset</a:t>
                </a:r>
                <a:r>
                  <a:rPr lang="cs-CZ" b="1" dirty="0"/>
                  <a:t>,</a:t>
                </a:r>
                <a:r>
                  <a:rPr lang="cs-CZ" dirty="0"/>
                  <a:t> koeficientu pro převod: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9−(+3)=6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cs-CZ" dirty="0"/>
                  <a:t>, tedy: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𝐆𝐏𝐚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𝟔</m:t>
                          </m:r>
                        </m:sup>
                      </m:sSup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𝐤𝐏𝐚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𝟐𝟎𝟎𝟎𝟎𝟎𝟎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𝐤𝐏𝐚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9" y="2062541"/>
                <a:ext cx="11187485" cy="1759200"/>
              </a:xfrm>
              <a:prstGeom prst="rect">
                <a:avLst/>
              </a:prstGeom>
              <a:blipFill>
                <a:blip r:embed="rId3"/>
                <a:stretch>
                  <a:fillRect l="-436" t="-3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/>
              <p:nvPr/>
            </p:nvSpPr>
            <p:spPr>
              <a:xfrm>
                <a:off x="373710" y="4113662"/>
                <a:ext cx="11187485" cy="200676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Převeďte 40 Pa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b="1" dirty="0"/>
                  <a:t> na </a:t>
                </a:r>
                <a:r>
                  <a:rPr lang="cs-CZ" b="1" dirty="0" err="1"/>
                  <a:t>kPa</a:t>
                </a:r>
                <a:r>
                  <a:rPr lang="cs-CZ" b="1" dirty="0"/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mocnitele čísla 10, koeficientu pro převod: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0−(+3)=−3</m:t>
                    </m:r>
                  </m:oMath>
                </a14:m>
                <a:r>
                  <a:rPr lang="cs-CZ" dirty="0"/>
                  <a:t> 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, tedy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𝟒𝟎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𝐏𝐚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𝟒𝟎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𝐤𝐏𝐚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𝟎𝟒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𝐤𝐏𝐚</m:t>
                      </m:r>
                    </m:oMath>
                  </m:oMathPara>
                </a14:m>
                <a:endParaRPr lang="cs-CZ" b="1" dirty="0"/>
              </a:p>
              <a:p>
                <a:pPr marL="342900" indent="-342900">
                  <a:buFont typeface="+mj-lt"/>
                  <a:buAutoNum type="alphaLcParenR" startAt="2"/>
                </a:pPr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10" y="4113662"/>
                <a:ext cx="11187485" cy="2006768"/>
              </a:xfrm>
              <a:prstGeom prst="rect">
                <a:avLst/>
              </a:prstGeom>
              <a:blipFill>
                <a:blip r:embed="rId4"/>
                <a:stretch>
                  <a:fillRect l="-436" t="-15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AC4FB899-5A9B-0F1C-0594-988E4C66CA2B}"/>
              </a:ext>
            </a:extLst>
          </p:cNvPr>
          <p:cNvCxnSpPr/>
          <p:nvPr/>
        </p:nvCxnSpPr>
        <p:spPr>
          <a:xfrm>
            <a:off x="373710" y="3967701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801580CF-C464-3692-0BE3-58753D1C2898}"/>
              </a:ext>
            </a:extLst>
          </p:cNvPr>
          <p:cNvCxnSpPr/>
          <p:nvPr/>
        </p:nvCxnSpPr>
        <p:spPr>
          <a:xfrm>
            <a:off x="500930" y="1853439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4909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673EA5F-1EF7-ADB4-C904-9F2E1F233545}"/>
              </a:ext>
            </a:extLst>
          </p:cNvPr>
          <p:cNvSpPr txBox="1"/>
          <p:nvPr/>
        </p:nvSpPr>
        <p:spPr>
          <a:xfrm>
            <a:off x="373708" y="138508"/>
            <a:ext cx="8038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Postup převodu mezi násobky jednotky dané fyzikální veličiny – plošné jednotky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/>
              <p:nvPr/>
            </p:nvSpPr>
            <p:spPr>
              <a:xfrm>
                <a:off x="373708" y="507840"/>
                <a:ext cx="11354463" cy="1883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Základní jednotkou plochy je metr čtverečný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dirty="0"/>
                  <a:t>) a násobky ostatní jednotek jsou vyjádřeny mocninou deseti:</a:t>
                </a:r>
              </a:p>
              <a:p>
                <a:endParaRPr lang="cs-CZ" sz="800" dirty="0"/>
              </a:p>
              <a:p>
                <a:r>
                  <a:rPr lang="cs-CZ" dirty="0"/>
                  <a:t>milimetr čtvereční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cs-CZ" dirty="0"/>
                          <m:t>(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1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  <a:p>
                <a:r>
                  <a:rPr lang="cs-CZ" dirty="0"/>
                  <a:t>centimetr čtvereční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−4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 1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−4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decimetr čtvereční -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dm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cs-CZ" dirty="0"/>
                          <m:t>(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   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1 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dm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      </a:t>
                </a:r>
              </a:p>
              <a:p>
                <a:r>
                  <a:rPr lang="cs-CZ" dirty="0"/>
                  <a:t>metr čtvereční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=1   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1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kilometr čtvereční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1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8" y="507840"/>
                <a:ext cx="11354463" cy="1883657"/>
              </a:xfrm>
              <a:prstGeom prst="rect">
                <a:avLst/>
              </a:prstGeom>
              <a:blipFill>
                <a:blip r:embed="rId2"/>
                <a:stretch>
                  <a:fillRect l="-429" t="-1294" b="-4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/>
              <p:nvPr/>
            </p:nvSpPr>
            <p:spPr>
              <a:xfrm>
                <a:off x="373708" y="2696271"/>
                <a:ext cx="11187485" cy="1729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Převeďte 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dirty="0" smtClean="0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 na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dirty="0" smtClean="0">
                            <a:latin typeface="Cambria Math" panose="02040503050406030204" pitchFamily="18" charset="0"/>
                          </a:rPr>
                          <m:t>𝐤𝐦</m:t>
                        </m:r>
                      </m:e>
                      <m:sup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Vypočet mocnitele čísla deset</a:t>
                </a:r>
                <a:r>
                  <a:rPr lang="cs-CZ" b="1" dirty="0"/>
                  <a:t>,</a:t>
                </a:r>
                <a:r>
                  <a:rPr lang="cs-CZ" dirty="0"/>
                  <a:t> koeficientu pro převod: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0−(+6)=−6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</m:oMath>
                </a14:m>
                <a:r>
                  <a:rPr lang="cs-CZ" dirty="0"/>
                  <a:t>, tedy: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2 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∙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=0,000002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8" y="2696271"/>
                <a:ext cx="11187485" cy="1729769"/>
              </a:xfrm>
              <a:prstGeom prst="rect">
                <a:avLst/>
              </a:prstGeom>
              <a:blipFill>
                <a:blip r:embed="rId3"/>
                <a:stretch>
                  <a:fillRect l="-436" t="-14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/>
              <p:nvPr/>
            </p:nvSpPr>
            <p:spPr>
              <a:xfrm>
                <a:off x="500930" y="4670253"/>
                <a:ext cx="11187485" cy="208595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Převeďte 40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𝐦𝐦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cs-CZ" b="1" dirty="0"/>
                  <a:t>na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𝐜𝐦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mocnitele čísla 10, koeficientu pro převod: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−6−(−4)=−2</m:t>
                    </m:r>
                  </m:oMath>
                </a14:m>
                <a:r>
                  <a:rPr lang="cs-CZ" dirty="0"/>
                  <a:t> 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, tedy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40 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930" y="4670253"/>
                <a:ext cx="11187485" cy="2085956"/>
              </a:xfrm>
              <a:prstGeom prst="rect">
                <a:avLst/>
              </a:prstGeom>
              <a:blipFill>
                <a:blip r:embed="rId4"/>
                <a:stretch>
                  <a:fillRect l="-436" t="-11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AC4FB899-5A9B-0F1C-0594-988E4C66CA2B}"/>
              </a:ext>
            </a:extLst>
          </p:cNvPr>
          <p:cNvCxnSpPr/>
          <p:nvPr/>
        </p:nvCxnSpPr>
        <p:spPr>
          <a:xfrm>
            <a:off x="270341" y="4548146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801580CF-C464-3692-0BE3-58753D1C2898}"/>
              </a:ext>
            </a:extLst>
          </p:cNvPr>
          <p:cNvCxnSpPr/>
          <p:nvPr/>
        </p:nvCxnSpPr>
        <p:spPr>
          <a:xfrm>
            <a:off x="385635" y="2457738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119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673EA5F-1EF7-ADB4-C904-9F2E1F233545}"/>
              </a:ext>
            </a:extLst>
          </p:cNvPr>
          <p:cNvSpPr txBox="1"/>
          <p:nvPr/>
        </p:nvSpPr>
        <p:spPr>
          <a:xfrm>
            <a:off x="373708" y="259901"/>
            <a:ext cx="8364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Postup převodu mezi násobky jednotky dané fyzikální veličiny – objemové jednotky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/>
              <p:nvPr/>
            </p:nvSpPr>
            <p:spPr>
              <a:xfrm>
                <a:off x="373708" y="643159"/>
                <a:ext cx="11354463" cy="22274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Základní jednotka objemu </a:t>
                </a:r>
                <a:r>
                  <a:rPr lang="cs-CZ" dirty="0" err="1"/>
                  <a:t>jw</a:t>
                </a:r>
                <a:r>
                  <a:rPr lang="cs-CZ" dirty="0"/>
                  <a:t> metr krychlový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dirty="0"/>
                  <a:t>) a násobky ostatních jednotek jsou vyjádřeny mocninou deseti:</a:t>
                </a:r>
              </a:p>
              <a:p>
                <a:endParaRPr lang="cs-CZ" sz="800" dirty="0"/>
              </a:p>
              <a:p>
                <a:r>
                  <a:rPr lang="cs-CZ" dirty="0"/>
                  <a:t>milimetr krychlový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cs-CZ" dirty="0"/>
                          <m:t>(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 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−9</m:t>
                        </m:r>
                      </m:sup>
                    </m:sSup>
                  </m:oMath>
                </a14:m>
                <a:endParaRPr lang="cs-CZ" b="0" dirty="0"/>
              </a:p>
              <a:p>
                <a:r>
                  <a:rPr lang="cs-CZ" dirty="0"/>
                  <a:t>centimetr krychlový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</m:oMath>
                </a14:m>
                <a:endParaRPr lang="cs-CZ" b="0" dirty="0"/>
              </a:p>
              <a:p>
                <a:r>
                  <a:rPr lang="cs-CZ" dirty="0"/>
                  <a:t>decimetr krychlový -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dm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cs-CZ" dirty="0"/>
                          <m:t>(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=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metr krychlový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  =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kilometr krychlový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−3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−9</m:t>
                        </m:r>
                      </m:sup>
                    </m:sSup>
                  </m:oMath>
                </a14:m>
                <a:endParaRPr lang="cs-CZ" dirty="0"/>
              </a:p>
              <a:p>
                <a:r>
                  <a:rPr lang="cs-CZ" dirty="0"/>
                  <a:t>Často používaná objemová jednotka LITR (l) je rovna jednomu decimetru krychlovému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l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dm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17D5E18-CC90-C98A-5F7A-975F9E6E4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8" y="643159"/>
                <a:ext cx="11354463" cy="2227469"/>
              </a:xfrm>
              <a:prstGeom prst="rect">
                <a:avLst/>
              </a:prstGeom>
              <a:blipFill>
                <a:blip r:embed="rId2"/>
                <a:stretch>
                  <a:fillRect l="-429" t="-1370" b="-5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/>
              <p:nvPr/>
            </p:nvSpPr>
            <p:spPr>
              <a:xfrm>
                <a:off x="373708" y="2777201"/>
                <a:ext cx="11187485" cy="17729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Převeďte 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dirty="0" smtClean="0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b="1" dirty="0"/>
                  <a:t> na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dirty="0" smtClean="0">
                            <a:latin typeface="Cambria Math" panose="02040503050406030204" pitchFamily="18" charset="0"/>
                          </a:rPr>
                          <m:t>𝐝𝐦</m:t>
                        </m:r>
                      </m:e>
                      <m:sup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Vypočet mocnitele čísla deset</a:t>
                </a:r>
                <a:r>
                  <a:rPr lang="cs-CZ" b="1" dirty="0"/>
                  <a:t>,</a:t>
                </a:r>
                <a:r>
                  <a:rPr lang="cs-CZ" dirty="0"/>
                  <a:t> koeficientu pro převod: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0−(−3)=3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, tedy: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2 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∙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=2000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d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C883F33-D0C5-8A1B-BD0C-AF20F46296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08" y="2777201"/>
                <a:ext cx="11187485" cy="1772921"/>
              </a:xfrm>
              <a:prstGeom prst="rect">
                <a:avLst/>
              </a:prstGeom>
              <a:blipFill>
                <a:blip r:embed="rId3"/>
                <a:stretch>
                  <a:fillRect l="-436" t="-17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/>
              <p:nvPr/>
            </p:nvSpPr>
            <p:spPr>
              <a:xfrm>
                <a:off x="489004" y="4678205"/>
                <a:ext cx="11187485" cy="20673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Převeďte 40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𝐜𝐦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b="1" dirty="0"/>
                  <a:t> na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mocnitele čísla 10, koeficientu pro převod: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−6−0=−6</m:t>
                    </m:r>
                  </m:oMath>
                </a14:m>
                <a:r>
                  <a:rPr lang="cs-CZ" dirty="0"/>
                  <a:t> 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Koeficient pro převod má hodnotu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</m:oMath>
                </a14:m>
                <a:r>
                  <a:rPr lang="cs-CZ" dirty="0"/>
                  <a:t>, tedy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40 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=0,000040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BCA0F61-D8E2-98B0-2885-7E05CFEF15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004" y="4678205"/>
                <a:ext cx="11187485" cy="2067361"/>
              </a:xfrm>
              <a:prstGeom prst="rect">
                <a:avLst/>
              </a:prstGeom>
              <a:blipFill>
                <a:blip r:embed="rId4"/>
                <a:stretch>
                  <a:fillRect l="-436" t="-1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AC4FB899-5A9B-0F1C-0594-988E4C66CA2B}"/>
              </a:ext>
            </a:extLst>
          </p:cNvPr>
          <p:cNvCxnSpPr/>
          <p:nvPr/>
        </p:nvCxnSpPr>
        <p:spPr>
          <a:xfrm>
            <a:off x="489004" y="4564048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801580CF-C464-3692-0BE3-58753D1C2898}"/>
              </a:ext>
            </a:extLst>
          </p:cNvPr>
          <p:cNvCxnSpPr/>
          <p:nvPr/>
        </p:nvCxnSpPr>
        <p:spPr>
          <a:xfrm>
            <a:off x="489004" y="2777201"/>
            <a:ext cx="1141807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1511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1ABCD3C-0227-822F-9E72-78A131F79217}"/>
              </a:ext>
            </a:extLst>
          </p:cNvPr>
          <p:cNvSpPr txBox="1"/>
          <p:nvPr/>
        </p:nvSpPr>
        <p:spPr>
          <a:xfrm>
            <a:off x="222637" y="218260"/>
            <a:ext cx="4341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Jednotka času a převod jednotek času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2AB957-5544-9B23-37E2-AF1A34547B48}"/>
                  </a:ext>
                </a:extLst>
              </p:cNvPr>
              <p:cNvSpPr txBox="1"/>
              <p:nvPr/>
            </p:nvSpPr>
            <p:spPr>
              <a:xfrm>
                <a:off x="310102" y="818984"/>
                <a:ext cx="785588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Smluvenou značkou času 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a základní jednotkou času je SEKUNDA se zkratkou s: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2AB957-5544-9B23-37E2-AF1A34547B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102" y="818984"/>
                <a:ext cx="7855888" cy="923330"/>
              </a:xfrm>
              <a:prstGeom prst="rect">
                <a:avLst/>
              </a:prstGeom>
              <a:blipFill>
                <a:blip r:embed="rId2"/>
                <a:stretch>
                  <a:fillRect l="-698" t="-32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Oboustranné nástěnné hodiny - černé 29091">
            <a:extLst>
              <a:ext uri="{FF2B5EF4-FFF2-40B4-BE49-F238E27FC236}">
                <a16:creationId xmlns:a16="http://schemas.microsoft.com/office/drawing/2014/main" id="{9FE00D4B-8F5F-9B21-0D39-3A43EC4A6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1749" y="191227"/>
            <a:ext cx="3140393" cy="3102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9E8B3C83-26C3-89FE-34E3-38581EC096FA}"/>
              </a:ext>
            </a:extLst>
          </p:cNvPr>
          <p:cNvSpPr txBox="1"/>
          <p:nvPr/>
        </p:nvSpPr>
        <p:spPr>
          <a:xfrm>
            <a:off x="397564" y="2021414"/>
            <a:ext cx="7768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Vyšší jednotky času – minuta a hodina, z historických důvodů nejsou dekadickým (mocninou deseti) násobkem základní jednotky – sekundy.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542F1F54-7A48-5780-60F6-90E6554175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242046"/>
              </p:ext>
            </p:extLst>
          </p:nvPr>
        </p:nvGraphicFramePr>
        <p:xfrm>
          <a:off x="1937652" y="2927640"/>
          <a:ext cx="4688247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49">
                  <a:extLst>
                    <a:ext uri="{9D8B030D-6E8A-4147-A177-3AD203B41FA5}">
                      <a16:colId xmlns:a16="http://schemas.microsoft.com/office/drawing/2014/main" val="670751363"/>
                    </a:ext>
                  </a:extLst>
                </a:gridCol>
                <a:gridCol w="1562749">
                  <a:extLst>
                    <a:ext uri="{9D8B030D-6E8A-4147-A177-3AD203B41FA5}">
                      <a16:colId xmlns:a16="http://schemas.microsoft.com/office/drawing/2014/main" val="1403181202"/>
                    </a:ext>
                  </a:extLst>
                </a:gridCol>
                <a:gridCol w="1562749">
                  <a:extLst>
                    <a:ext uri="{9D8B030D-6E8A-4147-A177-3AD203B41FA5}">
                      <a16:colId xmlns:a16="http://schemas.microsoft.com/office/drawing/2014/main" val="984784862"/>
                    </a:ext>
                  </a:extLst>
                </a:gridCol>
              </a:tblGrid>
              <a:tr h="350887">
                <a:tc>
                  <a:txBody>
                    <a:bodyPr/>
                    <a:lstStyle/>
                    <a:p>
                      <a:r>
                        <a:rPr lang="cs-CZ" dirty="0"/>
                        <a:t>1 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60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3600 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5372750"/>
                  </a:ext>
                </a:extLst>
              </a:tr>
              <a:tr h="350887">
                <a:tc>
                  <a:txBody>
                    <a:bodyPr/>
                    <a:lstStyle/>
                    <a:p>
                      <a:r>
                        <a:rPr lang="cs-CZ" dirty="0"/>
                        <a:t>1 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1/60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1/3600 hod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5491968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BCE650F2-2A7E-BA71-AF6A-C182E24AB9DB}"/>
              </a:ext>
            </a:extLst>
          </p:cNvPr>
          <p:cNvSpPr txBox="1"/>
          <p:nvPr/>
        </p:nvSpPr>
        <p:spPr>
          <a:xfrm>
            <a:off x="556591" y="4174435"/>
            <a:ext cx="7768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čas kratší než 1 s se používají dekadické násobky základní jednotky SEKUNDA.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ulka 7">
                <a:extLst>
                  <a:ext uri="{FF2B5EF4-FFF2-40B4-BE49-F238E27FC236}">
                    <a16:creationId xmlns:a16="http://schemas.microsoft.com/office/drawing/2014/main" id="{6C8467F4-F5BB-681A-4AF0-4BB13399F10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71880578"/>
                  </p:ext>
                </p:extLst>
              </p:nvPr>
            </p:nvGraphicFramePr>
            <p:xfrm>
              <a:off x="1993311" y="4774831"/>
              <a:ext cx="4688248" cy="1112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44124">
                      <a:extLst>
                        <a:ext uri="{9D8B030D-6E8A-4147-A177-3AD203B41FA5}">
                          <a16:colId xmlns:a16="http://schemas.microsoft.com/office/drawing/2014/main" val="2096798781"/>
                        </a:ext>
                      </a:extLst>
                    </a:gridCol>
                    <a:gridCol w="2344124">
                      <a:extLst>
                        <a:ext uri="{9D8B030D-6E8A-4147-A177-3AD203B41FA5}">
                          <a16:colId xmlns:a16="http://schemas.microsoft.com/office/drawing/2014/main" val="2960916023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milisekunda (1 </a:t>
                          </a:r>
                          <a:r>
                            <a:rPr lang="cs-CZ" dirty="0" err="1"/>
                            <a:t>ms</a:t>
                          </a:r>
                          <a:r>
                            <a:rPr lang="cs-CZ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1 .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cs-CZ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−3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cs-CZ" dirty="0"/>
                            <a:t>s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9241011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mikrosekunda (1 </a:t>
                          </a:r>
                          <a14:m>
                            <m:oMath xmlns:m="http://schemas.openxmlformats.org/officeDocument/2006/math"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</m:t>
                              </m:r>
                              <m: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1 .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cs-CZ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−6</m:t>
                                  </m:r>
                                </m:sup>
                              </m:sSup>
                            </m:oMath>
                          </a14:m>
                          <a:r>
                            <a:rPr lang="cs-CZ" dirty="0"/>
                            <a:t> s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7003810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nanosekunda (1 </a:t>
                          </a:r>
                          <a:r>
                            <a:rPr lang="cs-CZ" dirty="0" err="1"/>
                            <a:t>ns</a:t>
                          </a:r>
                          <a:r>
                            <a:rPr lang="cs-CZ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1 .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cs-CZ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−9</m:t>
                                  </m:r>
                                </m:sup>
                              </m:sSup>
                            </m:oMath>
                          </a14:m>
                          <a:r>
                            <a:rPr lang="cs-CZ" dirty="0"/>
                            <a:t> s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6135973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ulka 7">
                <a:extLst>
                  <a:ext uri="{FF2B5EF4-FFF2-40B4-BE49-F238E27FC236}">
                    <a16:creationId xmlns:a16="http://schemas.microsoft.com/office/drawing/2014/main" id="{6C8467F4-F5BB-681A-4AF0-4BB13399F10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71880578"/>
                  </p:ext>
                </p:extLst>
              </p:nvPr>
            </p:nvGraphicFramePr>
            <p:xfrm>
              <a:off x="1993311" y="4774831"/>
              <a:ext cx="4688248" cy="1112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44124">
                      <a:extLst>
                        <a:ext uri="{9D8B030D-6E8A-4147-A177-3AD203B41FA5}">
                          <a16:colId xmlns:a16="http://schemas.microsoft.com/office/drawing/2014/main" val="2096798781"/>
                        </a:ext>
                      </a:extLst>
                    </a:gridCol>
                    <a:gridCol w="2344124">
                      <a:extLst>
                        <a:ext uri="{9D8B030D-6E8A-4147-A177-3AD203B41FA5}">
                          <a16:colId xmlns:a16="http://schemas.microsoft.com/office/drawing/2014/main" val="2960916023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milisekunda (1 </a:t>
                          </a:r>
                          <a:r>
                            <a:rPr lang="cs-CZ" dirty="0" err="1"/>
                            <a:t>ms</a:t>
                          </a:r>
                          <a:r>
                            <a:rPr lang="cs-CZ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100519" t="-8197" r="-519" b="-2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9241011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259" t="-108197" r="-100259" b="-1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100519" t="-108197" r="-519" b="-1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003810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nanosekunda (1 </a:t>
                          </a:r>
                          <a:r>
                            <a:rPr lang="cs-CZ" dirty="0" err="1"/>
                            <a:t>ns</a:t>
                          </a:r>
                          <a:r>
                            <a:rPr lang="cs-CZ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100519" t="-208197" r="-519" b="-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61359730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5449617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8EB25C4-322F-09B6-99AC-FBDF81AA8617}"/>
              </a:ext>
            </a:extLst>
          </p:cNvPr>
          <p:cNvSpPr txBox="1"/>
          <p:nvPr/>
        </p:nvSpPr>
        <p:spPr>
          <a:xfrm>
            <a:off x="357809" y="421419"/>
            <a:ext cx="6941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Převod jednotek odvozených fyzikálních veličin obsahující čas - rychlost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BB0F416-8619-0C2E-8385-E2682CE1D2EC}"/>
                  </a:ext>
                </a:extLst>
              </p:cNvPr>
              <p:cNvSpPr txBox="1"/>
              <p:nvPr/>
            </p:nvSpPr>
            <p:spPr>
              <a:xfrm>
                <a:off x="469127" y="962108"/>
                <a:ext cx="11219290" cy="23939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 jakékoliv fyzikální úlohy začíná tím, že převedeme jednotky zadaných fyzikálních veličin na jednotky základní. Předejdeme tím možných chybám při dodatečném převádění výsledné (vypočtené) hodnoty na základní jednotky a jejich násobky.</a:t>
                </a:r>
              </a:p>
              <a:p>
                <a:endParaRPr lang="cs-CZ" sz="800" dirty="0"/>
              </a:p>
              <a:p>
                <a:r>
                  <a:rPr lang="cs-CZ" b="1" dirty="0"/>
                  <a:t>Příklad: </a:t>
                </a:r>
              </a:p>
              <a:p>
                <a:r>
                  <a:rPr lang="cs-CZ" dirty="0"/>
                  <a:t> Automobil se pohyboval rovnoměrnou rychlostí 82,8 km/hod po dobu 45 minut. Jakou dráhu v metrech urazil?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=82,8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hod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=82,8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 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3600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=45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min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=45 . 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=2700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BB0F416-8619-0C2E-8385-E2682CE1D2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27" y="962108"/>
                <a:ext cx="11219290" cy="2393989"/>
              </a:xfrm>
              <a:prstGeom prst="rect">
                <a:avLst/>
              </a:prstGeom>
              <a:blipFill>
                <a:blip r:embed="rId2"/>
                <a:stretch>
                  <a:fillRect l="-489" t="-1527" b="-7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675029E-EC02-2C86-8B5C-872B628CDDD8}"/>
              </a:ext>
            </a:extLst>
          </p:cNvPr>
          <p:cNvCxnSpPr/>
          <p:nvPr/>
        </p:nvCxnSpPr>
        <p:spPr>
          <a:xfrm>
            <a:off x="469127" y="3356097"/>
            <a:ext cx="1121929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A6A19AE-1B16-79F0-73F1-821434B852D4}"/>
                  </a:ext>
                </a:extLst>
              </p:cNvPr>
              <p:cNvSpPr txBox="1"/>
              <p:nvPr/>
            </p:nvSpPr>
            <p:spPr>
              <a:xfrm>
                <a:off x="469127" y="3444902"/>
                <a:ext cx="11219290" cy="19516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Známý vztah pro výpočet rychlosti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upravíme na vztah pro výpočet dráhy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3 . 2700 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=62100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Automobil urazil 62100 m.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A6A19AE-1B16-79F0-73F1-821434B852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27" y="3444902"/>
                <a:ext cx="11219290" cy="1951625"/>
              </a:xfrm>
              <a:prstGeom prst="rect">
                <a:avLst/>
              </a:prstGeom>
              <a:blipFill>
                <a:blip r:embed="rId3"/>
                <a:stretch>
                  <a:fillRect l="-489" t="-1563" b="-40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4237F2A1-2513-63D3-9F5E-C0E0010825E1}"/>
              </a:ext>
            </a:extLst>
          </p:cNvPr>
          <p:cNvSpPr txBox="1"/>
          <p:nvPr/>
        </p:nvSpPr>
        <p:spPr>
          <a:xfrm>
            <a:off x="178904" y="5629751"/>
            <a:ext cx="11799736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/>
              <a:t>Pamatujte si!</a:t>
            </a:r>
          </a:p>
          <a:p>
            <a:r>
              <a:rPr lang="cs-CZ" dirty="0"/>
              <a:t>Převádíme–</a:t>
            </a:r>
            <a:r>
              <a:rPr lang="cs-CZ" dirty="0" err="1"/>
              <a:t>li</a:t>
            </a:r>
            <a:r>
              <a:rPr lang="cs-CZ" dirty="0"/>
              <a:t> rychlost zadanou v kilometrech za hodinu na rychlost v metrech za sekundu, </a:t>
            </a:r>
            <a:r>
              <a:rPr lang="cs-CZ" b="1" dirty="0"/>
              <a:t>dělíme</a:t>
            </a:r>
            <a:r>
              <a:rPr lang="cs-CZ" dirty="0"/>
              <a:t> zadaný údaj číslem 3,6 .</a:t>
            </a:r>
          </a:p>
          <a:p>
            <a:r>
              <a:rPr lang="cs-CZ" dirty="0"/>
              <a:t>Převádíme-li rychlost zadanou v metrech za sekundu na rychlost v kilometrech za hodinu, </a:t>
            </a:r>
            <a:r>
              <a:rPr lang="cs-CZ" b="1" dirty="0"/>
              <a:t>násobíme</a:t>
            </a:r>
            <a:r>
              <a:rPr lang="cs-CZ" dirty="0"/>
              <a:t> zadaný údaj číslem 3,6.</a:t>
            </a:r>
          </a:p>
        </p:txBody>
      </p:sp>
    </p:spTree>
    <p:extLst>
      <p:ext uri="{BB962C8B-B14F-4D97-AF65-F5344CB8AC3E}">
        <p14:creationId xmlns:p14="http://schemas.microsoft.com/office/powerpoint/2010/main" val="3508114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0725F90-FBAD-98B8-2E34-B0A1E79F4962}"/>
              </a:ext>
            </a:extLst>
          </p:cNvPr>
          <p:cNvSpPr txBox="1"/>
          <p:nvPr/>
        </p:nvSpPr>
        <p:spPr>
          <a:xfrm>
            <a:off x="357808" y="421419"/>
            <a:ext cx="8507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Převod jednotek odvozených fyzikálních veličin obsahující hmotnost a objem - hustota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9739130-6469-3A70-DE16-172F59F5FB19}"/>
                  </a:ext>
                </a:extLst>
              </p:cNvPr>
              <p:cNvSpPr txBox="1"/>
              <p:nvPr/>
            </p:nvSpPr>
            <p:spPr>
              <a:xfrm>
                <a:off x="382987" y="806653"/>
                <a:ext cx="11426025" cy="1263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Definiční vztah pro hustotu je 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cs-CZ" dirty="0"/>
                  <a:t>         (hustota=hmotnost / objem)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Jednotkou hustoty může být kg . m</a:t>
                </a:r>
                <a:r>
                  <a:rPr lang="cs-CZ" baseline="30000" dirty="0"/>
                  <a:t>-3</a:t>
                </a:r>
                <a:r>
                  <a:rPr lang="cs-CZ" dirty="0"/>
                  <a:t> (kilogram na metr krychlový), g . cm</a:t>
                </a:r>
                <a:r>
                  <a:rPr lang="cs-CZ" baseline="30000" dirty="0"/>
                  <a:t>-3</a:t>
                </a:r>
                <a:r>
                  <a:rPr lang="cs-CZ" dirty="0"/>
                  <a:t> (gram na centimetr krychlový).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9739130-6469-3A70-DE16-172F59F5FB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87" y="806653"/>
                <a:ext cx="11426025" cy="1263295"/>
              </a:xfrm>
              <a:prstGeom prst="rect">
                <a:avLst/>
              </a:prstGeom>
              <a:blipFill>
                <a:blip r:embed="rId2"/>
                <a:stretch>
                  <a:fillRect l="-480" t="-2404" b="-6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870B6610-BB35-7BE3-E17C-66A23FDE8B7A}"/>
              </a:ext>
            </a:extLst>
          </p:cNvPr>
          <p:cNvCxnSpPr/>
          <p:nvPr/>
        </p:nvCxnSpPr>
        <p:spPr>
          <a:xfrm flipV="1">
            <a:off x="246490" y="2202511"/>
            <a:ext cx="11688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>
            <a:extLst>
              <a:ext uri="{FF2B5EF4-FFF2-40B4-BE49-F238E27FC236}">
                <a16:creationId xmlns:a16="http://schemas.microsoft.com/office/drawing/2014/main" id="{61B025C4-4041-DE06-C49C-7946C1908978}"/>
              </a:ext>
            </a:extLst>
          </p:cNvPr>
          <p:cNvSpPr txBox="1"/>
          <p:nvPr/>
        </p:nvSpPr>
        <p:spPr>
          <a:xfrm>
            <a:off x="357808" y="2354548"/>
            <a:ext cx="2654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Převod kg . m</a:t>
            </a:r>
            <a:r>
              <a:rPr lang="cs-CZ" b="1" baseline="30000" dirty="0"/>
              <a:t>-3 </a:t>
            </a:r>
            <a:r>
              <a:rPr lang="cs-CZ" b="1" dirty="0"/>
              <a:t> na g . cm</a:t>
            </a:r>
            <a:r>
              <a:rPr lang="cs-CZ" b="1" baseline="30000" dirty="0"/>
              <a:t>-3</a:t>
            </a:r>
            <a:r>
              <a:rPr lang="cs-CZ" b="1" dirty="0"/>
              <a:t>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369B478-A712-3BC6-A412-69B4C35DB79E}"/>
              </a:ext>
            </a:extLst>
          </p:cNvPr>
          <p:cNvSpPr txBox="1"/>
          <p:nvPr/>
        </p:nvSpPr>
        <p:spPr>
          <a:xfrm>
            <a:off x="357808" y="2769662"/>
            <a:ext cx="11426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Víme, že   1 kg = 10</a:t>
            </a:r>
            <a:r>
              <a:rPr lang="cs-CZ" baseline="30000" dirty="0"/>
              <a:t>3</a:t>
            </a:r>
            <a:r>
              <a:rPr lang="cs-CZ" dirty="0"/>
              <a:t> g,  1 m</a:t>
            </a:r>
            <a:r>
              <a:rPr lang="cs-CZ" baseline="30000" dirty="0"/>
              <a:t>3</a:t>
            </a:r>
            <a:r>
              <a:rPr lang="cs-CZ" dirty="0"/>
              <a:t> = 10</a:t>
            </a:r>
            <a:r>
              <a:rPr lang="cs-CZ" baseline="30000" dirty="0"/>
              <a:t>6</a:t>
            </a:r>
            <a:r>
              <a:rPr lang="cs-CZ" dirty="0"/>
              <a:t> cm</a:t>
            </a:r>
            <a:r>
              <a:rPr lang="cs-CZ" baseline="30000" dirty="0"/>
              <a:t>3</a:t>
            </a:r>
            <a:r>
              <a:rPr lang="cs-CZ" dirty="0"/>
              <a:t>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107378A8-8FB9-58B3-91AB-E1A8A69FF002}"/>
                  </a:ext>
                </a:extLst>
              </p:cNvPr>
              <p:cNvSpPr txBox="1"/>
              <p:nvPr/>
            </p:nvSpPr>
            <p:spPr>
              <a:xfrm>
                <a:off x="382987" y="3188347"/>
                <a:ext cx="114816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Hustota žuly je 2800 kg . m</a:t>
                </a:r>
                <a:r>
                  <a:rPr lang="cs-CZ" baseline="30000" dirty="0"/>
                  <a:t>-3</a:t>
                </a:r>
                <a:r>
                  <a:rPr lang="cs-CZ" dirty="0"/>
                  <a:t>. Jakou má hustotu v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g</m:t>
                    </m:r>
                  </m:oMath>
                </a14:m>
                <a:r>
                  <a:rPr lang="cs-CZ" dirty="0"/>
                  <a:t> . cm</a:t>
                </a:r>
                <a:r>
                  <a:rPr lang="cs-CZ" baseline="30000" dirty="0"/>
                  <a:t>-3</a:t>
                </a:r>
                <a:r>
                  <a:rPr lang="cs-CZ" dirty="0"/>
                  <a:t>?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107378A8-8FB9-58B3-91AB-E1A8A69FF0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87" y="3188347"/>
                <a:ext cx="11481684" cy="369332"/>
              </a:xfrm>
              <a:prstGeom prst="rect">
                <a:avLst/>
              </a:prstGeom>
              <a:blipFill>
                <a:blip r:embed="rId3"/>
                <a:stretch>
                  <a:fillRect l="-47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6935043D-3E1A-176E-8D0D-EC34D5FD0390}"/>
                  </a:ext>
                </a:extLst>
              </p:cNvPr>
              <p:cNvSpPr txBox="1"/>
              <p:nvPr/>
            </p:nvSpPr>
            <p:spPr>
              <a:xfrm>
                <a:off x="382987" y="3706144"/>
                <a:ext cx="11274950" cy="6631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2800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2800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2800 . 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=2800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=2,8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6935043D-3E1A-176E-8D0D-EC34D5FD03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87" y="3706144"/>
                <a:ext cx="11274950" cy="66319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ál 9">
            <a:extLst>
              <a:ext uri="{FF2B5EF4-FFF2-40B4-BE49-F238E27FC236}">
                <a16:creationId xmlns:a16="http://schemas.microsoft.com/office/drawing/2014/main" id="{93BA648C-DEBB-1313-BF2F-C6E210066A26}"/>
              </a:ext>
            </a:extLst>
          </p:cNvPr>
          <p:cNvSpPr/>
          <p:nvPr/>
        </p:nvSpPr>
        <p:spPr>
          <a:xfrm rot="1500062">
            <a:off x="5829631" y="3557680"/>
            <a:ext cx="588397" cy="98583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582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66A3245-E07E-8A73-BEC5-5567D4E6F837}"/>
              </a:ext>
            </a:extLst>
          </p:cNvPr>
          <p:cNvSpPr txBox="1"/>
          <p:nvPr/>
        </p:nvSpPr>
        <p:spPr>
          <a:xfrm>
            <a:off x="5304845" y="3044279"/>
            <a:ext cx="1582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659964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9642639-17CA-1A4F-7EDF-1812A9802B29}"/>
              </a:ext>
            </a:extLst>
          </p:cNvPr>
          <p:cNvSpPr txBox="1"/>
          <p:nvPr/>
        </p:nvSpPr>
        <p:spPr>
          <a:xfrm>
            <a:off x="463108" y="225392"/>
            <a:ext cx="2574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Matematický doplněk 1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D880748-153F-345C-1540-F4405C75A29D}"/>
              </a:ext>
            </a:extLst>
          </p:cNvPr>
          <p:cNvSpPr txBox="1"/>
          <p:nvPr/>
        </p:nvSpPr>
        <p:spPr>
          <a:xfrm>
            <a:off x="1703512" y="612787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Mocniny se záporným mocnitelem: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516869C-432E-4160-D894-A5FEB197D40E}"/>
                  </a:ext>
                </a:extLst>
              </p:cNvPr>
              <p:cNvSpPr txBox="1"/>
              <p:nvPr/>
            </p:nvSpPr>
            <p:spPr>
              <a:xfrm>
                <a:off x="1703512" y="1245883"/>
                <a:ext cx="5256584" cy="8436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Krácení zlomku: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516869C-432E-4160-D894-A5FEB197D4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245883"/>
                <a:ext cx="5256584" cy="843693"/>
              </a:xfrm>
              <a:prstGeom prst="rect">
                <a:avLst/>
              </a:prstGeom>
              <a:blipFill>
                <a:blip r:embed="rId2"/>
                <a:stretch>
                  <a:fillRect l="-927" t="-35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B5D9713A-6792-386D-5FCB-7A11A05F69AD}"/>
                  </a:ext>
                </a:extLst>
              </p:cNvPr>
              <p:cNvSpPr txBox="1"/>
              <p:nvPr/>
            </p:nvSpPr>
            <p:spPr>
              <a:xfrm>
                <a:off x="4779057" y="1524676"/>
                <a:ext cx="1512168" cy="564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B5D9713A-6792-386D-5FCB-7A11A05F69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9057" y="1524676"/>
                <a:ext cx="1512168" cy="5648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0F7415E4-A755-4022-BCCB-CF62F0C6FB58}"/>
              </a:ext>
            </a:extLst>
          </p:cNvPr>
          <p:cNvCxnSpPr>
            <a:cxnSpLocks/>
          </p:cNvCxnSpPr>
          <p:nvPr/>
        </p:nvCxnSpPr>
        <p:spPr>
          <a:xfrm rot="420000" flipH="1">
            <a:off x="4269407" y="1489685"/>
            <a:ext cx="144016" cy="258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621E7404-0D8E-3DD0-1E21-2850FEF2DE1D}"/>
              </a:ext>
            </a:extLst>
          </p:cNvPr>
          <p:cNvCxnSpPr>
            <a:cxnSpLocks/>
          </p:cNvCxnSpPr>
          <p:nvPr/>
        </p:nvCxnSpPr>
        <p:spPr>
          <a:xfrm rot="420000" flipH="1">
            <a:off x="4644651" y="1472669"/>
            <a:ext cx="144016" cy="258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47FD612F-2C3D-D9C6-A4D6-63FB8ADB5190}"/>
              </a:ext>
            </a:extLst>
          </p:cNvPr>
          <p:cNvCxnSpPr>
            <a:cxnSpLocks/>
          </p:cNvCxnSpPr>
          <p:nvPr/>
        </p:nvCxnSpPr>
        <p:spPr>
          <a:xfrm rot="420000" flipH="1">
            <a:off x="4094981" y="1823425"/>
            <a:ext cx="144016" cy="258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808EB0D8-6844-1C15-233A-437E7B587B4A}"/>
              </a:ext>
            </a:extLst>
          </p:cNvPr>
          <p:cNvCxnSpPr>
            <a:cxnSpLocks/>
          </p:cNvCxnSpPr>
          <p:nvPr/>
        </p:nvCxnSpPr>
        <p:spPr>
          <a:xfrm rot="420000" flipH="1">
            <a:off x="4443832" y="1836433"/>
            <a:ext cx="144016" cy="258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Šipka: doprava 18">
            <a:extLst>
              <a:ext uri="{FF2B5EF4-FFF2-40B4-BE49-F238E27FC236}">
                <a16:creationId xmlns:a16="http://schemas.microsoft.com/office/drawing/2014/main" id="{53300456-CF8B-8EF7-1080-54474EAE53A5}"/>
              </a:ext>
            </a:extLst>
          </p:cNvPr>
          <p:cNvSpPr/>
          <p:nvPr/>
        </p:nvSpPr>
        <p:spPr>
          <a:xfrm>
            <a:off x="6173603" y="1738818"/>
            <a:ext cx="534466" cy="160998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D38D443-8A9A-4A02-C8C5-8A8777AE9D32}"/>
                  </a:ext>
                </a:extLst>
              </p:cNvPr>
              <p:cNvSpPr txBox="1"/>
              <p:nvPr/>
            </p:nvSpPr>
            <p:spPr>
              <a:xfrm>
                <a:off x="6659881" y="1441448"/>
                <a:ext cx="2550690" cy="648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D38D443-8A9A-4A02-C8C5-8A8777AE9D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9881" y="1441448"/>
                <a:ext cx="2550690" cy="64812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1968E230-CAD3-87E4-5D97-C0D04B99DB9E}"/>
                  </a:ext>
                </a:extLst>
              </p:cNvPr>
              <p:cNvSpPr txBox="1"/>
              <p:nvPr/>
            </p:nvSpPr>
            <p:spPr>
              <a:xfrm>
                <a:off x="3431704" y="2852936"/>
                <a:ext cx="1872208" cy="564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1968E230-CAD3-87E4-5D97-C0D04B99DB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1704" y="2852936"/>
                <a:ext cx="1872208" cy="5648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EC8A516D-06BB-2A5F-FE0B-AC7F7C6AF32D}"/>
              </a:ext>
            </a:extLst>
          </p:cNvPr>
          <p:cNvCxnSpPr>
            <a:cxnSpLocks/>
          </p:cNvCxnSpPr>
          <p:nvPr/>
        </p:nvCxnSpPr>
        <p:spPr>
          <a:xfrm flipH="1">
            <a:off x="4098997" y="2865943"/>
            <a:ext cx="196803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0E5E89B0-BA34-65EE-2803-96080FC55044}"/>
              </a:ext>
            </a:extLst>
          </p:cNvPr>
          <p:cNvCxnSpPr>
            <a:cxnSpLocks/>
          </p:cNvCxnSpPr>
          <p:nvPr/>
        </p:nvCxnSpPr>
        <p:spPr>
          <a:xfrm flipH="1">
            <a:off x="4439817" y="2894371"/>
            <a:ext cx="196803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74306839-ED5A-B51F-6AF8-B8C26C2F13E6}"/>
              </a:ext>
            </a:extLst>
          </p:cNvPr>
          <p:cNvCxnSpPr>
            <a:cxnSpLocks/>
          </p:cNvCxnSpPr>
          <p:nvPr/>
        </p:nvCxnSpPr>
        <p:spPr>
          <a:xfrm flipH="1">
            <a:off x="4261569" y="3201810"/>
            <a:ext cx="196803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1B8E7DB-7B04-4549-1B29-1C7EA0B5C3AA}"/>
              </a:ext>
            </a:extLst>
          </p:cNvPr>
          <p:cNvCxnSpPr>
            <a:cxnSpLocks/>
          </p:cNvCxnSpPr>
          <p:nvPr/>
        </p:nvCxnSpPr>
        <p:spPr>
          <a:xfrm flipH="1">
            <a:off x="4629447" y="3201810"/>
            <a:ext cx="196803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B72CCF0F-8E06-99F5-FC35-EE2F3E68E301}"/>
                  </a:ext>
                </a:extLst>
              </p:cNvPr>
              <p:cNvSpPr txBox="1"/>
              <p:nvPr/>
            </p:nvSpPr>
            <p:spPr>
              <a:xfrm>
                <a:off x="4855150" y="2817990"/>
                <a:ext cx="1116054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B72CCF0F-8E06-99F5-FC35-EE2F3E68E3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5150" y="2817990"/>
                <a:ext cx="1116054" cy="6127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Šipka: doprava 29">
            <a:extLst>
              <a:ext uri="{FF2B5EF4-FFF2-40B4-BE49-F238E27FC236}">
                <a16:creationId xmlns:a16="http://schemas.microsoft.com/office/drawing/2014/main" id="{9903B961-88EA-94A0-3E4E-DE1538BA2BAB}"/>
              </a:ext>
            </a:extLst>
          </p:cNvPr>
          <p:cNvSpPr/>
          <p:nvPr/>
        </p:nvSpPr>
        <p:spPr>
          <a:xfrm>
            <a:off x="6173604" y="3051619"/>
            <a:ext cx="553755" cy="167533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DA0DC2AB-3FC6-4ECD-54DF-74EF9940BF66}"/>
                  </a:ext>
                </a:extLst>
              </p:cNvPr>
              <p:cNvSpPr txBox="1"/>
              <p:nvPr/>
            </p:nvSpPr>
            <p:spPr>
              <a:xfrm>
                <a:off x="7104112" y="2817990"/>
                <a:ext cx="2376264" cy="664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2−3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DA0DC2AB-3FC6-4ECD-54DF-74EF9940BF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4112" y="2817990"/>
                <a:ext cx="2376264" cy="66499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5352874C-ACEA-F4B0-624D-3F170CF30A64}"/>
                  </a:ext>
                </a:extLst>
              </p:cNvPr>
              <p:cNvSpPr txBox="1"/>
              <p:nvPr/>
            </p:nvSpPr>
            <p:spPr>
              <a:xfrm>
                <a:off x="5494172" y="4078541"/>
                <a:ext cx="1584176" cy="90172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28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8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  <m:r>
                        <a:rPr lang="cs-CZ" sz="28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5352874C-ACEA-F4B0-624D-3F170CF30A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172" y="4078541"/>
                <a:ext cx="1584176" cy="90172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Pravá složená závorka 35">
            <a:extLst>
              <a:ext uri="{FF2B5EF4-FFF2-40B4-BE49-F238E27FC236}">
                <a16:creationId xmlns:a16="http://schemas.microsoft.com/office/drawing/2014/main" id="{242D7DF4-81E3-E06C-AD6D-139C4E9BB2AA}"/>
              </a:ext>
            </a:extLst>
          </p:cNvPr>
          <p:cNvSpPr/>
          <p:nvPr/>
        </p:nvSpPr>
        <p:spPr>
          <a:xfrm rot="5400000">
            <a:off x="6058594" y="2006098"/>
            <a:ext cx="216024" cy="3564396"/>
          </a:xfrm>
          <a:prstGeom prst="rightBrace">
            <a:avLst>
              <a:gd name="adj1" fmla="val 8333"/>
              <a:gd name="adj2" fmla="val 49108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93DBBFAD-3068-5620-EA88-B9C304A0C7D0}"/>
                  </a:ext>
                </a:extLst>
              </p:cNvPr>
              <p:cNvSpPr txBox="1"/>
              <p:nvPr/>
            </p:nvSpPr>
            <p:spPr>
              <a:xfrm>
                <a:off x="1918279" y="5154630"/>
                <a:ext cx="8352928" cy="10483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93DBBFAD-3068-5620-EA88-B9C304A0C7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8279" y="5154630"/>
                <a:ext cx="8352928" cy="1048300"/>
              </a:xfrm>
              <a:prstGeom prst="rect">
                <a:avLst/>
              </a:prstGeom>
              <a:blipFill>
                <a:blip r:embed="rId9"/>
                <a:stretch>
                  <a:fillRect l="-657" t="-34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ál 4">
            <a:hlinkClick r:id="rId10" action="ppaction://hlinksldjump"/>
            <a:extLst>
              <a:ext uri="{FF2B5EF4-FFF2-40B4-BE49-F238E27FC236}">
                <a16:creationId xmlns:a16="http://schemas.microsoft.com/office/drawing/2014/main" id="{D912F94C-67A5-F0C3-052F-CC061AF77840}"/>
              </a:ext>
            </a:extLst>
          </p:cNvPr>
          <p:cNvSpPr/>
          <p:nvPr/>
        </p:nvSpPr>
        <p:spPr>
          <a:xfrm>
            <a:off x="10843846" y="6025662"/>
            <a:ext cx="609600" cy="6096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387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F9528A8-C698-03BA-5434-DC3C91168A3E}"/>
              </a:ext>
            </a:extLst>
          </p:cNvPr>
          <p:cNvSpPr txBox="1"/>
          <p:nvPr/>
        </p:nvSpPr>
        <p:spPr>
          <a:xfrm>
            <a:off x="463108" y="225392"/>
            <a:ext cx="2574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Matematický doplněk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67B6C81-BB5B-1586-B871-4678C1CAE3D9}"/>
                  </a:ext>
                </a:extLst>
              </p:cNvPr>
              <p:cNvSpPr txBox="1"/>
              <p:nvPr/>
            </p:nvSpPr>
            <p:spPr>
              <a:xfrm>
                <a:off x="463108" y="618578"/>
                <a:ext cx="918375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násobení mocnin o stejném základu platí následující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Příklad: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2+4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67B6C81-BB5B-1586-B871-4678C1CAE3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108" y="618578"/>
                <a:ext cx="9183756" cy="1569660"/>
              </a:xfrm>
              <a:prstGeom prst="rect">
                <a:avLst/>
              </a:prstGeom>
              <a:blipFill>
                <a:blip r:embed="rId2"/>
                <a:stretch>
                  <a:fillRect l="-598" t="-19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D6FFCA3-19FA-C262-85CE-83AD976B0C11}"/>
                  </a:ext>
                </a:extLst>
              </p:cNvPr>
              <p:cNvSpPr txBox="1"/>
              <p:nvPr/>
            </p:nvSpPr>
            <p:spPr>
              <a:xfrm>
                <a:off x="463108" y="2456954"/>
                <a:ext cx="10917141" cy="19806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dělení mocnin o stejném základu platí následující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Příklad: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  mocnitel výsledku může být i záporný (viz matematický doplněk 1)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2−4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D6FFCA3-19FA-C262-85CE-83AD976B0C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108" y="2456954"/>
                <a:ext cx="10917141" cy="1980670"/>
              </a:xfrm>
              <a:prstGeom prst="rect">
                <a:avLst/>
              </a:prstGeom>
              <a:blipFill>
                <a:blip r:embed="rId3"/>
                <a:stretch>
                  <a:fillRect l="-503" t="-1538" b="-12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3D4E733-F9D8-EA82-06C7-01B693D08B83}"/>
                  </a:ext>
                </a:extLst>
              </p:cNvPr>
              <p:cNvSpPr txBox="1"/>
              <p:nvPr/>
            </p:nvSpPr>
            <p:spPr>
              <a:xfrm>
                <a:off x="463108" y="4516341"/>
                <a:ext cx="11352530" cy="1425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Mocnitel nula:</a:t>
                </a:r>
              </a:p>
              <a:p>
                <a:endParaRPr lang="cs-CZ" sz="800" dirty="0"/>
              </a:p>
              <a:p>
                <a:r>
                  <a:rPr lang="cs-CZ" dirty="0"/>
                  <a:t>Ze vztahu pro dělení mocnin o stejném základu plyne: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3D4E733-F9D8-EA82-06C7-01B693D08B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108" y="4516341"/>
                <a:ext cx="11352530" cy="1425775"/>
              </a:xfrm>
              <a:prstGeom prst="rect">
                <a:avLst/>
              </a:prstGeom>
              <a:blipFill>
                <a:blip r:embed="rId4"/>
                <a:stretch>
                  <a:fillRect l="-483" t="-25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79D2D727-57A4-4806-3B34-2E41C42DE855}"/>
              </a:ext>
            </a:extLst>
          </p:cNvPr>
          <p:cNvSpPr txBox="1"/>
          <p:nvPr/>
        </p:nvSpPr>
        <p:spPr>
          <a:xfrm>
            <a:off x="3499899" y="6054756"/>
            <a:ext cx="51922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/>
              <a:t>Jakékoliv reálné číslo umocněné na nultou se rovná 1</a:t>
            </a:r>
          </a:p>
        </p:txBody>
      </p:sp>
      <p:sp>
        <p:nvSpPr>
          <p:cNvPr id="7" name="Ovál 6">
            <a:hlinkClick r:id="rId5" action="ppaction://hlinksldjump"/>
            <a:extLst>
              <a:ext uri="{FF2B5EF4-FFF2-40B4-BE49-F238E27FC236}">
                <a16:creationId xmlns:a16="http://schemas.microsoft.com/office/drawing/2014/main" id="{FF3AB132-E4CA-C052-F7F9-05C9A2E944EF}"/>
              </a:ext>
            </a:extLst>
          </p:cNvPr>
          <p:cNvSpPr/>
          <p:nvPr/>
        </p:nvSpPr>
        <p:spPr>
          <a:xfrm>
            <a:off x="10843846" y="6025662"/>
            <a:ext cx="609600" cy="6096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77232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1029</TotalTime>
  <Words>1954</Words>
  <Application>Microsoft Office PowerPoint</Application>
  <PresentationFormat>Širokoúhlá obrazovka</PresentationFormat>
  <Paragraphs>336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Motiv Office</vt:lpstr>
      <vt:lpstr>Fyzikální veličiny a jednotky (Fyz11)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Převody jednotek</dc:title>
  <dc:creator>Karel Sixl</dc:creator>
  <cp:lastModifiedBy>Karel Sixl</cp:lastModifiedBy>
  <cp:revision>56</cp:revision>
  <dcterms:created xsi:type="dcterms:W3CDTF">2024-06-01T12:15:12Z</dcterms:created>
  <dcterms:modified xsi:type="dcterms:W3CDTF">2025-12-26T15:01:15Z</dcterms:modified>
</cp:coreProperties>
</file>