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7" r:id="rId4"/>
    <p:sldId id="258" r:id="rId5"/>
    <p:sldId id="265" r:id="rId6"/>
    <p:sldId id="266" r:id="rId7"/>
    <p:sldId id="268" r:id="rId8"/>
    <p:sldId id="264" r:id="rId9"/>
    <p:sldId id="259" r:id="rId10"/>
    <p:sldId id="260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57143D-C699-4AE9-B77F-11010C068D88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3605D0-7E9D-4BB8-939D-4B59DF4D80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5049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3605D0-7E9D-4BB8-939D-4B59DF4D807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0172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D425F9-29D8-F0F7-6E8A-394C9525A1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218C2A4-3876-513D-FCBE-5F4D7E3550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FE349B2-BF68-3881-06D2-C112B8AB7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8771E1A-FE39-C678-1582-083DD9876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BBE79BA-4CC9-5536-B856-0703FF676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573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B19934-02A3-1390-6868-CE86DEF5B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2B95C4-0B19-45B7-2916-6720CAB84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AB6C4A9-5365-6C7C-8FCB-534F5C286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67E8167-BA12-58CF-64D1-734C474D2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9A58CC1-5E9A-1AE9-920C-C21EF2270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483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D35C09-E82D-8F9D-059C-2714D2937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95D98E3-0119-02FF-F92B-1C111B88A8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96E6919-0DE2-E9F2-0B7E-05293CFC3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B073D59-72CF-BE9D-A65C-AA4A0A773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6356631-1D7E-D1E6-BD3C-9DEBF1DA0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816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153BAB-E227-9771-58DF-CA6A8F4B4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13860D-0089-A2F3-5604-38524C6CD6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612168F-21B6-0E4D-D9D7-9B3D752806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D78A736-5D11-A6D6-8BEB-63B60A190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CDC8B15-4B32-741C-DC90-FCB1234ED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582B4BD-B392-44CA-D719-D0332084C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6094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93DAE4-4697-B1EB-7983-A337F3817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C96E73D-E9B5-D804-4821-DFEDCBB110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3455084-8582-D791-4A81-1F86995984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1DA91EF-4E56-243E-3FE9-F464E1BF32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5804497-75D0-9B8A-0CD8-808B1CD50C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BF853DB-B179-E0BA-250E-F4EBB702B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53BE01B-2D41-4EC7-6495-FDB8B1DE3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9D466FE4-A1FF-B4A9-B2C8-1929795CE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2206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DF96EC-5A8A-AD47-E2EF-3D34DA39F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65DE1C3-A0FF-37F0-2EF2-5E5B9247A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5B62DA4-6E73-933E-8BF5-DECD1D630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3C566BB-04EE-2E1E-BD4B-1BBE4933E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8498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6CBF703-9A7C-5693-E07F-13306765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BCB25F3-3626-2E98-9D91-71B2DECA0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D964A7E-ABC2-E263-F2AA-C0795277B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299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B11DAC-8511-F03B-C18F-66CE90FF5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B3B55F4-D056-E73D-678B-DD82A7CB52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91F65E6-3F88-6F33-D586-211E1FF503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397B84E-9BDF-4A59-1390-C669CEE6D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E26881B-49B9-CF2A-75B6-29B21CE9C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EEE2D00-E2B4-2194-894C-FA4C5A36C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352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C6DEC0-4BDA-9D0D-ACF0-FE039BECA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37D7385-D9D3-C187-0FA8-9C12CDBE4D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5A4D8BC-AF39-DB3A-F36F-91142C008F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8CA13EE-7667-4145-CE2C-D3F2FAED3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1995669-7A35-A6B0-C230-D650F5582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FB75F3B-1509-3F3A-920E-6EE405D88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843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72D76D-6432-DD6C-BEFE-9226AB3B2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A50610D-8F97-41B6-486D-5D6F2127D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C19BA3A-50CC-B91A-32D4-A029BC767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C1BD87-5014-A551-450D-F464002E4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2D1C042-FBEC-52DF-C7DB-3222FADA3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269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B04BA41-B97A-9D12-5F1C-24C615BD18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BE4A106-D5CD-E05F-D014-7148A07AE0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462FC14-BC56-D3FE-FBDA-D037EB6F7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A16ACE6-5AB3-8C67-ABC1-DEFE923BB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00204DA-88BE-4545-587B-FA750972B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5331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1B5C0D-817D-A856-F615-7661BA40C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EBF9CEB-98A2-8B20-67D0-C1A7E8D1AC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9176332-5856-F621-4981-D1C854CB93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F484DA-4C6E-45DA-9909-3CF300959413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72A10A4-6BBF-E056-0D2C-F3C44507CA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69AE26B-6203-B06A-5655-4314F4C285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230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ortal.gov.cz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identita.gov.cz/registrace/mobilni-klic-egovernmentu?utm_source=chatgpt.co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4480A6-D123-9E95-5D48-82185527EE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25148"/>
            <a:ext cx="9144000" cy="1371062"/>
          </a:xfrm>
        </p:spPr>
        <p:txBody>
          <a:bodyPr>
            <a:normAutofit/>
          </a:bodyPr>
          <a:lstStyle/>
          <a:p>
            <a:r>
              <a:rPr lang="cs-CZ" sz="4000" dirty="0"/>
              <a:t>Portál veřejné správy ČR</a:t>
            </a:r>
            <a:br>
              <a:rPr lang="cs-CZ" sz="4000" dirty="0"/>
            </a:br>
            <a:r>
              <a:rPr lang="cs-CZ" sz="4000" dirty="0"/>
              <a:t>INV 301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72C1143-4F2D-36C7-5FE2-E84A2C0187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0192" y="4158629"/>
            <a:ext cx="6811617" cy="1001767"/>
          </a:xfrm>
        </p:spPr>
        <p:txBody>
          <a:bodyPr/>
          <a:lstStyle/>
          <a:p>
            <a:r>
              <a:rPr lang="cs-CZ" dirty="0"/>
              <a:t>Co je portál veřejné správy</a:t>
            </a:r>
          </a:p>
          <a:p>
            <a:r>
              <a:rPr lang="cs-CZ" dirty="0"/>
              <a:t>Základní orientace v prostředí Portálu veřejné správy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E8DF9C6-4D2B-CFBE-B151-880C76634D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76837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0315BB3D-4428-DC89-53CF-AD9C55B497B3}"/>
              </a:ext>
            </a:extLst>
          </p:cNvPr>
          <p:cNvSpPr txBox="1"/>
          <p:nvPr/>
        </p:nvSpPr>
        <p:spPr>
          <a:xfrm>
            <a:off x="675861" y="5955528"/>
            <a:ext cx="126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10. 9. 2026</a:t>
            </a:r>
          </a:p>
        </p:txBody>
      </p:sp>
    </p:spTree>
    <p:extLst>
      <p:ext uri="{BB962C8B-B14F-4D97-AF65-F5344CB8AC3E}">
        <p14:creationId xmlns:p14="http://schemas.microsoft.com/office/powerpoint/2010/main" val="2400535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3AF337-467E-F9D0-2112-612B6F8B2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1958" y="1118169"/>
            <a:ext cx="6486170" cy="5437681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E45EAAD-10CC-3BDE-399B-CE9E2651073A}"/>
              </a:ext>
            </a:extLst>
          </p:cNvPr>
          <p:cNvSpPr txBox="1"/>
          <p:nvPr/>
        </p:nvSpPr>
        <p:spPr>
          <a:xfrm>
            <a:off x="318052" y="174929"/>
            <a:ext cx="4182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Portál státní správy?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C3739F3-9034-E6FE-5E64-D143848C7595}"/>
              </a:ext>
            </a:extLst>
          </p:cNvPr>
          <p:cNvSpPr txBox="1"/>
          <p:nvPr/>
        </p:nvSpPr>
        <p:spPr>
          <a:xfrm>
            <a:off x="318051" y="571660"/>
            <a:ext cx="97085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Portál veřejné správy je internetová vstupní brána k informacím a elektronickým službám státu.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324B6C8-D6CE-EF94-6040-3546486656E4}"/>
              </a:ext>
            </a:extLst>
          </p:cNvPr>
          <p:cNvSpPr txBox="1"/>
          <p:nvPr/>
        </p:nvSpPr>
        <p:spPr>
          <a:xfrm>
            <a:off x="318051" y="1037804"/>
            <a:ext cx="404721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Ověřený uživatel zde může získat informace, vyplnit a odeslat formulář, zkontrolovat údaje vedené státem nebo komunikovat s úřadem. </a:t>
            </a:r>
          </a:p>
          <a:p>
            <a:r>
              <a:rPr lang="cs-CZ" dirty="0"/>
              <a:t>Pro práci s osobními údaji je zpravidla nutné </a:t>
            </a:r>
            <a:r>
              <a:rPr lang="cs-CZ" b="1" dirty="0">
                <a:hlinkClick r:id="rId3" action="ppaction://hlinksldjump"/>
              </a:rPr>
              <a:t>ověření totožnosti uživatele</a:t>
            </a:r>
            <a:r>
              <a:rPr lang="cs-CZ" dirty="0"/>
              <a:t>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840C4E2-04DB-E322-9118-11D769F3C365}"/>
              </a:ext>
            </a:extLst>
          </p:cNvPr>
          <p:cNvSpPr txBox="1"/>
          <p:nvPr/>
        </p:nvSpPr>
        <p:spPr>
          <a:xfrm>
            <a:off x="413468" y="3180522"/>
            <a:ext cx="38166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Vstup do Portálu veřejné správy:</a:t>
            </a:r>
          </a:p>
          <a:p>
            <a:endParaRPr lang="cs-CZ" sz="800" dirty="0"/>
          </a:p>
          <a:p>
            <a:pPr algn="ctr"/>
            <a:r>
              <a:rPr lang="cs-CZ" b="1" dirty="0"/>
              <a:t>https:/portal.gov.cz</a:t>
            </a:r>
          </a:p>
          <a:p>
            <a:endParaRPr lang="cs-CZ" sz="800" dirty="0"/>
          </a:p>
          <a:p>
            <a:r>
              <a:rPr lang="cs-CZ" dirty="0"/>
              <a:t>nebo přímý odkaz:</a:t>
            </a:r>
          </a:p>
          <a:p>
            <a:endParaRPr lang="cs-CZ" sz="800" dirty="0"/>
          </a:p>
          <a:p>
            <a:pPr algn="ctr"/>
            <a:r>
              <a:rPr lang="cs-CZ" dirty="0">
                <a:hlinkClick r:id="rId4"/>
              </a:rPr>
              <a:t>Portál veřejné správy České republiky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3850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997B17-EEF1-2E66-C5C2-244BCC7797A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652" r="15217"/>
          <a:stretch>
            <a:fillRect/>
          </a:stretch>
        </p:blipFill>
        <p:spPr>
          <a:xfrm>
            <a:off x="1881808" y="924451"/>
            <a:ext cx="8428384" cy="1749063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FF7FAD5-7FC8-4EC3-A5A0-815E9DE8F0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630" y="3038578"/>
            <a:ext cx="2545406" cy="2974607"/>
          </a:xfrm>
          <a:prstGeom prst="rect">
            <a:avLst/>
          </a:prstGeom>
        </p:spPr>
      </p:pic>
      <p:cxnSp>
        <p:nvCxnSpPr>
          <p:cNvPr id="7" name="Přímá spojnice se šipkou 6">
            <a:extLst>
              <a:ext uri="{FF2B5EF4-FFF2-40B4-BE49-F238E27FC236}">
                <a16:creationId xmlns:a16="http://schemas.microsoft.com/office/drawing/2014/main" id="{79356740-D370-9097-B66E-BC8C60FA9B2E}"/>
              </a:ext>
            </a:extLst>
          </p:cNvPr>
          <p:cNvCxnSpPr>
            <a:endCxn id="5" idx="0"/>
          </p:cNvCxnSpPr>
          <p:nvPr/>
        </p:nvCxnSpPr>
        <p:spPr>
          <a:xfrm flipH="1">
            <a:off x="1987333" y="1798982"/>
            <a:ext cx="469620" cy="123959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>
            <a:extLst>
              <a:ext uri="{FF2B5EF4-FFF2-40B4-BE49-F238E27FC236}">
                <a16:creationId xmlns:a16="http://schemas.microsoft.com/office/drawing/2014/main" id="{6198335B-960B-9966-7087-F95BECC7D9B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8090" r="3673"/>
          <a:stretch>
            <a:fillRect/>
          </a:stretch>
        </p:blipFill>
        <p:spPr>
          <a:xfrm>
            <a:off x="3673503" y="3038578"/>
            <a:ext cx="2825943" cy="3568956"/>
          </a:xfrm>
          <a:prstGeom prst="rect">
            <a:avLst/>
          </a:prstGeom>
        </p:spPr>
      </p:pic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FA75238C-E232-6B53-5BCA-9543F11FA824}"/>
              </a:ext>
            </a:extLst>
          </p:cNvPr>
          <p:cNvCxnSpPr>
            <a:cxnSpLocks/>
            <a:endCxn id="9" idx="0"/>
          </p:cNvCxnSpPr>
          <p:nvPr/>
        </p:nvCxnSpPr>
        <p:spPr>
          <a:xfrm>
            <a:off x="4198289" y="1860605"/>
            <a:ext cx="888186" cy="117797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Obrázek 12">
            <a:extLst>
              <a:ext uri="{FF2B5EF4-FFF2-40B4-BE49-F238E27FC236}">
                <a16:creationId xmlns:a16="http://schemas.microsoft.com/office/drawing/2014/main" id="{C9D5A748-6A89-F1FE-50AE-36F00226A7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21845" y="3038578"/>
            <a:ext cx="2837873" cy="3065228"/>
          </a:xfrm>
          <a:prstGeom prst="rect">
            <a:avLst/>
          </a:prstGeom>
        </p:spPr>
      </p:pic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807B8153-8BF8-3DE5-D7D5-64F4363AD856}"/>
              </a:ext>
            </a:extLst>
          </p:cNvPr>
          <p:cNvCxnSpPr>
            <a:cxnSpLocks/>
            <a:endCxn id="13" idx="0"/>
          </p:cNvCxnSpPr>
          <p:nvPr/>
        </p:nvCxnSpPr>
        <p:spPr>
          <a:xfrm>
            <a:off x="7796688" y="1798982"/>
            <a:ext cx="444094" cy="123959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1FFF128C-D09D-2331-6F2C-F5033C06555D}"/>
              </a:ext>
            </a:extLst>
          </p:cNvPr>
          <p:cNvSpPr txBox="1"/>
          <p:nvPr/>
        </p:nvSpPr>
        <p:spPr>
          <a:xfrm>
            <a:off x="6162261" y="333297"/>
            <a:ext cx="30692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Odkazy do Portálu občana – viz INV 302</a:t>
            </a:r>
          </a:p>
        </p:txBody>
      </p: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D53DF648-1020-3E00-31BE-693BC378DCB5}"/>
              </a:ext>
            </a:extLst>
          </p:cNvPr>
          <p:cNvCxnSpPr>
            <a:cxnSpLocks/>
          </p:cNvCxnSpPr>
          <p:nvPr/>
        </p:nvCxnSpPr>
        <p:spPr>
          <a:xfrm>
            <a:off x="7696862" y="641074"/>
            <a:ext cx="543919" cy="43235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>
            <a:extLst>
              <a:ext uri="{FF2B5EF4-FFF2-40B4-BE49-F238E27FC236}">
                <a16:creationId xmlns:a16="http://schemas.microsoft.com/office/drawing/2014/main" id="{3CF06DA5-378C-FBF1-7440-2735CBCEB1A7}"/>
              </a:ext>
            </a:extLst>
          </p:cNvPr>
          <p:cNvCxnSpPr>
            <a:cxnSpLocks/>
          </p:cNvCxnSpPr>
          <p:nvPr/>
        </p:nvCxnSpPr>
        <p:spPr>
          <a:xfrm flipH="1">
            <a:off x="6821845" y="621842"/>
            <a:ext cx="370482" cy="43235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5691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729217-DCD3-0128-FED2-08E36A52F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0516" y="1602697"/>
            <a:ext cx="9250968" cy="5040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5C98583D-63E8-4166-22F2-640EDAFE431F}"/>
              </a:ext>
            </a:extLst>
          </p:cNvPr>
          <p:cNvSpPr txBox="1"/>
          <p:nvPr/>
        </p:nvSpPr>
        <p:spPr>
          <a:xfrm>
            <a:off x="246489" y="278296"/>
            <a:ext cx="11426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Odkaz „Datové schránky“  v novém okně umožní zřídit datovou schránku, případně poskytnout radu……… </a:t>
            </a:r>
          </a:p>
        </p:txBody>
      </p:sp>
    </p:spTree>
    <p:extLst>
      <p:ext uri="{BB962C8B-B14F-4D97-AF65-F5344CB8AC3E}">
        <p14:creationId xmlns:p14="http://schemas.microsoft.com/office/powerpoint/2010/main" val="1889566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77C787-16B3-12D8-93E2-508CE979C1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8354" y="889538"/>
            <a:ext cx="10299590" cy="557925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D408DE57-F890-E8A1-759E-5A2EA90358DA}"/>
              </a:ext>
            </a:extLst>
          </p:cNvPr>
          <p:cNvSpPr txBox="1"/>
          <p:nvPr/>
        </p:nvSpPr>
        <p:spPr>
          <a:xfrm>
            <a:off x="333954" y="204546"/>
            <a:ext cx="3458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Okno otevřené odkazem </a:t>
            </a:r>
            <a:r>
              <a:rPr lang="cs-CZ" dirty="0" err="1"/>
              <a:t>eDoklady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8605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837A8B-3740-B194-AD29-8F40CB7BD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5189" y="1302441"/>
            <a:ext cx="9742998" cy="5320009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AA79A712-B8AD-3D86-2990-FB265A430A19}"/>
              </a:ext>
            </a:extLst>
          </p:cNvPr>
          <p:cNvSpPr txBox="1"/>
          <p:nvPr/>
        </p:nvSpPr>
        <p:spPr>
          <a:xfrm>
            <a:off x="461175" y="318052"/>
            <a:ext cx="4277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Okno otevřené odkazem „Česko informuje“</a:t>
            </a:r>
          </a:p>
        </p:txBody>
      </p:sp>
    </p:spTree>
    <p:extLst>
      <p:ext uri="{BB962C8B-B14F-4D97-AF65-F5344CB8AC3E}">
        <p14:creationId xmlns:p14="http://schemas.microsoft.com/office/powerpoint/2010/main" val="2032796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416B0A-75D2-FF32-4705-1F990AAAE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913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B057CD5-2E73-A986-E64C-37EB48C6374B}"/>
              </a:ext>
            </a:extLst>
          </p:cNvPr>
          <p:cNvSpPr txBox="1"/>
          <p:nvPr/>
        </p:nvSpPr>
        <p:spPr>
          <a:xfrm>
            <a:off x="431800" y="572016"/>
            <a:ext cx="11125200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je bankovní identita?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Bankovní identita umožňuje použít přihlašovací prostředky do internetového nebo mobilního bankovnictví také k bezpečnému ověření totožnosti na internetu.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K čemu ji občan použije?</a:t>
            </a:r>
          </a:p>
          <a:p>
            <a:pPr>
              <a:buNone/>
            </a:pPr>
            <a:endParaRPr lang="cs-CZ" sz="8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přihlášení na </a:t>
            </a:r>
            <a:r>
              <a:rPr lang="cs-CZ" b="1" dirty="0"/>
              <a:t>Portál občana</a:t>
            </a:r>
            <a:r>
              <a:rPr lang="cs-CZ" dirty="0"/>
              <a:t> a další portály veřejné správy,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elektronickému </a:t>
            </a:r>
            <a:r>
              <a:rPr lang="cs-CZ" b="1" dirty="0"/>
              <a:t>prokázání své totožnosti</a:t>
            </a:r>
            <a:r>
              <a:rPr lang="cs-CZ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není nutné vytvářet další uživatelské jméno a heslo.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Jak přihlášení probíhá?</a:t>
            </a:r>
          </a:p>
          <a:p>
            <a:pPr>
              <a:buNone/>
            </a:pPr>
            <a:endParaRPr lang="cs-CZ" sz="800" b="1" dirty="0"/>
          </a:p>
          <a:p>
            <a:r>
              <a:rPr lang="cs-CZ" b="1" dirty="0"/>
              <a:t>Portál veřejné správy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Identita občana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Bankovní identita (Bank </a:t>
            </a:r>
            <a:r>
              <a:rPr lang="cs-CZ" b="1" dirty="0" err="1"/>
              <a:t>iD</a:t>
            </a:r>
            <a:r>
              <a:rPr lang="cs-CZ" b="1" dirty="0"/>
              <a:t>)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Výběr banky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Přihlášení a potvrzení u banky</a:t>
            </a:r>
            <a:br>
              <a:rPr lang="cs-CZ" dirty="0"/>
            </a:br>
            <a:r>
              <a:rPr lang="cs-CZ" dirty="0"/>
              <a:t>  →    ✅ </a:t>
            </a:r>
            <a:r>
              <a:rPr lang="cs-CZ" b="1" dirty="0"/>
              <a:t>Totožnost ověřena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Důležité</a:t>
            </a:r>
          </a:p>
          <a:p>
            <a:pPr>
              <a:buNone/>
            </a:pPr>
            <a:r>
              <a:rPr lang="cs-CZ" sz="1600" b="1" dirty="0"/>
              <a:t>Úřad nezíská přístup k bankovnímu účtu.</a:t>
            </a:r>
            <a:r>
              <a:rPr lang="cs-CZ" sz="1600" dirty="0"/>
              <a:t> Banka pouze bezpečně potvrdí identitu uživatele; údaje o zůstatku nebo bankovních transakcích se tím úřadu nezpřístupní.</a:t>
            </a:r>
          </a:p>
          <a:p>
            <a:pPr>
              <a:buNone/>
            </a:pPr>
            <a:r>
              <a:rPr lang="cs-CZ" sz="1600" dirty="0"/>
              <a:t>Na pravou stranu snímku bych dal jednoduchý obrázek </a:t>
            </a:r>
            <a:r>
              <a:rPr lang="cs-CZ" sz="1600" b="1" dirty="0"/>
              <a:t>občan → banka → ověření totožnosti → Portál občana</a:t>
            </a:r>
            <a:r>
              <a:rPr lang="cs-CZ" sz="1600" dirty="0"/>
              <a:t>. Tak bude dobře patrné, že banka v tomto případě funguje jako </a:t>
            </a:r>
            <a:r>
              <a:rPr lang="cs-CZ" sz="1600" b="1" dirty="0"/>
              <a:t>důvěryhodný ověřovatel totožnosti</a:t>
            </a:r>
            <a:r>
              <a:rPr lang="cs-CZ" sz="1600" dirty="0"/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36DAA17-BF54-1829-90FA-15392831A6E3}"/>
              </a:ext>
            </a:extLst>
          </p:cNvPr>
          <p:cNvSpPr txBox="1"/>
          <p:nvPr/>
        </p:nvSpPr>
        <p:spPr>
          <a:xfrm>
            <a:off x="431800" y="202684"/>
            <a:ext cx="3092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Bankovní identita – Bank </a:t>
            </a:r>
            <a:r>
              <a:rPr lang="cs-CZ" sz="1800" b="1" dirty="0" err="1"/>
              <a:t>iD</a:t>
            </a:r>
            <a:endParaRPr lang="cs-CZ" sz="1800" b="1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132B72C-7220-A350-8CDD-ACEAD18501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386"/>
          <a:stretch>
            <a:fillRect/>
          </a:stretch>
        </p:blipFill>
        <p:spPr>
          <a:xfrm>
            <a:off x="4309533" y="3129280"/>
            <a:ext cx="7450667" cy="2175934"/>
          </a:xfrm>
          <a:prstGeom prst="rect">
            <a:avLst/>
          </a:prstGeom>
        </p:spPr>
      </p:pic>
      <p:pic>
        <p:nvPicPr>
          <p:cNvPr id="4" name="Obrázek 3">
            <a:hlinkClick r:id="rId3" action="ppaction://hlinksldjump"/>
            <a:extLst>
              <a:ext uri="{FF2B5EF4-FFF2-40B4-BE49-F238E27FC236}">
                <a16:creationId xmlns:a16="http://schemas.microsoft.com/office/drawing/2014/main" id="{E4662022-C4CF-6F30-1374-F000AC2401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100" y="188769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95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0524806-604A-17C1-A7BC-B5135720238E}"/>
              </a:ext>
            </a:extLst>
          </p:cNvPr>
          <p:cNvSpPr txBox="1"/>
          <p:nvPr/>
        </p:nvSpPr>
        <p:spPr>
          <a:xfrm>
            <a:off x="457200" y="212593"/>
            <a:ext cx="11176000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Mobilní klíč eGovernmentu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sz="1400" dirty="0"/>
              <a:t>Je to státní </a:t>
            </a:r>
            <a:r>
              <a:rPr lang="cs-CZ" sz="1400" b="1" dirty="0"/>
              <a:t>identifikační prostředek Identity občana</a:t>
            </a:r>
            <a:r>
              <a:rPr lang="cs-CZ" sz="1400" dirty="0"/>
              <a:t> v podobě aplikace v mobilním telefonu. </a:t>
            </a:r>
          </a:p>
          <a:p>
            <a:pPr>
              <a:buNone/>
            </a:pPr>
            <a:r>
              <a:rPr lang="cs-CZ" sz="1400" dirty="0"/>
              <a:t>Slouží k bezpečnému prokázání totožnosti při přihlašování k elektronickým službám veřejné správy.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b="1" dirty="0"/>
              <a:t>Jak Mobilní klíč funguje</a:t>
            </a:r>
          </a:p>
          <a:p>
            <a:pPr>
              <a:buNone/>
            </a:pPr>
            <a:r>
              <a:rPr lang="cs-CZ" sz="1400" b="1" dirty="0"/>
              <a:t>Mobilní klíč není heslo uložené v telefonu</a:t>
            </a:r>
            <a:r>
              <a:rPr lang="cs-CZ" sz="1400" dirty="0"/>
              <a:t>. Telefon s aktivovanou aplikací se stává prostředkem, kterým občan potvrzuje: </a:t>
            </a:r>
            <a:r>
              <a:rPr lang="cs-CZ" sz="1400" b="1" dirty="0"/>
              <a:t>„Ano, jsem to skutečně já a chci se přihlásit.“</a:t>
            </a:r>
            <a:endParaRPr lang="cs-CZ" sz="14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dirty="0"/>
              <a:t>Typický postup při přihlášení z počítače je: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F763E2-1CEE-E297-0033-04D75B50F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2" b="28889"/>
          <a:stretch>
            <a:fillRect/>
          </a:stretch>
        </p:blipFill>
        <p:spPr>
          <a:xfrm>
            <a:off x="6045200" y="2780333"/>
            <a:ext cx="5645056" cy="2111205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D7C9B561-1A91-9D51-A8F4-BE3B2B7475F4}"/>
              </a:ext>
            </a:extLst>
          </p:cNvPr>
          <p:cNvSpPr txBox="1"/>
          <p:nvPr/>
        </p:nvSpPr>
        <p:spPr>
          <a:xfrm>
            <a:off x="457200" y="2182363"/>
            <a:ext cx="4838700" cy="41395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Portál občana nebo jinou podporovanou službu.</a:t>
            </a:r>
            <a:br>
              <a:rPr lang="cs-CZ" sz="1400" dirty="0"/>
            </a:br>
            <a:r>
              <a:rPr lang="cs-CZ" sz="1400" dirty="0"/>
              <a:t>Zvolí přihlášení prostřednictvím </a:t>
            </a:r>
            <a:r>
              <a:rPr lang="cs-CZ" sz="1400" b="1" dirty="0"/>
              <a:t>Identity občana</a:t>
            </a:r>
            <a:r>
              <a:rPr lang="cs-CZ" sz="1400" dirty="0"/>
              <a:t> a následně </a:t>
            </a:r>
            <a:r>
              <a:rPr lang="cs-CZ" sz="1400" b="1" dirty="0"/>
              <a:t>Mobilní klíč eGovernmentu</a:t>
            </a:r>
            <a:r>
              <a:rPr lang="cs-CZ" sz="1400" dirty="0"/>
              <a:t>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Na monitoru se zobrazí QR kód.</a:t>
            </a:r>
            <a:br>
              <a:rPr lang="cs-CZ" sz="1400" dirty="0"/>
            </a:br>
            <a:r>
              <a:rPr lang="cs-CZ" sz="1400" dirty="0"/>
              <a:t>Tento QR kód představuje konkrétní požadavek na přihlášení a má omezenou dobu platnosti.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v telefonu aplikaci Mobilní klíč eGovernmentu.</a:t>
            </a:r>
            <a:br>
              <a:rPr lang="cs-CZ" sz="1400" dirty="0"/>
            </a:br>
            <a:r>
              <a:rPr lang="cs-CZ" sz="1400" dirty="0"/>
              <a:t>Přístup do aplikace chrání například heslem, </a:t>
            </a:r>
            <a:r>
              <a:rPr lang="cs-CZ" sz="1400" dirty="0" err="1"/>
              <a:t>PINem</a:t>
            </a:r>
            <a:r>
              <a:rPr lang="cs-CZ" sz="1400" dirty="0"/>
              <a:t> nebo podporovanou biometrií.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Telefonem naskenuje QR kód z monitoru.</a:t>
            </a:r>
            <a:endParaRPr lang="cs-CZ" sz="14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V telefonu potvrdí přihlášení.</a:t>
            </a:r>
            <a:br>
              <a:rPr lang="cs-CZ" sz="1400" dirty="0"/>
            </a:br>
            <a:r>
              <a:rPr lang="cs-CZ" sz="1400" dirty="0"/>
              <a:t>Aplikace tím potvrdí elektronickou identitu občana.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Portál uživatele přihlásí.</a:t>
            </a:r>
            <a:br>
              <a:rPr lang="cs-CZ" sz="1400" dirty="0"/>
            </a:br>
            <a:r>
              <a:rPr lang="cs-CZ" sz="1400" dirty="0"/>
              <a:t>Není tedy nutné opisovat uživatelské jméno, heslo ani SMS kód. </a:t>
            </a:r>
          </a:p>
        </p:txBody>
      </p:sp>
    </p:spTree>
    <p:extLst>
      <p:ext uri="{BB962C8B-B14F-4D97-AF65-F5344CB8AC3E}">
        <p14:creationId xmlns:p14="http://schemas.microsoft.com/office/powerpoint/2010/main" val="5682471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15AC647-BA41-942D-852F-BC808F9062B2}"/>
              </a:ext>
            </a:extLst>
          </p:cNvPr>
          <p:cNvSpPr txBox="1"/>
          <p:nvPr/>
        </p:nvSpPr>
        <p:spPr>
          <a:xfrm>
            <a:off x="363644" y="827981"/>
            <a:ext cx="11417300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Postup je následující:</a:t>
            </a:r>
          </a:p>
          <a:p>
            <a:pPr>
              <a:buNone/>
            </a:pPr>
            <a:endParaRPr lang="cs-CZ" sz="800" dirty="0"/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Stáhnete aplikaci</a:t>
            </a:r>
            <a:r>
              <a:rPr lang="cs-CZ" sz="1600" dirty="0"/>
              <a:t> Mobilní klíč eGovernmentu z oficiálního obchodu s aplikacemi. Z bezpečnostních důvodů je vhodné použít odkazy z oficiálního webu Identity občana, nikoli náhodný výsledek vyhledávání.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Nainstalujete a spustíte aplikaci</a:t>
            </a:r>
            <a:r>
              <a:rPr lang="cs-CZ" sz="1600" dirty="0"/>
              <a:t> v telefonu.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Zabezpečíte aplikaci</a:t>
            </a:r>
            <a:r>
              <a:rPr lang="cs-CZ" sz="1600" dirty="0"/>
              <a:t> – například </a:t>
            </a:r>
            <a:r>
              <a:rPr lang="cs-CZ" sz="1600" dirty="0" err="1"/>
              <a:t>PINem</a:t>
            </a:r>
            <a:r>
              <a:rPr lang="cs-CZ" sz="1600" dirty="0"/>
              <a:t>, heslem nebo otiskem prstu.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Ověříte svoji totožnost a Mobilní klíč aktivujete.</a:t>
            </a:r>
            <a:r>
              <a:rPr lang="cs-CZ" sz="1600" dirty="0"/>
              <a:t> Samotné stažení aplikace totiž ještě nestačí.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Totožnost lze při aktivaci ověřit několika způsoby: pomocí </a:t>
            </a:r>
            <a:r>
              <a:rPr lang="cs-CZ" sz="1600" b="1" dirty="0"/>
              <a:t>jiného prostředku Identity občana</a:t>
            </a:r>
            <a:r>
              <a:rPr lang="cs-CZ" sz="1600" dirty="0"/>
              <a:t> (například bankovní identity), pomocí přihlašovacích údajů k </a:t>
            </a:r>
            <a:r>
              <a:rPr lang="cs-CZ" sz="1600" b="1" dirty="0"/>
              <a:t>datové schránce</a:t>
            </a:r>
            <a:r>
              <a:rPr lang="cs-CZ" sz="1600" dirty="0"/>
              <a:t>, nebo osobně na </a:t>
            </a:r>
            <a:r>
              <a:rPr lang="cs-CZ" sz="1600" b="1" dirty="0"/>
              <a:t>Czech </a:t>
            </a:r>
            <a:r>
              <a:rPr lang="cs-CZ" sz="1600" b="1" dirty="0" err="1"/>
              <a:t>POINTu</a:t>
            </a:r>
            <a:r>
              <a:rPr lang="cs-CZ" sz="1600" dirty="0"/>
              <a:t>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>
                <a:hlinkClick r:id="rId2"/>
              </a:rPr>
              <a:t>Oficiální průvodce zřízením Mobilního klíče eGovernmentu</a:t>
            </a:r>
            <a:endParaRPr lang="cs-CZ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b="1" dirty="0"/>
              <a:t>Postup zjednodušeně:</a:t>
            </a:r>
          </a:p>
          <a:p>
            <a:pPr>
              <a:buNone/>
            </a:pPr>
            <a:r>
              <a:rPr lang="cs-CZ" sz="1600" b="1" dirty="0"/>
              <a:t>Obchod s aplikacemi → Instalace Mobilního klíče → Ověření totožnosti → Aktivace → Mobilní klíč je připraven</a:t>
            </a:r>
            <a:endParaRPr lang="cs-CZ" sz="16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Důležité je rozlišovat:</a:t>
            </a:r>
          </a:p>
          <a:p>
            <a:pPr>
              <a:buNone/>
            </a:pPr>
            <a:r>
              <a:rPr lang="cs-CZ" sz="1600" b="1" dirty="0"/>
              <a:t>INSTALACE</a:t>
            </a:r>
            <a:r>
              <a:rPr lang="cs-CZ" sz="1600" dirty="0"/>
              <a:t> = aplikaci mám v telefonu</a:t>
            </a:r>
            <a:br>
              <a:rPr lang="cs-CZ" sz="1600" dirty="0"/>
            </a:br>
            <a:r>
              <a:rPr lang="cs-CZ" sz="1600" b="1" dirty="0"/>
              <a:t>AKTIVACE</a:t>
            </a:r>
            <a:r>
              <a:rPr lang="cs-CZ" sz="1600" dirty="0"/>
              <a:t> = aplikace je spojena s mou ověřenou elektronickou identitou a mohu ji používat k přihlašování.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70F5907C-6AB6-0576-7B8F-F36FC3072ABD}"/>
              </a:ext>
            </a:extLst>
          </p:cNvPr>
          <p:cNvGrpSpPr/>
          <p:nvPr/>
        </p:nvGrpSpPr>
        <p:grpSpPr>
          <a:xfrm>
            <a:off x="363644" y="5272392"/>
            <a:ext cx="11464713" cy="1377828"/>
            <a:chOff x="539750" y="5272392"/>
            <a:chExt cx="11464713" cy="1377828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5D00076C-D619-677F-03A6-F6FCBB45B9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4223" b="14765"/>
            <a:stretch>
              <a:fillRect/>
            </a:stretch>
          </p:blipFill>
          <p:spPr>
            <a:xfrm>
              <a:off x="5340211" y="5272393"/>
              <a:ext cx="6664252" cy="1377827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2FB463E0-7093-E140-AAF2-EC8D146520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59" b="47752"/>
            <a:stretch>
              <a:fillRect/>
            </a:stretch>
          </p:blipFill>
          <p:spPr>
            <a:xfrm>
              <a:off x="539750" y="5272392"/>
              <a:ext cx="4533477" cy="1377827"/>
            </a:xfrm>
            <a:prstGeom prst="rect">
              <a:avLst/>
            </a:prstGeom>
          </p:spPr>
        </p:pic>
      </p:grpSp>
      <p:pic>
        <p:nvPicPr>
          <p:cNvPr id="2" name="Obrázek 1">
            <a:hlinkClick r:id="rId4" action="ppaction://hlinksldjump"/>
            <a:extLst>
              <a:ext uri="{FF2B5EF4-FFF2-40B4-BE49-F238E27FC236}">
                <a16:creationId xmlns:a16="http://schemas.microsoft.com/office/drawing/2014/main" id="{9D0DDBC0-AD23-2FE7-D5F0-450BEB03E4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8444" y="207780"/>
            <a:ext cx="562500" cy="554187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BE39ECFD-CD16-F534-3AF3-933F482DAFCC}"/>
              </a:ext>
            </a:extLst>
          </p:cNvPr>
          <p:cNvSpPr txBox="1"/>
          <p:nvPr/>
        </p:nvSpPr>
        <p:spPr>
          <a:xfrm>
            <a:off x="411056" y="207780"/>
            <a:ext cx="100767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Aplikaci </a:t>
            </a:r>
            <a:r>
              <a:rPr lang="cs-CZ" b="1" dirty="0"/>
              <a:t>Mobilní klíč eGovernmentu</a:t>
            </a:r>
            <a:r>
              <a:rPr lang="cs-CZ" dirty="0"/>
              <a:t> získáte zdarma do chytrého telefonu. Je dostupná pro </a:t>
            </a:r>
            <a:r>
              <a:rPr lang="cs-CZ" b="1" dirty="0"/>
              <a:t>Android i iPhone (iOS)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3858966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644</Words>
  <Application>Microsoft Office PowerPoint</Application>
  <PresentationFormat>Širokoúhlá obrazovka</PresentationFormat>
  <Paragraphs>69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Portál veřejné správy ČR INV 301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3</cp:revision>
  <dcterms:created xsi:type="dcterms:W3CDTF">2026-09-10T09:11:49Z</dcterms:created>
  <dcterms:modified xsi:type="dcterms:W3CDTF">2026-09-10T10:07:06Z</dcterms:modified>
</cp:coreProperties>
</file>