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6" r:id="rId3"/>
    <p:sldId id="307" r:id="rId4"/>
    <p:sldId id="301" r:id="rId5"/>
    <p:sldId id="309" r:id="rId6"/>
    <p:sldId id="302" r:id="rId7"/>
    <p:sldId id="300" r:id="rId8"/>
    <p:sldId id="304" r:id="rId9"/>
    <p:sldId id="305" r:id="rId10"/>
    <p:sldId id="286" r:id="rId11"/>
    <p:sldId id="275" r:id="rId12"/>
    <p:sldId id="310" r:id="rId13"/>
    <p:sldId id="311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507ED6-513B-A2B5-2D19-158E87D3AB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5365894-E7C3-B88A-F272-7A0D1D90AA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EA2A3A1-18DC-EA76-BB96-A44C4C36A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D0EF00A-71EB-BFE9-C81F-3504E2127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AE29CFB-BED7-A642-9873-10CF5F840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1117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775000-9A86-9AAB-548F-D31FA6017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95BFCBB-C2EC-39F0-0AFE-6CB46BB9C8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4715FA3-C0F0-949A-4C96-F87725295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C8D58F2-57F4-9C3F-5307-9C52FC091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00925D3-C7EC-9A56-8280-7E426F3FC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5207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6C6B9F-A06E-E574-E8B6-3C42E8F0E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3A78D8F-D577-F990-E401-9DB64A00E5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A21E1B8-044A-24C1-D018-782BC8014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3799921-51F5-55DD-A130-CFBB3A801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A835F29-9AC6-2708-E88B-572564926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2614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5E0372-4225-1FB9-F434-D84A14A91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837C04-8C27-1BB8-A331-E99C2620E7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E01B956-3734-2FF7-936F-7538017B86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CD31D9C-CDCD-7912-4227-4CB1AD945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C0E763F-DC21-4A39-FEBC-906D469D5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42741D5-7693-E8AD-6982-5676249C8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058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E57771-ED5A-2719-388E-CC3EA72CD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E078B60-C45C-5DE5-14A5-68EF64EC70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558A4A4-61DD-8745-0AB0-C50C572182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0618635-3B79-F8FF-0061-259A4981D5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1F09050-0EBC-565B-CFC6-45032FF5FF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8780D54-3DC3-4C06-87F5-00014A324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CCE5892-6B61-14BE-D0FB-D30F7F66C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6887B41B-26B9-99DC-2518-3C0A8E1A3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401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90E5D7-6605-5F49-72C5-83D9B235C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2D8054E-CCB3-188E-9A50-39FDE6E2F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D4E0F5A-A5BB-3A90-3310-D13A1219D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5569C17-2311-CFF8-22DB-01BEB8C0C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919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E7EF635-58DF-49B0-70AC-9F1A7EB87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22D2B9B-539A-8E3B-F9D1-D9B9BDE0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A175312-10F1-3306-8F9F-136DDABB3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565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E2DCE4-B9CD-7821-5BF3-9ACAF33D6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47532E-6597-B3E9-E9E9-68E1E5438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41BC76C-166B-540C-AD31-725967710F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37A0846-4068-18FA-EB32-D983082DB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C12D031-FA8E-2D4C-2D69-737DD48A0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2F37306-F914-81CD-58A7-E61849353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7589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5D5E9B-4AEA-CE64-A1AA-71B5F3664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311B6C0-78FA-A341-33CA-AAC3952E08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F746F5A-61B8-C165-DC34-1671724783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D762DE0-4597-2A36-9EC2-3BC128EA8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0D8DB66-5CBF-0C34-C898-EA9CB873A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3C84915-B059-5503-80D6-FAE2BD163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758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0A945A-2F3C-C2EF-F70D-B4B389E1F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7D61D76-E3AB-0202-CB16-9944C2447C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816EA8A-B81F-D855-7ADE-F65ECE28A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FB67F28-4E0C-7733-A2AE-D98A3BB8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90722C8-3014-C34A-A2B3-16203AFEE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982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DBC61EC-DA22-2E6E-90C5-5FF7A3A46A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BA19DF8-193F-15F3-9880-433600F9A2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AAE73BC-51C0-6995-DAC6-BFE07CB7E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C6C1B4-3B70-7E79-5EFE-8DBA033C9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86EAEA8-58B4-1557-332F-BD8D770DA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7646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E910D0C-543C-D3FF-4338-37729C179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B594EE2-9E26-0483-35EA-72D9C4465D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0B6F6C9-12F7-B6FE-96AD-C69B099D18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16914-748F-49D4-85D7-7B2A78020AE9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65AD67-3EBF-FDBB-D1E3-5C4A9E6A9F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D0CAAB4-C930-5375-5656-77D9CA6AA0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B7FE4E-0F0F-4B1F-BB2E-D2D3D9C55C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39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du.ceskatelevize.cz/video/472-zrychleni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0.png"/><Relationship Id="rId5" Type="http://schemas.openxmlformats.org/officeDocument/2006/relationships/image" Target="../media/image160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0.png"/><Relationship Id="rId4" Type="http://schemas.openxmlformats.org/officeDocument/2006/relationships/image" Target="../media/image20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39.png"/><Relationship Id="rId5" Type="http://schemas.openxmlformats.org/officeDocument/2006/relationships/image" Target="../media/image35.png"/><Relationship Id="rId10" Type="http://schemas.openxmlformats.org/officeDocument/2006/relationships/slide" Target="slide2.xml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6.png"/><Relationship Id="rId7" Type="http://schemas.openxmlformats.org/officeDocument/2006/relationships/image" Target="../media/image39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95A49869-DA8A-34C2-2516-C08C4D0BB7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69894" y="4157653"/>
            <a:ext cx="4652212" cy="2232979"/>
          </a:xfrm>
        </p:spPr>
        <p:txBody>
          <a:bodyPr>
            <a:normAutofit fontScale="55000" lnSpcReduction="20000"/>
          </a:bodyPr>
          <a:lstStyle/>
          <a:p>
            <a:r>
              <a:rPr lang="cs-CZ" dirty="0"/>
              <a:t>Zrychlení</a:t>
            </a:r>
          </a:p>
          <a:p>
            <a:r>
              <a:rPr lang="cs-CZ" dirty="0"/>
              <a:t>Průměrné zrychlení</a:t>
            </a:r>
          </a:p>
          <a:p>
            <a:r>
              <a:rPr lang="cs-CZ" dirty="0"/>
              <a:t>Pohyb nerovnoměrně zrychlený</a:t>
            </a:r>
          </a:p>
          <a:p>
            <a:r>
              <a:rPr lang="cs-CZ" dirty="0"/>
              <a:t>Okamžité zrychlení</a:t>
            </a:r>
          </a:p>
          <a:p>
            <a:r>
              <a:rPr lang="cs-CZ" dirty="0"/>
              <a:t>Vektor zrychlení</a:t>
            </a:r>
          </a:p>
          <a:p>
            <a:r>
              <a:rPr lang="cs-CZ" dirty="0"/>
              <a:t>Rychlost rovnoměrně zrychleného pohybu</a:t>
            </a:r>
          </a:p>
          <a:p>
            <a:r>
              <a:rPr lang="cs-CZ" dirty="0"/>
              <a:t>Pohyb rovnoměrně zpomalený</a:t>
            </a:r>
          </a:p>
          <a:p>
            <a:r>
              <a:rPr lang="cs-CZ" dirty="0"/>
              <a:t>Matematické doplňky</a:t>
            </a:r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D745876B-FFE3-F9CD-1DE3-F98EF41C96C3}"/>
              </a:ext>
            </a:extLst>
          </p:cNvPr>
          <p:cNvSpPr>
            <a:spLocks noGrp="1"/>
          </p:cNvSpPr>
          <p:nvPr/>
        </p:nvSpPr>
        <p:spPr>
          <a:xfrm>
            <a:off x="3312695" y="2147476"/>
            <a:ext cx="5566611" cy="111166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/>
              <a:t>Mechanika – kinematika</a:t>
            </a:r>
            <a:br>
              <a:rPr lang="cs-CZ" sz="4000" dirty="0"/>
            </a:br>
            <a:r>
              <a:rPr lang="cs-CZ" sz="4000" dirty="0"/>
              <a:t>(Fyz21)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5993274-1D39-5096-8264-AB92B9670DF7}"/>
              </a:ext>
            </a:extLst>
          </p:cNvPr>
          <p:cNvSpPr txBox="1"/>
          <p:nvPr/>
        </p:nvSpPr>
        <p:spPr>
          <a:xfrm>
            <a:off x="5374105" y="3429000"/>
            <a:ext cx="14437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Úvodní video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DC26D9D-6513-2B2F-A832-BD6DBB9302D6}"/>
              </a:ext>
            </a:extLst>
          </p:cNvPr>
          <p:cNvSpPr txBox="1"/>
          <p:nvPr/>
        </p:nvSpPr>
        <p:spPr>
          <a:xfrm>
            <a:off x="441158" y="6021300"/>
            <a:ext cx="1772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29. 12. 2025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FE1BE2A9-9266-EC0B-646B-F60E4EF48E93}"/>
              </a:ext>
            </a:extLst>
          </p:cNvPr>
          <p:cNvGrpSpPr/>
          <p:nvPr/>
        </p:nvGrpSpPr>
        <p:grpSpPr>
          <a:xfrm>
            <a:off x="4296001" y="620816"/>
            <a:ext cx="3600001" cy="900000"/>
            <a:chOff x="5375920" y="674864"/>
            <a:chExt cx="4750522" cy="1130585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BF638538-9BC7-6C91-72BE-35284BC9C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B890BC53-006C-B726-7D82-7183D8CAC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929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532F77-2A6E-B171-AE19-B9DB181B02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Obrázek 34">
            <a:extLst>
              <a:ext uri="{FF2B5EF4-FFF2-40B4-BE49-F238E27FC236}">
                <a16:creationId xmlns:a16="http://schemas.microsoft.com/office/drawing/2014/main" id="{6A8C925B-3E29-02FF-CE0A-7843973161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53" y="1487778"/>
            <a:ext cx="6241990" cy="4040358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260989D1-FE6E-6F72-8AE3-1FE3348EB632}"/>
              </a:ext>
            </a:extLst>
          </p:cNvPr>
          <p:cNvSpPr txBox="1"/>
          <p:nvPr/>
        </p:nvSpPr>
        <p:spPr>
          <a:xfrm>
            <a:off x="248653" y="264695"/>
            <a:ext cx="9626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Pohyb rovnoměrně zrychlený přímočarý – nulová počáteční rychlost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B0E4AAF-91CA-E3DB-E33C-74710BBEDF1C}"/>
              </a:ext>
            </a:extLst>
          </p:cNvPr>
          <p:cNvSpPr txBox="1"/>
          <p:nvPr/>
        </p:nvSpPr>
        <p:spPr>
          <a:xfrm>
            <a:off x="248653" y="527974"/>
            <a:ext cx="114620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Rovnoměrně zrychlený přímočarý pohyb je nejjednodušším nerovnoměrným pohybem, spolu s pohybem rovnoměrně zpomaleným přímočarým. U těchto pohybů je velikost okamžitého zrychlení </a:t>
            </a:r>
            <a:r>
              <a:rPr lang="cs-CZ" b="1" dirty="0"/>
              <a:t>konstantní</a:t>
            </a:r>
            <a:r>
              <a:rPr lang="cs-CZ" dirty="0"/>
              <a:t>, nezávislá na čase a rychlost roste lineárně, tj. graf závislosti velikosti rychlosti na čase je </a:t>
            </a:r>
            <a:r>
              <a:rPr lang="cs-CZ" dirty="0">
                <a:hlinkClick r:id="rId3" action="ppaction://hlinksldjump"/>
              </a:rPr>
              <a:t>přímka</a:t>
            </a:r>
            <a:r>
              <a:rPr lang="cs-CZ" dirty="0"/>
              <a:t> – viz obrázek.</a:t>
            </a:r>
          </a:p>
        </p:txBody>
      </p:sp>
      <p:cxnSp>
        <p:nvCxnSpPr>
          <p:cNvPr id="37" name="Přímá spojnice 36">
            <a:extLst>
              <a:ext uri="{FF2B5EF4-FFF2-40B4-BE49-F238E27FC236}">
                <a16:creationId xmlns:a16="http://schemas.microsoft.com/office/drawing/2014/main" id="{D2EF0F57-4CCF-C5AF-2799-E0B2A8A45772}"/>
              </a:ext>
            </a:extLst>
          </p:cNvPr>
          <p:cNvCxnSpPr/>
          <p:nvPr/>
        </p:nvCxnSpPr>
        <p:spPr>
          <a:xfrm>
            <a:off x="1034716" y="4934712"/>
            <a:ext cx="103471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>
            <a:extLst>
              <a:ext uri="{FF2B5EF4-FFF2-40B4-BE49-F238E27FC236}">
                <a16:creationId xmlns:a16="http://schemas.microsoft.com/office/drawing/2014/main" id="{D8DC2946-21DC-2E6E-FBBB-C5B9BC232F5F}"/>
              </a:ext>
            </a:extLst>
          </p:cNvPr>
          <p:cNvCxnSpPr/>
          <p:nvPr/>
        </p:nvCxnSpPr>
        <p:spPr>
          <a:xfrm>
            <a:off x="2069432" y="4350298"/>
            <a:ext cx="0" cy="59355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>
            <a:extLst>
              <a:ext uri="{FF2B5EF4-FFF2-40B4-BE49-F238E27FC236}">
                <a16:creationId xmlns:a16="http://schemas.microsoft.com/office/drawing/2014/main" id="{8F261C3C-1A43-4C25-E3DC-302CD26C5B83}"/>
              </a:ext>
            </a:extLst>
          </p:cNvPr>
          <p:cNvCxnSpPr/>
          <p:nvPr/>
        </p:nvCxnSpPr>
        <p:spPr>
          <a:xfrm flipH="1">
            <a:off x="1034716" y="4394895"/>
            <a:ext cx="1034716" cy="58553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74217730-785A-E50E-F67D-09F8DC578661}"/>
              </a:ext>
            </a:extLst>
          </p:cNvPr>
          <p:cNvCxnSpPr/>
          <p:nvPr/>
        </p:nvCxnSpPr>
        <p:spPr>
          <a:xfrm>
            <a:off x="1034716" y="4953000"/>
            <a:ext cx="2052000" cy="0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>
            <a:extLst>
              <a:ext uri="{FF2B5EF4-FFF2-40B4-BE49-F238E27FC236}">
                <a16:creationId xmlns:a16="http://schemas.microsoft.com/office/drawing/2014/main" id="{4B9B38C2-C9E9-401A-C2AB-4E7DCFB01821}"/>
              </a:ext>
            </a:extLst>
          </p:cNvPr>
          <p:cNvCxnSpPr/>
          <p:nvPr/>
        </p:nvCxnSpPr>
        <p:spPr>
          <a:xfrm>
            <a:off x="3104147" y="3724656"/>
            <a:ext cx="0" cy="1260000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>
            <a:extLst>
              <a:ext uri="{FF2B5EF4-FFF2-40B4-BE49-F238E27FC236}">
                <a16:creationId xmlns:a16="http://schemas.microsoft.com/office/drawing/2014/main" id="{E4CFDB0C-57C4-4B04-6D44-138CC23EE53F}"/>
              </a:ext>
            </a:extLst>
          </p:cNvPr>
          <p:cNvCxnSpPr/>
          <p:nvPr/>
        </p:nvCxnSpPr>
        <p:spPr>
          <a:xfrm flipV="1">
            <a:off x="1026698" y="3726254"/>
            <a:ext cx="2069431" cy="1219200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>
                <a:extLst>
                  <a:ext uri="{FF2B5EF4-FFF2-40B4-BE49-F238E27FC236}">
                    <a16:creationId xmlns:a16="http://schemas.microsoft.com/office/drawing/2014/main" id="{5C0C2400-A10B-F342-CC57-B2A877B35B37}"/>
                  </a:ext>
                </a:extLst>
              </p:cNvPr>
              <p:cNvSpPr txBox="1"/>
              <p:nvPr/>
            </p:nvSpPr>
            <p:spPr>
              <a:xfrm>
                <a:off x="248653" y="5627017"/>
                <a:ext cx="11665979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pro výpočet </a:t>
                </a:r>
                <a:r>
                  <a:rPr lang="cs-CZ" b="1" dirty="0"/>
                  <a:t>okamžité rychlosti </a:t>
                </a:r>
                <a:r>
                  <a:rPr lang="cs-CZ" dirty="0"/>
                  <a:t>pohybu rovnoměrně zrychleného platí pouze v případě, že počáteční rychlost (rychlost v okamžiku, kdy hmotný bod začal zrychlovat)) byla nulová, tedy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9" name="TextovéPole 48">
                <a:extLst>
                  <a:ext uri="{FF2B5EF4-FFF2-40B4-BE49-F238E27FC236}">
                    <a16:creationId xmlns:a16="http://schemas.microsoft.com/office/drawing/2014/main" id="{5C0C2400-A10B-F342-CC57-B2A877B35B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653" y="5627017"/>
                <a:ext cx="11665979" cy="669992"/>
              </a:xfrm>
              <a:prstGeom prst="rect">
                <a:avLst/>
              </a:prstGeom>
              <a:blipFill>
                <a:blip r:embed="rId4"/>
                <a:stretch>
                  <a:fillRect l="-470" t="-4545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>
                <a:extLst>
                  <a:ext uri="{FF2B5EF4-FFF2-40B4-BE49-F238E27FC236}">
                    <a16:creationId xmlns:a16="http://schemas.microsoft.com/office/drawing/2014/main" id="{0957B7A5-3DE2-600B-A79B-CE57A634D6F0}"/>
                  </a:ext>
                </a:extLst>
              </p:cNvPr>
              <p:cNvSpPr txBox="1"/>
              <p:nvPr/>
            </p:nvSpPr>
            <p:spPr>
              <a:xfrm>
                <a:off x="4614672" y="3847982"/>
                <a:ext cx="14813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1" name="TextovéPole 50">
                <a:extLst>
                  <a:ext uri="{FF2B5EF4-FFF2-40B4-BE49-F238E27FC236}">
                    <a16:creationId xmlns:a16="http://schemas.microsoft.com/office/drawing/2014/main" id="{0957B7A5-3DE2-600B-A79B-CE57A634D6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4672" y="3847982"/>
                <a:ext cx="1481328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3" name="Skupina 52">
            <a:extLst>
              <a:ext uri="{FF2B5EF4-FFF2-40B4-BE49-F238E27FC236}">
                <a16:creationId xmlns:a16="http://schemas.microsoft.com/office/drawing/2014/main" id="{46CF8DDB-3E9C-89E3-889B-B089750B0AC9}"/>
              </a:ext>
            </a:extLst>
          </p:cNvPr>
          <p:cNvGrpSpPr/>
          <p:nvPr/>
        </p:nvGrpSpPr>
        <p:grpSpPr>
          <a:xfrm>
            <a:off x="6609348" y="1458702"/>
            <a:ext cx="5333998" cy="3325269"/>
            <a:chOff x="6609348" y="1458702"/>
            <a:chExt cx="5305284" cy="33252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TextovéPole 47">
                  <a:extLst>
                    <a:ext uri="{FF2B5EF4-FFF2-40B4-BE49-F238E27FC236}">
                      <a16:creationId xmlns:a16="http://schemas.microsoft.com/office/drawing/2014/main" id="{BC921840-963E-8D94-D6F5-5078DDE3E63C}"/>
                    </a:ext>
                  </a:extLst>
                </p:cNvPr>
                <p:cNvSpPr txBox="1"/>
                <p:nvPr/>
              </p:nvSpPr>
              <p:spPr>
                <a:xfrm>
                  <a:off x="6609348" y="1458702"/>
                  <a:ext cx="5305284" cy="33252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Důsledkem lineární závislosti je, že trojúhelníky tvořené úsečkou velikosti času, úsečkou odpovídající velikosti rychlosti a částí grafu jsou podobné trojúhelníky pro které platí, že poměry odpovídajících stran jsou konstantní, tedy </a:t>
                  </a:r>
                </a:p>
                <a:p>
                  <a:pPr algn="ctr"/>
                  <a:endParaRPr lang="cs-CZ" sz="800" dirty="0"/>
                </a:p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cs-CZ" dirty="0"/>
                    <a:t> </a:t>
                  </a:r>
                  <a14:m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𝑘</m:t>
                      </m:r>
                    </m:oMath>
                  </a14:m>
                  <a:r>
                    <a:rPr lang="cs-CZ" dirty="0"/>
                    <a:t> (konstanta)     </a:t>
                  </a:r>
                  <a14:m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</m:oMath>
                  </a14:m>
                  <a:r>
                    <a:rPr lang="cs-CZ" dirty="0"/>
                    <a:t>      </a:t>
                  </a:r>
                  <a14:m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</m:oMath>
                  </a14:m>
                  <a:endParaRPr lang="cs-CZ" dirty="0"/>
                </a:p>
                <a:p>
                  <a:r>
                    <a:rPr lang="cs-CZ" dirty="0"/>
                    <a:t>Konstanta úměrnosti </a:t>
                  </a:r>
                  <a14:m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𝑘</m:t>
                      </m:r>
                    </m:oMath>
                  </a14:m>
                  <a:r>
                    <a:rPr lang="cs-CZ" dirty="0"/>
                    <a:t> se nazývá </a:t>
                  </a:r>
                  <a:r>
                    <a:rPr lang="cs-CZ" b="1" dirty="0"/>
                    <a:t>zrychlení</a:t>
                  </a:r>
                  <a:r>
                    <a:rPr lang="cs-CZ" dirty="0"/>
                    <a:t> a značí se písmenem </a:t>
                  </a:r>
                  <a14:m>
                    <m:oMath xmlns:m="http://schemas.openxmlformats.org/officeDocument/2006/math">
                      <m:bar>
                        <m:barPr>
                          <m:ctrlPr>
                            <a:rPr lang="cs-CZ" b="0" i="1" dirty="0" smtClean="0"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bar>
                    </m:oMath>
                  </a14:m>
                  <a:r>
                    <a:rPr lang="cs-CZ" dirty="0"/>
                    <a:t> (akcelerace = zrychlení):</a:t>
                  </a:r>
                </a:p>
                <a:p>
                  <a:endParaRPr lang="cs-CZ" sz="800" dirty="0"/>
                </a:p>
                <a:p>
                  <a:endParaRPr lang="cs-CZ" dirty="0"/>
                </a:p>
                <a:p>
                  <a:endParaRPr lang="cs-CZ" sz="800" dirty="0"/>
                </a:p>
                <a:p>
                  <a:endParaRPr lang="cs-CZ" dirty="0"/>
                </a:p>
              </p:txBody>
            </p:sp>
          </mc:Choice>
          <mc:Fallback xmlns="">
            <p:sp>
              <p:nvSpPr>
                <p:cNvPr id="48" name="TextovéPole 47">
                  <a:extLst>
                    <a:ext uri="{FF2B5EF4-FFF2-40B4-BE49-F238E27FC236}">
                      <a16:creationId xmlns:a16="http://schemas.microsoft.com/office/drawing/2014/main" id="{BC921840-963E-8D94-D6F5-5078DDE3E63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09348" y="1458702"/>
                  <a:ext cx="5305284" cy="3325269"/>
                </a:xfrm>
                <a:prstGeom prst="rect">
                  <a:avLst/>
                </a:prstGeom>
                <a:blipFill>
                  <a:blip r:embed="rId6"/>
                  <a:stretch>
                    <a:fillRect l="-914" t="-916" r="-171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TextovéPole 51">
                  <a:extLst>
                    <a:ext uri="{FF2B5EF4-FFF2-40B4-BE49-F238E27FC236}">
                      <a16:creationId xmlns:a16="http://schemas.microsoft.com/office/drawing/2014/main" id="{76AE511B-3AF0-84A3-F0DC-90E787E20307}"/>
                    </a:ext>
                  </a:extLst>
                </p:cNvPr>
                <p:cNvSpPr txBox="1"/>
                <p:nvPr/>
              </p:nvSpPr>
              <p:spPr>
                <a:xfrm>
                  <a:off x="6609348" y="3899308"/>
                  <a:ext cx="4853178" cy="74776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 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</m:d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f>
                              <m:f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m</m:t>
                                </m:r>
                              </m:num>
                              <m:den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den>
                            </m:f>
                          </m:num>
                          <m:den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 panose="02040503050406030204" pitchFamily="18" charset="0"/>
                              </a:rPr>
                              <m:t>s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 panose="02040503050406030204" pitchFamily="18" charset="0"/>
                              </a:rPr>
                              <m:t>m</m:t>
                            </m:r>
                          </m:num>
                          <m:den>
                            <m:sSup>
                              <m:sSup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e>
                              <m: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. 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 panose="02040503050406030204" pitchFamily="18" charset="0"/>
                              </a:rPr>
                              <m:t>s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−2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52" name="TextovéPole 51">
                  <a:extLst>
                    <a:ext uri="{FF2B5EF4-FFF2-40B4-BE49-F238E27FC236}">
                      <a16:creationId xmlns:a16="http://schemas.microsoft.com/office/drawing/2014/main" id="{76AE511B-3AF0-84A3-F0DC-90E787E2030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09348" y="3899308"/>
                  <a:ext cx="4853178" cy="747769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5" name="TextovéPole 4">
            <a:extLst>
              <a:ext uri="{FF2B5EF4-FFF2-40B4-BE49-F238E27FC236}">
                <a16:creationId xmlns:a16="http://schemas.microsoft.com/office/drawing/2014/main" id="{2B650E7E-E427-C9DB-DD57-EB31792462C0}"/>
              </a:ext>
            </a:extLst>
          </p:cNvPr>
          <p:cNvSpPr txBox="1"/>
          <p:nvPr/>
        </p:nvSpPr>
        <p:spPr>
          <a:xfrm>
            <a:off x="6609348" y="4919799"/>
            <a:ext cx="5333999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Zrychlení rovnoměrně zrychleného pohybu je nezávislé na volbě časového intervalu.</a:t>
            </a:r>
          </a:p>
        </p:txBody>
      </p:sp>
    </p:spTree>
    <p:extLst>
      <p:ext uri="{BB962C8B-B14F-4D97-AF65-F5344CB8AC3E}">
        <p14:creationId xmlns:p14="http://schemas.microsoft.com/office/powerpoint/2010/main" val="977350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F2BB2249-2386-9821-9452-45919CF54EE7}"/>
              </a:ext>
            </a:extLst>
          </p:cNvPr>
          <p:cNvSpPr txBox="1"/>
          <p:nvPr/>
        </p:nvSpPr>
        <p:spPr>
          <a:xfrm>
            <a:off x="248653" y="264695"/>
            <a:ext cx="6984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Pohyb rovnoměrně zrychlený přímočarý – nenulová počáteční rychlost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2605F050-1DDC-FAE1-BA6A-D3AA52CE2B1A}"/>
                  </a:ext>
                </a:extLst>
              </p:cNvPr>
              <p:cNvSpPr txBox="1"/>
              <p:nvPr/>
            </p:nvSpPr>
            <p:spPr>
              <a:xfrm>
                <a:off x="385813" y="740664"/>
                <a:ext cx="11391659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rychlost hmotného bodu v okamžiku kdy začal zrychlovat nebyla nulová, je k vypočítané rychlosti nutné přičíst rychlost, kterou měl na počátku zrychlování, například automobil vyjíždějící z obce, kde se pohyboval povolenou rychlostí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50 </m:t>
                    </m:r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km</m:t>
                        </m:r>
                        <m:r>
                          <a:rPr lang="cs-CZ" b="0" i="0" dirty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13, 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9 </m:t>
                    </m:r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dirty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začne na hranici obce zrychlovat a rychlosti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dosáhne za 3,05 s – viz graf. 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2605F050-1DDC-FAE1-BA6A-D3AA52CE2B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813" y="740664"/>
                <a:ext cx="11391659" cy="923330"/>
              </a:xfrm>
              <a:prstGeom prst="rect">
                <a:avLst/>
              </a:prstGeom>
              <a:blipFill>
                <a:blip r:embed="rId2"/>
                <a:stretch>
                  <a:fillRect l="-428" t="-3974" r="-749" b="-92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1C7C8668-9100-3419-3AB9-85350B460C97}"/>
                  </a:ext>
                </a:extLst>
              </p:cNvPr>
              <p:cNvSpPr txBox="1"/>
              <p:nvPr/>
            </p:nvSpPr>
            <p:spPr>
              <a:xfrm>
                <a:off x="6777797" y="2031516"/>
                <a:ext cx="4902781" cy="14157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Okamžitou rychlost </a:t>
                </a:r>
                <a:r>
                  <a:rPr lang="cs-CZ" dirty="0"/>
                  <a:t>hmotného bodu v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pohybujícího se od okamžiku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kdy měl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zrychleně, vypočteme podle vztahu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24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sz="24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sz="2400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2400" dirty="0"/>
                  <a:t> </a:t>
                </a:r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1C7C8668-9100-3419-3AB9-85350B460C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7797" y="2031516"/>
                <a:ext cx="4902781" cy="1415772"/>
              </a:xfrm>
              <a:prstGeom prst="rect">
                <a:avLst/>
              </a:prstGeom>
              <a:blipFill>
                <a:blip r:embed="rId3"/>
                <a:stretch>
                  <a:fillRect l="-1119" t="-21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148B7590-3A76-8B73-B8C6-677F2B5BF149}"/>
                  </a:ext>
                </a:extLst>
              </p:cNvPr>
              <p:cNvSpPr txBox="1"/>
              <p:nvPr/>
            </p:nvSpPr>
            <p:spPr>
              <a:xfrm>
                <a:off x="6874691" y="3548052"/>
                <a:ext cx="5131381" cy="295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 podle obrázku:</a:t>
                </a:r>
              </a:p>
              <a:p>
                <a:r>
                  <a:rPr lang="cs-CZ" dirty="0"/>
                  <a:t>Jakou okamžitou rychlost měl hmotný bod který se pohyboval rychlostí 13,9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a pak po dobu 3,05 s se pohyboval se zrychlením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=13,9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,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=3,05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→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13,9+2 .  3,05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,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dirty="0"/>
                  <a:t>Hmotný bod měl okamžitou rychlost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20 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148B7590-3A76-8B73-B8C6-677F2B5BF1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4691" y="3548052"/>
                <a:ext cx="5131381" cy="2954655"/>
              </a:xfrm>
              <a:prstGeom prst="rect">
                <a:avLst/>
              </a:prstGeom>
              <a:blipFill>
                <a:blip r:embed="rId4"/>
                <a:stretch>
                  <a:fillRect l="-1069" t="-1031" r="-1900" b="-2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A064B416-E2CA-0953-B315-1004738E3DC4}"/>
              </a:ext>
            </a:extLst>
          </p:cNvPr>
          <p:cNvCxnSpPr>
            <a:cxnSpLocks/>
          </p:cNvCxnSpPr>
          <p:nvPr/>
        </p:nvCxnSpPr>
        <p:spPr>
          <a:xfrm>
            <a:off x="6874691" y="5162540"/>
            <a:ext cx="513138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5" name="Obrázek 34">
            <a:extLst>
              <a:ext uri="{FF2B5EF4-FFF2-40B4-BE49-F238E27FC236}">
                <a16:creationId xmlns:a16="http://schemas.microsoft.com/office/drawing/2014/main" id="{7EFD3DCB-1833-C18B-D869-1611DDD57E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>
            <a:fillRect/>
          </a:stretch>
        </p:blipFill>
        <p:spPr>
          <a:xfrm>
            <a:off x="385813" y="1850305"/>
            <a:ext cx="6439655" cy="408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747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DB01E5C-C4E6-CB1C-1F9E-21E0214EB436}"/>
              </a:ext>
            </a:extLst>
          </p:cNvPr>
          <p:cNvSpPr txBox="1"/>
          <p:nvPr/>
        </p:nvSpPr>
        <p:spPr>
          <a:xfrm>
            <a:off x="320842" y="192323"/>
            <a:ext cx="6537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Pohyb nerovnoměrně zrychlený – průměrné zrychlení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85C7BEB-0AE2-82CF-1F5D-3C09DEC61ED9}"/>
              </a:ext>
            </a:extLst>
          </p:cNvPr>
          <p:cNvSpPr txBox="1"/>
          <p:nvPr/>
        </p:nvSpPr>
        <p:spPr>
          <a:xfrm>
            <a:off x="320841" y="561655"/>
            <a:ext cx="1133374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Pokud se hodnota zrychlení mění s časem, mluvíme o pohybu nerovnoměrně zrychleném. Takový pohyb nastane například při rozjezdu automobilu, když řidič nedrží plynový pedál v jedné poloze, ale plynovým pedálem pohybuje. Pak se automobil rozjíždí nerovnoměrným pohybem zrychleným. Grafem závislosti rychlosti nerovnoměrně zrychleného pohybu není přímka, ale křivka – viz obrázek.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ED32F1FF-1BE0-F79A-C8B5-C8989112D8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042" y="1442197"/>
            <a:ext cx="4525006" cy="3610479"/>
          </a:xfrm>
          <a:prstGeom prst="rect">
            <a:avLst/>
          </a:prstGeom>
        </p:spPr>
      </p:pic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3A8228C8-4CB1-A572-C437-97948ED244C4}"/>
              </a:ext>
            </a:extLst>
          </p:cNvPr>
          <p:cNvCxnSpPr/>
          <p:nvPr/>
        </p:nvCxnSpPr>
        <p:spPr>
          <a:xfrm flipV="1">
            <a:off x="1391651" y="4114800"/>
            <a:ext cx="1692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07EA325-32ED-51B2-8EAC-14090CC7034A}"/>
              </a:ext>
            </a:extLst>
          </p:cNvPr>
          <p:cNvCxnSpPr/>
          <p:nvPr/>
        </p:nvCxnSpPr>
        <p:spPr>
          <a:xfrm>
            <a:off x="2943723" y="4018547"/>
            <a:ext cx="0" cy="7058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D8F48A27-F92E-D9DD-F0A5-3613F2A170A0}"/>
              </a:ext>
            </a:extLst>
          </p:cNvPr>
          <p:cNvCxnSpPr>
            <a:cxnSpLocks/>
          </p:cNvCxnSpPr>
          <p:nvPr/>
        </p:nvCxnSpPr>
        <p:spPr>
          <a:xfrm flipV="1">
            <a:off x="1400018" y="2903621"/>
            <a:ext cx="302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937DB9E9-F452-7E45-AF86-817F61282B88}"/>
              </a:ext>
            </a:extLst>
          </p:cNvPr>
          <p:cNvCxnSpPr/>
          <p:nvPr/>
        </p:nvCxnSpPr>
        <p:spPr>
          <a:xfrm>
            <a:off x="4307302" y="2710134"/>
            <a:ext cx="0" cy="194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558239CB-5586-385A-F760-4842FAB6D967}"/>
                  </a:ext>
                </a:extLst>
              </p:cNvPr>
              <p:cNvSpPr txBox="1"/>
              <p:nvPr/>
            </p:nvSpPr>
            <p:spPr>
              <a:xfrm>
                <a:off x="1048853" y="3827736"/>
                <a:ext cx="109945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=4 </m:t>
                      </m:r>
                      <m:sSup>
                        <m:sSup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558239CB-5586-385A-F760-4842FAB6D9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853" y="3827736"/>
                <a:ext cx="1099450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5271B7AA-C3D4-B3AD-DF73-C48BD78C2318}"/>
                  </a:ext>
                </a:extLst>
              </p:cNvPr>
              <p:cNvSpPr txBox="1"/>
              <p:nvPr/>
            </p:nvSpPr>
            <p:spPr>
              <a:xfrm>
                <a:off x="1504409" y="2586517"/>
                <a:ext cx="128778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=16 </m:t>
                      </m:r>
                      <m:sSup>
                        <m:sSup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5271B7AA-C3D4-B3AD-DF73-C48BD78C23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4409" y="2586517"/>
                <a:ext cx="1287787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4BCB0D16-56AB-F3B1-4466-731B56052C2A}"/>
                  </a:ext>
                </a:extLst>
              </p:cNvPr>
              <p:cNvSpPr txBox="1"/>
              <p:nvPr/>
            </p:nvSpPr>
            <p:spPr>
              <a:xfrm>
                <a:off x="6217752" y="1442197"/>
                <a:ext cx="5614170" cy="51616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Průměrné zrychlení</a:t>
                </a:r>
              </a:p>
              <a:p>
                <a:r>
                  <a:rPr lang="cs-CZ" dirty="0"/>
                  <a:t>Průměrné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je definováno jako podíl změny rychlosti a času za který tato změna proběhla: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sz="800" dirty="0"/>
              </a:p>
              <a:p>
                <a:r>
                  <a:rPr lang="cs-CZ" b="1" dirty="0"/>
                  <a:t>Příklad podle obrázku:</a:t>
                </a:r>
              </a:p>
              <a:p>
                <a:r>
                  <a:rPr lang="cs-CZ" dirty="0"/>
                  <a:t>a) Průměrné zrychlení v časovém intervalu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2, 3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9−4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num>
                        <m:den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3−2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0" smtClean="0">
                              <a:latin typeface="Cambria Math" panose="02040503050406030204" pitchFamily="18" charset="0"/>
                            </a:rPr>
                            <m:t>𝐦</m:t>
                          </m:r>
                          <m:r>
                            <a:rPr lang="cs-CZ" b="1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1" i="0" smtClean="0">
                              <a:latin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  <a:p>
                <a:endParaRPr lang="cs-CZ" sz="800" b="1" dirty="0"/>
              </a:p>
              <a:p>
                <a:r>
                  <a:rPr lang="cs-CZ" dirty="0"/>
                  <a:t>b) Průměrné zrychlení v časovém intervalu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16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num>
                        <m:den>
                          <m:d>
                            <m:d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cs-CZ" b="1" i="1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𝐦</m:t>
                          </m:r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c) Průměrné zrychlení v časovém intervalu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, 4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16−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num>
                        <m:den>
                          <m:d>
                            <m:d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4−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cs-CZ" b="1" i="1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𝐦</m:t>
                          </m:r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4BCB0D16-56AB-F3B1-4466-731B56052C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752" y="1442197"/>
                <a:ext cx="5614170" cy="5161606"/>
              </a:xfrm>
              <a:prstGeom prst="rect">
                <a:avLst/>
              </a:prstGeom>
              <a:blipFill>
                <a:blip r:embed="rId5"/>
                <a:stretch>
                  <a:fillRect l="-977" t="-7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E478B6E2-9A73-58B0-E355-A49D912CFB34}"/>
              </a:ext>
            </a:extLst>
          </p:cNvPr>
          <p:cNvCxnSpPr/>
          <p:nvPr/>
        </p:nvCxnSpPr>
        <p:spPr>
          <a:xfrm>
            <a:off x="3625513" y="3469105"/>
            <a:ext cx="0" cy="118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9726EED4-65B1-1F7C-68FE-2CB6C9288618}"/>
              </a:ext>
            </a:extLst>
          </p:cNvPr>
          <p:cNvCxnSpPr>
            <a:cxnSpLocks/>
          </p:cNvCxnSpPr>
          <p:nvPr/>
        </p:nvCxnSpPr>
        <p:spPr>
          <a:xfrm flipV="1">
            <a:off x="1391651" y="3601452"/>
            <a:ext cx="234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33100D41-1EE6-AC69-2900-9E0E1286D750}"/>
                  </a:ext>
                </a:extLst>
              </p:cNvPr>
              <p:cNvSpPr txBox="1"/>
              <p:nvPr/>
            </p:nvSpPr>
            <p:spPr>
              <a:xfrm>
                <a:off x="1399265" y="3243796"/>
                <a:ext cx="128778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=9 </m:t>
                      </m:r>
                      <m:sSup>
                        <m:sSup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33100D41-1EE6-AC69-2900-9E0E1286D7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9265" y="3243796"/>
                <a:ext cx="1287787" cy="27699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ovéPole 28">
            <a:extLst>
              <a:ext uri="{FF2B5EF4-FFF2-40B4-BE49-F238E27FC236}">
                <a16:creationId xmlns:a16="http://schemas.microsoft.com/office/drawing/2014/main" id="{E901047D-D3E6-2355-4AD8-E868331C070F}"/>
              </a:ext>
            </a:extLst>
          </p:cNvPr>
          <p:cNvSpPr txBox="1"/>
          <p:nvPr/>
        </p:nvSpPr>
        <p:spPr>
          <a:xfrm>
            <a:off x="320841" y="5301916"/>
            <a:ext cx="5653408" cy="9233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Z výpočtů průměrného zrychlení je zřejmé, že hodnota průměrného zrychlení nerovnoměrně zrychleného pohybu je závislá na volbě časového intervalu.</a:t>
            </a:r>
          </a:p>
        </p:txBody>
      </p:sp>
    </p:spTree>
    <p:extLst>
      <p:ext uri="{BB962C8B-B14F-4D97-AF65-F5344CB8AC3E}">
        <p14:creationId xmlns:p14="http://schemas.microsoft.com/office/powerpoint/2010/main" val="16292250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52CA54E5-3827-30B4-753D-3B1238156FF5}"/>
              </a:ext>
            </a:extLst>
          </p:cNvPr>
          <p:cNvSpPr txBox="1"/>
          <p:nvPr/>
        </p:nvSpPr>
        <p:spPr>
          <a:xfrm>
            <a:off x="504925" y="185984"/>
            <a:ext cx="5301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Pohyb nerovnoměrně zrychlený – okamžité zrychlení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BB777412-9CE2-CC16-2632-2AD779786809}"/>
                  </a:ext>
                </a:extLst>
              </p:cNvPr>
              <p:cNvSpPr txBox="1"/>
              <p:nvPr/>
            </p:nvSpPr>
            <p:spPr>
              <a:xfrm>
                <a:off x="1855697" y="2287596"/>
                <a:ext cx="128778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=9 </m:t>
                      </m:r>
                      <m:sSup>
                        <m:sSup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BB777412-9CE2-CC16-2632-2AD7797868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697" y="2287596"/>
                <a:ext cx="1287787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Skupina 18">
            <a:extLst>
              <a:ext uri="{FF2B5EF4-FFF2-40B4-BE49-F238E27FC236}">
                <a16:creationId xmlns:a16="http://schemas.microsoft.com/office/drawing/2014/main" id="{8A47153D-DDFF-6BEC-00EF-FE2C3421D52C}"/>
              </a:ext>
            </a:extLst>
          </p:cNvPr>
          <p:cNvGrpSpPr/>
          <p:nvPr/>
        </p:nvGrpSpPr>
        <p:grpSpPr>
          <a:xfrm>
            <a:off x="197163" y="673768"/>
            <a:ext cx="5892641" cy="4458779"/>
            <a:chOff x="197163" y="673768"/>
            <a:chExt cx="5892641" cy="4458779"/>
          </a:xfrm>
        </p:grpSpPr>
        <p:grpSp>
          <p:nvGrpSpPr>
            <p:cNvPr id="18" name="Skupina 17">
              <a:extLst>
                <a:ext uri="{FF2B5EF4-FFF2-40B4-BE49-F238E27FC236}">
                  <a16:creationId xmlns:a16="http://schemas.microsoft.com/office/drawing/2014/main" id="{8018B078-8B4B-0D2F-2576-1571B4A067FD}"/>
                </a:ext>
              </a:extLst>
            </p:cNvPr>
            <p:cNvGrpSpPr/>
            <p:nvPr/>
          </p:nvGrpSpPr>
          <p:grpSpPr>
            <a:xfrm>
              <a:off x="197163" y="673768"/>
              <a:ext cx="5892641" cy="4458779"/>
              <a:chOff x="376589" y="1199610"/>
              <a:chExt cx="5892641" cy="4458779"/>
            </a:xfrm>
          </p:grpSpPr>
          <p:pic>
            <p:nvPicPr>
              <p:cNvPr id="3" name="Obrázek 2">
                <a:extLst>
                  <a:ext uri="{FF2B5EF4-FFF2-40B4-BE49-F238E27FC236}">
                    <a16:creationId xmlns:a16="http://schemas.microsoft.com/office/drawing/2014/main" id="{2009EB96-751F-6D95-CF24-6AF7B81CA9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l="3501" b="4284"/>
              <a:stretch>
                <a:fillRect/>
              </a:stretch>
            </p:blipFill>
            <p:spPr>
              <a:xfrm>
                <a:off x="376589" y="1199610"/>
                <a:ext cx="5892641" cy="4458779"/>
              </a:xfrm>
              <a:prstGeom prst="rect">
                <a:avLst/>
              </a:prstGeom>
            </p:spPr>
          </p:pic>
          <p:cxnSp>
            <p:nvCxnSpPr>
              <p:cNvPr id="5" name="Přímá spojnice 4">
                <a:extLst>
                  <a:ext uri="{FF2B5EF4-FFF2-40B4-BE49-F238E27FC236}">
                    <a16:creationId xmlns:a16="http://schemas.microsoft.com/office/drawing/2014/main" id="{6B02F942-BC4D-F6DA-613C-294C2B142625}"/>
                  </a:ext>
                </a:extLst>
              </p:cNvPr>
              <p:cNvCxnSpPr/>
              <p:nvPr/>
            </p:nvCxnSpPr>
            <p:spPr>
              <a:xfrm>
                <a:off x="4034589" y="3184358"/>
                <a:ext cx="0" cy="198120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nice 14">
                <a:extLst>
                  <a:ext uri="{FF2B5EF4-FFF2-40B4-BE49-F238E27FC236}">
                    <a16:creationId xmlns:a16="http://schemas.microsoft.com/office/drawing/2014/main" id="{5011EA07-8117-1017-0916-923F3D4131FE}"/>
                  </a:ext>
                </a:extLst>
              </p:cNvPr>
              <p:cNvCxnSpPr/>
              <p:nvPr/>
            </p:nvCxnSpPr>
            <p:spPr>
              <a:xfrm flipH="1">
                <a:off x="1106905" y="3184358"/>
                <a:ext cx="292768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TextovéPole 15">
              <a:extLst>
                <a:ext uri="{FF2B5EF4-FFF2-40B4-BE49-F238E27FC236}">
                  <a16:creationId xmlns:a16="http://schemas.microsoft.com/office/drawing/2014/main" id="{33D1C675-CA41-F04E-6BEA-DAF7077D7381}"/>
                </a:ext>
              </a:extLst>
            </p:cNvPr>
            <p:cNvSpPr txBox="1"/>
            <p:nvPr/>
          </p:nvSpPr>
          <p:spPr>
            <a:xfrm>
              <a:off x="3698752" y="2165685"/>
              <a:ext cx="3128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4D7155FC-42A9-7F1D-C181-C9DDCB9B94C7}"/>
                  </a:ext>
                </a:extLst>
              </p:cNvPr>
              <p:cNvSpPr txBox="1"/>
              <p:nvPr/>
            </p:nvSpPr>
            <p:spPr>
              <a:xfrm>
                <a:off x="6157779" y="179583"/>
                <a:ext cx="5550969" cy="33729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Průměrné zrychlení je rovno změně rychlosti v určitém časovém intervalu. Chceme-li znát hodnotu zrychlení v určitém bodě (například v čase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1600" dirty="0"/>
                  <a:t> 3 s – viz obrázek), pak časový interval musíme zúžit na nekonečně malou hodnou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dirty="0"/>
                  <a:t>. Takto zjištěné zrychlení se nazývá </a:t>
                </a:r>
                <a:r>
                  <a:rPr lang="cs-CZ" sz="1600" b="1" dirty="0"/>
                  <a:t>okamžité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𝒐</m:t>
                        </m:r>
                      </m:sub>
                    </m:sSub>
                  </m:oMath>
                </a14:m>
                <a:r>
                  <a:rPr lang="cs-CZ" sz="1600" dirty="0"/>
                  <a:t>.</a:t>
                </a:r>
              </a:p>
              <a:p>
                <a:r>
                  <a:rPr lang="cs-CZ" sz="1600" dirty="0"/>
                  <a:t>Nekonečně malému časovému intervalu odpovídá nekonečně malá změna rychlosti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</m:oMath>
                </a14:m>
                <a:endParaRPr lang="cs-CZ" sz="1600" dirty="0"/>
              </a:p>
              <a:p>
                <a:r>
                  <a:rPr lang="cs-CZ" sz="1600" dirty="0"/>
                  <a:t>Ovšem poměr dvou nekonečně malých veličin není nutně nekonečně malý. Z předchozího snímku víme, že platí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cs-CZ" sz="1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cs-CZ" sz="1600" dirty="0"/>
              </a:p>
              <a:p>
                <a:endParaRPr lang="cs-CZ" sz="1200" dirty="0"/>
              </a:p>
              <a:p>
                <a:r>
                  <a:rPr lang="cs-CZ" sz="1600" dirty="0"/>
                  <a:t>Jestliže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→0</m:t>
                    </m:r>
                  </m:oMath>
                </a14:m>
                <a:r>
                  <a:rPr lang="cs-CZ" sz="1600" dirty="0"/>
                  <a:t>, pak poměr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cs-CZ" sz="1600" dirty="0"/>
                  <a:t> (okamžité zrychlení)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4D7155FC-42A9-7F1D-C181-C9DDCB9B94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7779" y="179583"/>
                <a:ext cx="5550969" cy="3372975"/>
              </a:xfrm>
              <a:prstGeom prst="rect">
                <a:avLst/>
              </a:prstGeom>
              <a:blipFill>
                <a:blip r:embed="rId5"/>
                <a:stretch>
                  <a:fillRect l="-549" t="-5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se šipkou 20">
            <a:extLst>
              <a:ext uri="{FF2B5EF4-FFF2-40B4-BE49-F238E27FC236}">
                <a16:creationId xmlns:a16="http://schemas.microsoft.com/office/drawing/2014/main" id="{9B86507B-64D1-F5A2-DDF6-B14E6FB4E611}"/>
              </a:ext>
            </a:extLst>
          </p:cNvPr>
          <p:cNvCxnSpPr/>
          <p:nvPr/>
        </p:nvCxnSpPr>
        <p:spPr>
          <a:xfrm>
            <a:off x="3497179" y="3216442"/>
            <a:ext cx="35798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>
            <a:extLst>
              <a:ext uri="{FF2B5EF4-FFF2-40B4-BE49-F238E27FC236}">
                <a16:creationId xmlns:a16="http://schemas.microsoft.com/office/drawing/2014/main" id="{495E2FF6-C4C7-6A66-8B2B-A77511DA820D}"/>
              </a:ext>
            </a:extLst>
          </p:cNvPr>
          <p:cNvCxnSpPr>
            <a:cxnSpLocks/>
          </p:cNvCxnSpPr>
          <p:nvPr/>
        </p:nvCxnSpPr>
        <p:spPr>
          <a:xfrm rot="10800000">
            <a:off x="3858127" y="3216442"/>
            <a:ext cx="35798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990530E5-C723-8675-E159-0BD7A3E56118}"/>
                  </a:ext>
                </a:extLst>
              </p:cNvPr>
              <p:cNvSpPr txBox="1"/>
              <p:nvPr/>
            </p:nvSpPr>
            <p:spPr>
              <a:xfrm>
                <a:off x="3855162" y="2887478"/>
                <a:ext cx="1125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990530E5-C723-8675-E159-0BD7A3E561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5162" y="2887478"/>
                <a:ext cx="1125912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47E8A734-E2E3-4050-0E33-630E04CCC3E7}"/>
              </a:ext>
            </a:extLst>
          </p:cNvPr>
          <p:cNvCxnSpPr>
            <a:cxnSpLocks/>
          </p:cNvCxnSpPr>
          <p:nvPr/>
        </p:nvCxnSpPr>
        <p:spPr>
          <a:xfrm>
            <a:off x="251895" y="5125452"/>
            <a:ext cx="116513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ABCA46F4-A60C-645E-A531-CF0BCC9647C7}"/>
                  </a:ext>
                </a:extLst>
              </p:cNvPr>
              <p:cNvSpPr txBox="1"/>
              <p:nvPr/>
            </p:nvSpPr>
            <p:spPr>
              <a:xfrm>
                <a:off x="197164" y="5185800"/>
                <a:ext cx="11874520" cy="16392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100" dirty="0"/>
                  <a:t>Část matematiky zabývající se nekonečně malými veličinami se nazývá „Integrální a diferenciální počet“, také „Matematická analýza“. Bohužel, z rozhodnutí některých ministerských úředníků, jejichž IQ nestačilo k tomu, aby pochopili důležitost matematické analýzy pro studium přírodních věd, byla tato část ze středoškolské matematiky vypuštěna.</a:t>
                </a:r>
              </a:p>
              <a:p>
                <a:r>
                  <a:rPr lang="cs-CZ" sz="1600" dirty="0"/>
                  <a:t>Jak bychom problém okamžitého zrychlení řešili pomocí derivace (diferenciální počet): Závislost rychlosti na čase nechť je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1600" dirty="0"/>
                  <a:t> (viz obrázek)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cs-CZ" sz="16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cs-CZ" sz="1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sz="1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cs-CZ" sz="1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→0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num>
                          <m:den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den>
                        </m:f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𝑑𝑣</m:t>
                            </m:r>
                          </m:num>
                          <m:den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sSup>
                              <m:sSupPr>
                                <m:ctrlPr>
                                  <a:rPr lang="cs-CZ" sz="1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sz="16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cs-CZ" sz="16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num>
                          <m:den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=2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func>
                  </m:oMath>
                </a14:m>
                <a:r>
                  <a:rPr lang="cs-CZ" sz="1600" dirty="0"/>
                  <a:t>, </a:t>
                </a:r>
                <a:r>
                  <a:rPr lang="cs-CZ" sz="1400" dirty="0"/>
                  <a:t>po dosazení </a:t>
                </a:r>
                <a14:m>
                  <m:oMath xmlns:m="http://schemas.openxmlformats.org/officeDocument/2006/math"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=3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sz="1400" dirty="0"/>
                  <a:t> do získaného vztahu dostaneme hodnotu okamžitého zrychlení v bodě A: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=6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sz="1400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cs-CZ" sz="1400" dirty="0"/>
              </a:p>
              <a:p>
                <a:pPr algn="ctr"/>
                <a:endParaRPr lang="cs-CZ" sz="1400" dirty="0"/>
              </a:p>
              <a:p>
                <a:pPr algn="ctr"/>
                <a:r>
                  <a:rPr lang="cs-CZ" sz="1400" dirty="0"/>
                  <a:t>Zrychlení hmotného bodu v čase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r>
                  <a:rPr lang="cs-CZ" sz="1400" dirty="0"/>
                  <a:t> s (v bodě A – viz obrázek) má hodnotu 6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sz="1400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sz="1400" dirty="0"/>
                  <a:t>           </a:t>
                </a:r>
                <a:r>
                  <a:rPr lang="cs-CZ" sz="1400" dirty="0">
                    <a:hlinkClick r:id="rId7" action="ppaction://hlinksldjump"/>
                  </a:rPr>
                  <a:t>podrobně zde</a:t>
                </a:r>
                <a:endParaRPr lang="cs-CZ" sz="1400" dirty="0"/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ABCA46F4-A60C-645E-A531-CF0BCC9647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164" y="5185800"/>
                <a:ext cx="11874520" cy="1639231"/>
              </a:xfrm>
              <a:prstGeom prst="rect">
                <a:avLst/>
              </a:prstGeom>
              <a:blipFill>
                <a:blip r:embed="rId8"/>
                <a:stretch>
                  <a:fillRect l="-257" t="-372" b="-26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1C6C4CB0-732A-E660-0132-BE90D3FB0820}"/>
                  </a:ext>
                </a:extLst>
              </p:cNvPr>
              <p:cNvSpPr txBox="1"/>
              <p:nvPr/>
            </p:nvSpPr>
            <p:spPr>
              <a:xfrm>
                <a:off x="6157779" y="3787901"/>
                <a:ext cx="5675600" cy="107721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Velikost okamžitého zrychlení v daném bodě trajektorie je definováno jako průměrné zrychlení ve velmi malém časovém intervalu (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→0)</m:t>
                    </m:r>
                  </m:oMath>
                </a14:m>
                <a:r>
                  <a:rPr lang="cs-CZ" sz="1600" dirty="0"/>
                  <a:t> na odpovídajícím úseku trajektorie s daným bodem.</a:t>
                </a:r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1C6C4CB0-732A-E660-0132-BE90D3FB08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7779" y="3787901"/>
                <a:ext cx="5675600" cy="1077218"/>
              </a:xfrm>
              <a:prstGeom prst="rect">
                <a:avLst/>
              </a:prstGeom>
              <a:blipFill>
                <a:blip r:embed="rId9"/>
                <a:stretch>
                  <a:fillRect l="-428" t="-1111" b="-500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5867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59C4179-2317-5CAD-0BB3-4F5A038DF46E}"/>
              </a:ext>
            </a:extLst>
          </p:cNvPr>
          <p:cNvSpPr txBox="1"/>
          <p:nvPr/>
        </p:nvSpPr>
        <p:spPr>
          <a:xfrm>
            <a:off x="248653" y="264695"/>
            <a:ext cx="8847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Pohyb rovnoměrně zrychlený - zrychlení - vektorová fyzikální veličina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0FE50CAD-B662-3178-313E-350A08618BD6}"/>
                  </a:ext>
                </a:extLst>
              </p:cNvPr>
              <p:cNvSpPr txBox="1"/>
              <p:nvPr/>
            </p:nvSpPr>
            <p:spPr>
              <a:xfrm>
                <a:off x="248654" y="737937"/>
                <a:ext cx="11405936" cy="22056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Hodnota zrychlení rovnoměrně zrychleného pohybu je skalárně vyjádřeno známým vztahem: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Protože rychlost je vektorová veličina (má směr a velikost) a čas je veličina skalární, je i zrychlení vektorová veličina a výše uvedený vztah můžeme zapsat takto: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d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</m:d>
                  </m:oMath>
                </a14:m>
                <a:r>
                  <a:rPr lang="cs-CZ" dirty="0"/>
                  <a:t>        nebo pro lepší názornost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</m:acc>
                      </m:e>
                    </m: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0FE50CAD-B662-3178-313E-350A08618B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654" y="737937"/>
                <a:ext cx="11405936" cy="2205668"/>
              </a:xfrm>
              <a:prstGeom prst="rect">
                <a:avLst/>
              </a:prstGeom>
              <a:blipFill>
                <a:blip r:embed="rId2"/>
                <a:stretch>
                  <a:fillRect l="-481" t="-1381" r="-695" b="-8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ADDBF258-8E9B-B622-606A-7C7798DCA0DB}"/>
              </a:ext>
            </a:extLst>
          </p:cNvPr>
          <p:cNvSpPr txBox="1"/>
          <p:nvPr/>
        </p:nvSpPr>
        <p:spPr>
          <a:xfrm>
            <a:off x="248653" y="2943605"/>
            <a:ext cx="1173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Vektory rychlosti a zrychlení leží na stejné nositelce, ale nemusí mít stejný směr:</a:t>
            </a:r>
          </a:p>
        </p:txBody>
      </p:sp>
      <p:grpSp>
        <p:nvGrpSpPr>
          <p:cNvPr id="31" name="Skupina 30">
            <a:extLst>
              <a:ext uri="{FF2B5EF4-FFF2-40B4-BE49-F238E27FC236}">
                <a16:creationId xmlns:a16="http://schemas.microsoft.com/office/drawing/2014/main" id="{0F30559A-93BF-9346-E839-9E63F3321F79}"/>
              </a:ext>
            </a:extLst>
          </p:cNvPr>
          <p:cNvGrpSpPr/>
          <p:nvPr/>
        </p:nvGrpSpPr>
        <p:grpSpPr>
          <a:xfrm>
            <a:off x="1580147" y="3850106"/>
            <a:ext cx="9071811" cy="1052625"/>
            <a:chOff x="1560095" y="3657600"/>
            <a:chExt cx="9071811" cy="1052625"/>
          </a:xfrm>
        </p:grpSpPr>
        <p:grpSp>
          <p:nvGrpSpPr>
            <p:cNvPr id="24" name="Skupina 23">
              <a:extLst>
                <a:ext uri="{FF2B5EF4-FFF2-40B4-BE49-F238E27FC236}">
                  <a16:creationId xmlns:a16="http://schemas.microsoft.com/office/drawing/2014/main" id="{3A051708-32D0-BCE0-C9FF-060FAF132525}"/>
                </a:ext>
              </a:extLst>
            </p:cNvPr>
            <p:cNvGrpSpPr/>
            <p:nvPr/>
          </p:nvGrpSpPr>
          <p:grpSpPr>
            <a:xfrm>
              <a:off x="1560095" y="4124825"/>
              <a:ext cx="9071811" cy="124327"/>
              <a:chOff x="2053389" y="4124825"/>
              <a:chExt cx="9071811" cy="124327"/>
            </a:xfrm>
          </p:grpSpPr>
          <p:cxnSp>
            <p:nvCxnSpPr>
              <p:cNvPr id="13" name="Přímá spojnice 12">
                <a:extLst>
                  <a:ext uri="{FF2B5EF4-FFF2-40B4-BE49-F238E27FC236}">
                    <a16:creationId xmlns:a16="http://schemas.microsoft.com/office/drawing/2014/main" id="{301F1F86-38D9-587A-2630-032E5535278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053389" y="4176963"/>
                <a:ext cx="9071811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4" name="Ovál 13">
                <a:extLst>
                  <a:ext uri="{FF2B5EF4-FFF2-40B4-BE49-F238E27FC236}">
                    <a16:creationId xmlns:a16="http://schemas.microsoft.com/office/drawing/2014/main" id="{0D83BFB6-6693-3DF6-402A-34CD3B2816E0}"/>
                  </a:ext>
                </a:extLst>
              </p:cNvPr>
              <p:cNvSpPr/>
              <p:nvPr/>
            </p:nvSpPr>
            <p:spPr>
              <a:xfrm>
                <a:off x="3517230" y="4124825"/>
                <a:ext cx="124327" cy="124327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se šipkou 15">
                <a:extLst>
                  <a:ext uri="{FF2B5EF4-FFF2-40B4-BE49-F238E27FC236}">
                    <a16:creationId xmlns:a16="http://schemas.microsoft.com/office/drawing/2014/main" id="{1C62ED35-D2FA-D0C0-8747-F3012E9E112C}"/>
                  </a:ext>
                </a:extLst>
              </p:cNvPr>
              <p:cNvCxnSpPr>
                <a:stCxn id="14" idx="6"/>
              </p:cNvCxnSpPr>
              <p:nvPr/>
            </p:nvCxnSpPr>
            <p:spPr>
              <a:xfrm flipV="1">
                <a:off x="3641557" y="4186988"/>
                <a:ext cx="2077454" cy="1"/>
              </a:xfrm>
              <a:prstGeom prst="straightConnector1">
                <a:avLst/>
              </a:prstGeom>
              <a:ln w="762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se šipkou 18">
                <a:extLst>
                  <a:ext uri="{FF2B5EF4-FFF2-40B4-BE49-F238E27FC236}">
                    <a16:creationId xmlns:a16="http://schemas.microsoft.com/office/drawing/2014/main" id="{052B5868-66C0-7453-8974-7102273A7B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79394" y="4176963"/>
                <a:ext cx="1100890" cy="0"/>
              </a:xfrm>
              <a:prstGeom prst="straightConnector1">
                <a:avLst/>
              </a:prstGeom>
              <a:ln w="57150">
                <a:solidFill>
                  <a:schemeClr val="accent6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Ovál 19">
                <a:extLst>
                  <a:ext uri="{FF2B5EF4-FFF2-40B4-BE49-F238E27FC236}">
                    <a16:creationId xmlns:a16="http://schemas.microsoft.com/office/drawing/2014/main" id="{B89AB6F7-A86C-E31C-07C2-F27C7961F909}"/>
                  </a:ext>
                </a:extLst>
              </p:cNvPr>
              <p:cNvSpPr/>
              <p:nvPr/>
            </p:nvSpPr>
            <p:spPr>
              <a:xfrm>
                <a:off x="6268451" y="4124825"/>
                <a:ext cx="124327" cy="124327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2" name="Přímá spojnice se šipkou 21">
                <a:extLst>
                  <a:ext uri="{FF2B5EF4-FFF2-40B4-BE49-F238E27FC236}">
                    <a16:creationId xmlns:a16="http://schemas.microsoft.com/office/drawing/2014/main" id="{4FDAAD3C-AFDE-25D7-16E5-14A08CF4D830}"/>
                  </a:ext>
                </a:extLst>
              </p:cNvPr>
              <p:cNvCxnSpPr/>
              <p:nvPr/>
            </p:nvCxnSpPr>
            <p:spPr>
              <a:xfrm flipV="1">
                <a:off x="6392778" y="4176963"/>
                <a:ext cx="3456000" cy="1"/>
              </a:xfrm>
              <a:prstGeom prst="straightConnector1">
                <a:avLst/>
              </a:prstGeom>
              <a:ln w="762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Přímá spojnice se šipkou 22">
                <a:extLst>
                  <a:ext uri="{FF2B5EF4-FFF2-40B4-BE49-F238E27FC236}">
                    <a16:creationId xmlns:a16="http://schemas.microsoft.com/office/drawing/2014/main" id="{D88C905F-BEE0-EC32-4DCD-E64AD3D902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30614" y="4176963"/>
                <a:ext cx="1100890" cy="0"/>
              </a:xfrm>
              <a:prstGeom prst="straightConnector1">
                <a:avLst/>
              </a:prstGeom>
              <a:ln w="57150">
                <a:solidFill>
                  <a:schemeClr val="accent6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TextovéPole 24">
              <a:extLst>
                <a:ext uri="{FF2B5EF4-FFF2-40B4-BE49-F238E27FC236}">
                  <a16:creationId xmlns:a16="http://schemas.microsoft.com/office/drawing/2014/main" id="{AA861323-3291-EDA6-72C7-883A87D8B164}"/>
                </a:ext>
              </a:extLst>
            </p:cNvPr>
            <p:cNvSpPr txBox="1"/>
            <p:nvPr/>
          </p:nvSpPr>
          <p:spPr>
            <a:xfrm>
              <a:off x="2943726" y="3657600"/>
              <a:ext cx="284527" cy="369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26" name="TextovéPole 25">
              <a:extLst>
                <a:ext uri="{FF2B5EF4-FFF2-40B4-BE49-F238E27FC236}">
                  <a16:creationId xmlns:a16="http://schemas.microsoft.com/office/drawing/2014/main" id="{55A8A601-CFEE-05AF-E7E8-B0E821EF70D1}"/>
                </a:ext>
              </a:extLst>
            </p:cNvPr>
            <p:cNvSpPr txBox="1"/>
            <p:nvPr/>
          </p:nvSpPr>
          <p:spPr>
            <a:xfrm>
              <a:off x="5695056" y="3657600"/>
              <a:ext cx="284527" cy="369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AEE23852-DC60-59B7-01C5-2BB82BCA848A}"/>
                    </a:ext>
                  </a:extLst>
                </p:cNvPr>
                <p:cNvSpPr txBox="1"/>
                <p:nvPr/>
              </p:nvSpPr>
              <p:spPr>
                <a:xfrm>
                  <a:off x="3416968" y="4331368"/>
                  <a:ext cx="38501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AEE23852-DC60-59B7-01C5-2BB82BCA848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16968" y="4331368"/>
                  <a:ext cx="385011" cy="369332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ovéPole 27">
                  <a:extLst>
                    <a:ext uri="{FF2B5EF4-FFF2-40B4-BE49-F238E27FC236}">
                      <a16:creationId xmlns:a16="http://schemas.microsoft.com/office/drawing/2014/main" id="{35E4072C-299F-0DCE-6639-10D461C8C61A}"/>
                    </a:ext>
                  </a:extLst>
                </p:cNvPr>
                <p:cNvSpPr txBox="1"/>
                <p:nvPr/>
              </p:nvSpPr>
              <p:spPr>
                <a:xfrm>
                  <a:off x="6254135" y="4340893"/>
                  <a:ext cx="38501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28" name="TextovéPole 27">
                  <a:extLst>
                    <a:ext uri="{FF2B5EF4-FFF2-40B4-BE49-F238E27FC236}">
                      <a16:creationId xmlns:a16="http://schemas.microsoft.com/office/drawing/2014/main" id="{35E4072C-299F-0DCE-6639-10D461C8C61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54135" y="4340893"/>
                  <a:ext cx="385011" cy="369332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ovéPole 28">
                  <a:extLst>
                    <a:ext uri="{FF2B5EF4-FFF2-40B4-BE49-F238E27FC236}">
                      <a16:creationId xmlns:a16="http://schemas.microsoft.com/office/drawing/2014/main" id="{400C0709-26A3-53E3-543B-772FB8DC0D26}"/>
                    </a:ext>
                  </a:extLst>
                </p:cNvPr>
                <p:cNvSpPr txBox="1"/>
                <p:nvPr/>
              </p:nvSpPr>
              <p:spPr>
                <a:xfrm>
                  <a:off x="4451684" y="3769895"/>
                  <a:ext cx="49730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29" name="TextovéPole 28">
                  <a:extLst>
                    <a:ext uri="{FF2B5EF4-FFF2-40B4-BE49-F238E27FC236}">
                      <a16:creationId xmlns:a16="http://schemas.microsoft.com/office/drawing/2014/main" id="{400C0709-26A3-53E3-543B-772FB8DC0D2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51684" y="3769895"/>
                  <a:ext cx="497305" cy="36933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TextovéPole 29">
                  <a:extLst>
                    <a:ext uri="{FF2B5EF4-FFF2-40B4-BE49-F238E27FC236}">
                      <a16:creationId xmlns:a16="http://schemas.microsoft.com/office/drawing/2014/main" id="{6C6DDF47-8660-2392-D223-B374774E4983}"/>
                    </a:ext>
                  </a:extLst>
                </p:cNvPr>
                <p:cNvSpPr txBox="1"/>
                <p:nvPr/>
              </p:nvSpPr>
              <p:spPr>
                <a:xfrm>
                  <a:off x="7949081" y="3769895"/>
                  <a:ext cx="49730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𝑩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30" name="TextovéPole 29">
                  <a:extLst>
                    <a:ext uri="{FF2B5EF4-FFF2-40B4-BE49-F238E27FC236}">
                      <a16:creationId xmlns:a16="http://schemas.microsoft.com/office/drawing/2014/main" id="{6C6DDF47-8660-2392-D223-B374774E498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49081" y="3769895"/>
                  <a:ext cx="497305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3F39D1BB-791D-40EA-42BD-065CC1DD901E}"/>
                  </a:ext>
                </a:extLst>
              </p:cNvPr>
              <p:cNvSpPr txBox="1"/>
              <p:nvPr/>
            </p:nvSpPr>
            <p:spPr>
              <a:xfrm>
                <a:off x="312821" y="3391264"/>
                <a:ext cx="11502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a) Vektory rychlosti a zrychlení mají stejný směr – pohyb rovnoměrně zrychlený. Platí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 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cs-CZ" dirty="0"/>
                  <a:t>konstantní. </a:t>
                </a:r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3F39D1BB-791D-40EA-42BD-065CC1DD90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21" y="3391264"/>
                <a:ext cx="11502190" cy="369332"/>
              </a:xfrm>
              <a:prstGeom prst="rect">
                <a:avLst/>
              </a:prstGeom>
              <a:blipFill>
                <a:blip r:embed="rId7"/>
                <a:stretch>
                  <a:fillRect l="-42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4" name="Skupina 33">
            <a:extLst>
              <a:ext uri="{FF2B5EF4-FFF2-40B4-BE49-F238E27FC236}">
                <a16:creationId xmlns:a16="http://schemas.microsoft.com/office/drawing/2014/main" id="{7280D957-5123-4489-E4E9-5315BDCCD40F}"/>
              </a:ext>
            </a:extLst>
          </p:cNvPr>
          <p:cNvGrpSpPr/>
          <p:nvPr/>
        </p:nvGrpSpPr>
        <p:grpSpPr>
          <a:xfrm>
            <a:off x="1580147" y="5869769"/>
            <a:ext cx="9071811" cy="131050"/>
            <a:chOff x="2053389" y="4118102"/>
            <a:chExt cx="9071811" cy="131050"/>
          </a:xfrm>
        </p:grpSpPr>
        <p:cxnSp>
          <p:nvCxnSpPr>
            <p:cNvPr id="41" name="Přímá spojnice 40">
              <a:extLst>
                <a:ext uri="{FF2B5EF4-FFF2-40B4-BE49-F238E27FC236}">
                  <a16:creationId xmlns:a16="http://schemas.microsoft.com/office/drawing/2014/main" id="{55201BE1-C517-AC15-2128-522132103EF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53389" y="4176963"/>
              <a:ext cx="907181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Ovál 41">
              <a:extLst>
                <a:ext uri="{FF2B5EF4-FFF2-40B4-BE49-F238E27FC236}">
                  <a16:creationId xmlns:a16="http://schemas.microsoft.com/office/drawing/2014/main" id="{9027709E-2AB3-4697-DB5D-6084993DB542}"/>
                </a:ext>
              </a:extLst>
            </p:cNvPr>
            <p:cNvSpPr/>
            <p:nvPr/>
          </p:nvSpPr>
          <p:spPr>
            <a:xfrm>
              <a:off x="3517230" y="4124825"/>
              <a:ext cx="124327" cy="124327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3" name="Přímá spojnice se šipkou 42">
              <a:extLst>
                <a:ext uri="{FF2B5EF4-FFF2-40B4-BE49-F238E27FC236}">
                  <a16:creationId xmlns:a16="http://schemas.microsoft.com/office/drawing/2014/main" id="{45A8E786-DFB7-89EA-345D-ACC6CFB14CEC}"/>
                </a:ext>
              </a:extLst>
            </p:cNvPr>
            <p:cNvCxnSpPr>
              <a:stCxn id="42" idx="6"/>
            </p:cNvCxnSpPr>
            <p:nvPr/>
          </p:nvCxnSpPr>
          <p:spPr>
            <a:xfrm flipV="1">
              <a:off x="3641557" y="4186988"/>
              <a:ext cx="2077454" cy="1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se šipkou 43">
              <a:extLst>
                <a:ext uri="{FF2B5EF4-FFF2-40B4-BE49-F238E27FC236}">
                  <a16:creationId xmlns:a16="http://schemas.microsoft.com/office/drawing/2014/main" id="{6001D486-1ED2-E7DB-1557-C389BDCF4490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2416340" y="4181336"/>
              <a:ext cx="1100890" cy="0"/>
            </a:xfrm>
            <a:prstGeom prst="straightConnector1">
              <a:avLst/>
            </a:prstGeom>
            <a:ln w="57150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ál 44">
              <a:extLst>
                <a:ext uri="{FF2B5EF4-FFF2-40B4-BE49-F238E27FC236}">
                  <a16:creationId xmlns:a16="http://schemas.microsoft.com/office/drawing/2014/main" id="{5E565E77-D5A7-F7BD-F70E-16353DE69193}"/>
                </a:ext>
              </a:extLst>
            </p:cNvPr>
            <p:cNvSpPr/>
            <p:nvPr/>
          </p:nvSpPr>
          <p:spPr>
            <a:xfrm>
              <a:off x="7255034" y="4118102"/>
              <a:ext cx="124327" cy="124327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6" name="Přímá spojnice se šipkou 45">
              <a:extLst>
                <a:ext uri="{FF2B5EF4-FFF2-40B4-BE49-F238E27FC236}">
                  <a16:creationId xmlns:a16="http://schemas.microsoft.com/office/drawing/2014/main" id="{9F9464C6-265B-5434-E587-E5476B1FACB2}"/>
                </a:ext>
              </a:extLst>
            </p:cNvPr>
            <p:cNvCxnSpPr>
              <a:cxnSpLocks/>
            </p:cNvCxnSpPr>
            <p:nvPr/>
          </p:nvCxnSpPr>
          <p:spPr>
            <a:xfrm>
              <a:off x="7379361" y="4176964"/>
              <a:ext cx="1283369" cy="6949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se šipkou 46">
              <a:extLst>
                <a:ext uri="{FF2B5EF4-FFF2-40B4-BE49-F238E27FC236}">
                  <a16:creationId xmlns:a16="http://schemas.microsoft.com/office/drawing/2014/main" id="{B399E79B-DE06-1C12-0571-0DB773647ED9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6154152" y="4176963"/>
              <a:ext cx="1100890" cy="0"/>
            </a:xfrm>
            <a:prstGeom prst="straightConnector1">
              <a:avLst/>
            </a:prstGeom>
            <a:ln w="57150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EB61B183-8BDB-3FF5-4B4D-59389D6C273F}"/>
              </a:ext>
            </a:extLst>
          </p:cNvPr>
          <p:cNvSpPr txBox="1"/>
          <p:nvPr/>
        </p:nvSpPr>
        <p:spPr>
          <a:xfrm>
            <a:off x="2963778" y="5409267"/>
            <a:ext cx="284527" cy="369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79550461-49CE-9369-3530-24440F4BA912}"/>
              </a:ext>
            </a:extLst>
          </p:cNvPr>
          <p:cNvSpPr txBox="1"/>
          <p:nvPr/>
        </p:nvSpPr>
        <p:spPr>
          <a:xfrm>
            <a:off x="6701691" y="5457150"/>
            <a:ext cx="284527" cy="369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792BF881-718E-5354-2031-F964061C0FF4}"/>
                  </a:ext>
                </a:extLst>
              </p:cNvPr>
              <p:cNvSpPr txBox="1"/>
              <p:nvPr/>
            </p:nvSpPr>
            <p:spPr>
              <a:xfrm>
                <a:off x="2384257" y="5957637"/>
                <a:ext cx="38501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𝒂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792BF881-718E-5354-2031-F964061C0F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4257" y="5957637"/>
                <a:ext cx="385011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079EA678-DA5C-D273-2764-2BF9C569E49C}"/>
                  </a:ext>
                </a:extLst>
              </p:cNvPr>
              <p:cNvSpPr txBox="1"/>
              <p:nvPr/>
            </p:nvSpPr>
            <p:spPr>
              <a:xfrm>
                <a:off x="6116052" y="5957637"/>
                <a:ext cx="38501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𝒂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079EA678-DA5C-D273-2764-2BF9C569E4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6052" y="5957637"/>
                <a:ext cx="385011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A9B7E4B4-6916-87D9-8CE5-D5842DC2D692}"/>
                  </a:ext>
                </a:extLst>
              </p:cNvPr>
              <p:cNvSpPr txBox="1"/>
              <p:nvPr/>
            </p:nvSpPr>
            <p:spPr>
              <a:xfrm>
                <a:off x="3745610" y="5491759"/>
                <a:ext cx="4973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A9B7E4B4-6916-87D9-8CE5-D5842DC2D6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5610" y="5491759"/>
                <a:ext cx="497305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C023BFED-117B-6270-7D32-3F0EB4DC5004}"/>
                  </a:ext>
                </a:extLst>
              </p:cNvPr>
              <p:cNvSpPr txBox="1"/>
              <p:nvPr/>
            </p:nvSpPr>
            <p:spPr>
              <a:xfrm>
                <a:off x="7299150" y="5476426"/>
                <a:ext cx="4973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C023BFED-117B-6270-7D32-3F0EB4DC50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9150" y="5476426"/>
                <a:ext cx="497305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>
                <a:extLst>
                  <a:ext uri="{FF2B5EF4-FFF2-40B4-BE49-F238E27FC236}">
                    <a16:creationId xmlns:a16="http://schemas.microsoft.com/office/drawing/2014/main" id="{078D4ED6-B628-67C6-4AC7-7EF80BA17E5E}"/>
                  </a:ext>
                </a:extLst>
              </p:cNvPr>
              <p:cNvSpPr txBox="1"/>
              <p:nvPr/>
            </p:nvSpPr>
            <p:spPr>
              <a:xfrm>
                <a:off x="248653" y="4945344"/>
                <a:ext cx="11502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b) Vektory rychlosti a zrychlení mají opačný směr – pohyb rovnoměrně zpomalený. Platí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 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cs-CZ" dirty="0"/>
                  <a:t>konstantní. </a:t>
                </a:r>
              </a:p>
            </p:txBody>
          </p:sp>
        </mc:Choice>
        <mc:Fallback xmlns="">
          <p:sp>
            <p:nvSpPr>
              <p:cNvPr id="49" name="TextovéPole 48">
                <a:extLst>
                  <a:ext uri="{FF2B5EF4-FFF2-40B4-BE49-F238E27FC236}">
                    <a16:creationId xmlns:a16="http://schemas.microsoft.com/office/drawing/2014/main" id="{078D4ED6-B628-67C6-4AC7-7EF80BA17E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653" y="4945344"/>
                <a:ext cx="11502190" cy="369332"/>
              </a:xfrm>
              <a:prstGeom prst="rect">
                <a:avLst/>
              </a:prstGeom>
              <a:blipFill>
                <a:blip r:embed="rId12"/>
                <a:stretch>
                  <a:fillRect l="-477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FFB292DA-B379-5842-B464-6D3DBEC63887}"/>
                  </a:ext>
                </a:extLst>
              </p:cNvPr>
              <p:cNvSpPr txBox="1"/>
              <p:nvPr/>
            </p:nvSpPr>
            <p:spPr>
              <a:xfrm>
                <a:off x="1153315" y="6399961"/>
                <a:ext cx="9692640" cy="36933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 rovnoměrně zrychleného, resp. zpomaleného přímočarého pohybu je vektor zrychlení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dirty="0"/>
                  <a:t> konstantní</a:t>
                </a:r>
              </a:p>
            </p:txBody>
          </p:sp>
        </mc:Choice>
        <mc:Fallback xmlns="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FFB292DA-B379-5842-B464-6D3DBEC638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3315" y="6399961"/>
                <a:ext cx="9692640" cy="369332"/>
              </a:xfrm>
              <a:prstGeom prst="rect">
                <a:avLst/>
              </a:prstGeom>
              <a:blipFill>
                <a:blip r:embed="rId13"/>
                <a:stretch>
                  <a:fillRect l="-439" t="-7937" b="-2222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29732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0C31817-6BBE-E594-69EC-84A0EBE2C9AD}"/>
              </a:ext>
            </a:extLst>
          </p:cNvPr>
          <p:cNvSpPr txBox="1"/>
          <p:nvPr/>
        </p:nvSpPr>
        <p:spPr>
          <a:xfrm>
            <a:off x="336884" y="320842"/>
            <a:ext cx="978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B7FC63A-C360-5F89-A201-FD01FFE9AAA1}"/>
                  </a:ext>
                </a:extLst>
              </p:cNvPr>
              <p:cNvSpPr txBox="1"/>
              <p:nvPr/>
            </p:nvSpPr>
            <p:spPr>
              <a:xfrm>
                <a:off x="433137" y="802105"/>
                <a:ext cx="11269579" cy="2221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Automobil Škoda Octavia se čtyřválcovým motorem 1,8 TSI  má výkon 118 kW a dosáhne rychlosti z 0 na 100 km . h</a:t>
                </a:r>
                <a:r>
                  <a:rPr lang="cs-CZ" baseline="30000" dirty="0"/>
                  <a:t>-1</a:t>
                </a:r>
                <a:r>
                  <a:rPr lang="cs-CZ" dirty="0"/>
                  <a:t> </a:t>
                </a:r>
              </a:p>
              <a:p>
                <a:r>
                  <a:rPr lang="cs-CZ" dirty="0"/>
                  <a:t>za 7,8 s.</a:t>
                </a:r>
              </a:p>
              <a:p>
                <a:r>
                  <a:rPr lang="cs-CZ" dirty="0"/>
                  <a:t>Sportovní automobil Lamborghini-</a:t>
                </a:r>
                <a:r>
                  <a:rPr lang="cs-CZ" dirty="0" err="1"/>
                  <a:t>Reventón</a:t>
                </a:r>
                <a:r>
                  <a:rPr lang="cs-CZ" dirty="0"/>
                  <a:t>, který má výkon 480 kW dosáhne rychlosti z 0 na 100 km . h</a:t>
                </a:r>
                <a:r>
                  <a:rPr lang="cs-CZ" baseline="30000" dirty="0"/>
                  <a:t>-1</a:t>
                </a:r>
                <a:r>
                  <a:rPr lang="cs-CZ" dirty="0"/>
                  <a:t> za 3,4 s.</a:t>
                </a:r>
              </a:p>
              <a:p>
                <a:r>
                  <a:rPr lang="cs-CZ" dirty="0"/>
                  <a:t>Vypočítejte zrychlení obou automobilů. Kolikrát je zrychlení sportovního automobilu větší než osobního automobilu Octavia.  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27,8 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=7,8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=3,4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𝑂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=?,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B7FC63A-C360-5F89-A201-FD01FFE9AA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137" y="802105"/>
                <a:ext cx="11269579" cy="2221249"/>
              </a:xfrm>
              <a:prstGeom prst="rect">
                <a:avLst/>
              </a:prstGeom>
              <a:blipFill>
                <a:blip r:embed="rId2"/>
                <a:stretch>
                  <a:fillRect l="-433" t="-16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ED4CCFE9-2EF3-8F7E-5CB4-8A3A9F68AA44}"/>
              </a:ext>
            </a:extLst>
          </p:cNvPr>
          <p:cNvCxnSpPr/>
          <p:nvPr/>
        </p:nvCxnSpPr>
        <p:spPr>
          <a:xfrm>
            <a:off x="497305" y="2935705"/>
            <a:ext cx="11277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ovéPole 5">
            <a:extLst>
              <a:ext uri="{FF2B5EF4-FFF2-40B4-BE49-F238E27FC236}">
                <a16:creationId xmlns:a16="http://schemas.microsoft.com/office/drawing/2014/main" id="{DC13ED53-0EB0-221A-B147-13F88FD97D77}"/>
              </a:ext>
            </a:extLst>
          </p:cNvPr>
          <p:cNvSpPr txBox="1"/>
          <p:nvPr/>
        </p:nvSpPr>
        <p:spPr>
          <a:xfrm>
            <a:off x="497305" y="3208421"/>
            <a:ext cx="6673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velikost zrychlení v okamžiku dosažení rychlosti 27,8 m . s</a:t>
            </a:r>
            <a:r>
              <a:rPr lang="cs-CZ" baseline="30000" dirty="0"/>
              <a:t>-1</a:t>
            </a:r>
            <a:r>
              <a:rPr lang="cs-CZ" dirty="0"/>
              <a:t> platí: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CAC129F-5BCF-AB63-6B88-EA735A3ABCF3}"/>
                  </a:ext>
                </a:extLst>
              </p:cNvPr>
              <p:cNvSpPr txBox="1"/>
              <p:nvPr/>
            </p:nvSpPr>
            <p:spPr>
              <a:xfrm>
                <a:off x="425116" y="3754799"/>
                <a:ext cx="11341768" cy="2056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Octavia:        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𝑂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27,8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7,8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=3,6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Lamborghini: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𝑂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27,8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3,4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=8,2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sz="80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8,2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3,6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2,3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CAC129F-5BCF-AB63-6B88-EA735A3ABC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116" y="3754799"/>
                <a:ext cx="11341768" cy="2056140"/>
              </a:xfrm>
              <a:prstGeom prst="rect">
                <a:avLst/>
              </a:prstGeom>
              <a:blipFill>
                <a:blip r:embed="rId3"/>
                <a:stretch>
                  <a:fillRect l="-4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914E5B3-9CF1-EC4A-7A27-2F30079EB16F}"/>
                  </a:ext>
                </a:extLst>
              </p:cNvPr>
              <p:cNvSpPr txBox="1"/>
              <p:nvPr/>
            </p:nvSpPr>
            <p:spPr>
              <a:xfrm>
                <a:off x="304799" y="6087979"/>
                <a:ext cx="11662611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Automobil Škoda Octavia dosáhne zrychlení o velikosti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𝟔𝐦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 a sportovní automobil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𝟖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𝟐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, tedy 2,3 krát větší.  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914E5B3-9CF1-EC4A-7A27-2F30079EB1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99" y="6087979"/>
                <a:ext cx="11662611" cy="375552"/>
              </a:xfrm>
              <a:prstGeom prst="rect">
                <a:avLst/>
              </a:prstGeom>
              <a:blipFill>
                <a:blip r:embed="rId4"/>
                <a:stretch>
                  <a:fillRect l="-418" t="-8197" r="-680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81749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3178" y="424934"/>
            <a:ext cx="6792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Okamžitá rychlost při pohybu rovnoměrně zpomaleném, přímočarém.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83178" y="896983"/>
                <a:ext cx="1132985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 pohybu přímočarém, rovnoměrně zpomaleném má vektor zrychlení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dirty="0"/>
                  <a:t> stálou velikost, ale směr opačný, než je směr vektoru okamžité rychlosti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cs-CZ" dirty="0"/>
                  <a:t>. 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178" y="896983"/>
                <a:ext cx="11329851" cy="646331"/>
              </a:xfrm>
              <a:prstGeom prst="rect">
                <a:avLst/>
              </a:prstGeom>
              <a:blipFill>
                <a:blip r:embed="rId2"/>
                <a:stretch>
                  <a:fillRect l="-484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83178" y="1748748"/>
                <a:ext cx="7463247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 uvážením směrů vektorů zrychlení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dirty="0"/>
                  <a:t> a okamžité rychlosti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cs-CZ" dirty="0"/>
                  <a:t>, dostaneme pro závislost velikosti okamžité rychlosti v na čase t vztah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      (1)</a:t>
                </a: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178" y="1748748"/>
                <a:ext cx="7463247" cy="1046440"/>
              </a:xfrm>
              <a:prstGeom prst="rect">
                <a:avLst/>
              </a:prstGeom>
              <a:blipFill>
                <a:blip r:embed="rId3"/>
                <a:stretch>
                  <a:fillRect l="-735" t="-3488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 descr="Obsah obrázku text, řada/pruh, diagram, Vykreslený graf&#10;&#10;Popis byl vytvořen automaticky">
            <a:extLst>
              <a:ext uri="{FF2B5EF4-FFF2-40B4-BE49-F238E27FC236}">
                <a16:creationId xmlns:a16="http://schemas.microsoft.com/office/drawing/2014/main" id="{F9D715F6-8749-2DD0-2197-D5A904E89F2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856" y="1220148"/>
            <a:ext cx="3109489" cy="31573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83178" y="3000622"/>
                <a:ext cx="7332617" cy="16289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Znaménko mínus ve vztahu (1) je vyjádřeno, že se jedná o pohyb zpomalený.</a:t>
                </a:r>
              </a:p>
              <a:p>
                <a:r>
                  <a:rPr lang="cs-CZ" dirty="0"/>
                  <a:t>Zrychlení zpomaleného pohybu počítané podle vztahu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</m:d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&gt;0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je vždy kladné.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178" y="3000622"/>
                <a:ext cx="7332617" cy="1628972"/>
              </a:xfrm>
              <a:prstGeom prst="rect">
                <a:avLst/>
              </a:prstGeom>
              <a:blipFill>
                <a:blip r:embed="rId5"/>
                <a:stretch>
                  <a:fillRect l="-748" t="-1873" b="-52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/>
          <p:cNvCxnSpPr/>
          <p:nvPr/>
        </p:nvCxnSpPr>
        <p:spPr>
          <a:xfrm flipV="1">
            <a:off x="383178" y="4632960"/>
            <a:ext cx="7358742" cy="174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39326" y="4835028"/>
                <a:ext cx="11624338" cy="16115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b="1" dirty="0"/>
                  <a:t>Poznámka:</a:t>
                </a:r>
                <a:endParaRPr lang="cs-CZ" sz="800" dirty="0"/>
              </a:p>
              <a:p>
                <a:r>
                  <a:rPr lang="cs-CZ" sz="1600" dirty="0"/>
                  <a:t>Pro zpomalený pohyb je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cs-CZ" sz="1600" dirty="0"/>
                  <a:t>, ale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cs-CZ" sz="1600" dirty="0"/>
                  <a:t>. Protože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sz="1600" dirty="0"/>
                  <a:t> je vždy větší než 0, je i zlomek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cs-CZ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sz="16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cs-CZ" sz="16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</m:d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cs-CZ" sz="1600" dirty="0"/>
                  <a:t> a vypočítané zrychlení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sz="1600" dirty="0"/>
                  <a:t> má vždy kladnou hodnotu. Pak pro výpočet rychlosti zpomaleného pohybu  použijeme vztah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dirty="0"/>
                  <a:t>.</a:t>
                </a:r>
              </a:p>
              <a:p>
                <a:r>
                  <a:rPr lang="cs-CZ" sz="1600" dirty="0"/>
                  <a:t>Jestliže pro výpočet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sz="1600" dirty="0"/>
                  <a:t> použijeme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sz="1600" dirty="0"/>
                  <a:t> (bez absolutní hodnoty), pak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cs-CZ" sz="1600" dirty="0"/>
                  <a:t> a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cs-CZ" sz="16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cs-CZ" sz="1600" dirty="0"/>
                  <a:t> a také zrychlení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sz="1600" dirty="0"/>
                  <a:t> je záporné. Pro výpočet rychlosti zpomaleného pohybu  použijeme vztah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sz="16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dirty="0"/>
                  <a:t>.</a:t>
                </a: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326" y="4835028"/>
                <a:ext cx="11624338" cy="1611531"/>
              </a:xfrm>
              <a:prstGeom prst="rect">
                <a:avLst/>
              </a:prstGeom>
              <a:blipFill>
                <a:blip r:embed="rId6"/>
                <a:stretch>
                  <a:fillRect l="-262" t="-1132" b="-22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33480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5132" y="252549"/>
            <a:ext cx="975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235132" y="621881"/>
                <a:ext cx="11504023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Rychlík jede po přímé trati rychlostí o velikosti 108 km . h</a:t>
                </a:r>
                <a:r>
                  <a:rPr lang="cs-CZ" baseline="30000" dirty="0"/>
                  <a:t>-1</a:t>
                </a:r>
                <a:r>
                  <a:rPr lang="cs-CZ" dirty="0"/>
                  <a:t>. Před železniční stanicí začne brzdit a zastaví za jednu minutu rovnoměrně zpomaleným pohybem. Vypočtěte velikost zrychlení rychlíku při brzdění.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=30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min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=60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32" y="621881"/>
                <a:ext cx="11504023" cy="1323439"/>
              </a:xfrm>
              <a:prstGeom prst="rect">
                <a:avLst/>
              </a:prstGeom>
              <a:blipFill>
                <a:blip r:embed="rId2"/>
                <a:stretch>
                  <a:fillRect l="-477" t="-23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235132" y="1945320"/>
            <a:ext cx="1150402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35132" y="2063931"/>
                <a:ext cx="11504023" cy="3458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okamžité rychlosti rychlíku při rovnoměrně zpomaleném pohybu závisí na čase vztahem</a:t>
                </a:r>
              </a:p>
              <a:p>
                <a:r>
                  <a:rPr lang="cs-CZ" sz="800" dirty="0"/>
                  <a:t> </a:t>
                </a:r>
                <a:endParaRPr lang="cs-CZ" sz="800" b="0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   (1)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V čase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kdy rychlík zastaví, je jeho okamžitá rychlost nulová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Dosazením do vztahu pro okamžitou rychlost rovnoměrně zpomaleného pohybu  (1) dostaneme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𝑎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a odtud velikost zrychlení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32" y="2063931"/>
                <a:ext cx="11504023" cy="3458832"/>
              </a:xfrm>
              <a:prstGeom prst="rect">
                <a:avLst/>
              </a:prstGeom>
              <a:blipFill>
                <a:blip r:embed="rId3"/>
                <a:stretch>
                  <a:fillRect l="-477" t="-10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35132" y="5522763"/>
                <a:ext cx="11434354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Rychlík před vjezdem do železniční stanice brzdil se zrychlením 0,5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. 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32" y="5522763"/>
                <a:ext cx="11434354" cy="375552"/>
              </a:xfrm>
              <a:prstGeom prst="rect">
                <a:avLst/>
              </a:prstGeom>
              <a:blipFill>
                <a:blip r:embed="rId4"/>
                <a:stretch>
                  <a:fillRect l="-480" t="-8065" b="-241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35132" y="5898315"/>
                <a:ext cx="11617234" cy="8075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Úlohu můžeme také řešit přímo užitím definice velikosti zrychlení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</m:d>
                      </m:num>
                      <m:den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cs-CZ" sz="1600" dirty="0"/>
                  <a:t>. Použili jsme  absolutní hodnotu, protože velikost zrychlení je kladná hodnota.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0−30</m:t>
                        </m:r>
                      </m:num>
                      <m:den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60</m:t>
                        </m:r>
                      </m:den>
                    </m:f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=0,5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32" y="5898315"/>
                <a:ext cx="11617234" cy="807593"/>
              </a:xfrm>
              <a:prstGeom prst="rect">
                <a:avLst/>
              </a:prstGeom>
              <a:blipFill>
                <a:blip r:embed="rId5"/>
                <a:stretch>
                  <a:fillRect l="-315" b="-30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1847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8141A7E-F065-2AB4-9FDE-F34E2D0A558E}"/>
              </a:ext>
            </a:extLst>
          </p:cNvPr>
          <p:cNvSpPr txBox="1"/>
          <p:nvPr/>
        </p:nvSpPr>
        <p:spPr>
          <a:xfrm>
            <a:off x="5374104" y="3368843"/>
            <a:ext cx="14437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37541697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A46066B-2526-F8A3-5AE7-1F69386D2113}"/>
              </a:ext>
            </a:extLst>
          </p:cNvPr>
          <p:cNvSpPr txBox="1"/>
          <p:nvPr/>
        </p:nvSpPr>
        <p:spPr>
          <a:xfrm>
            <a:off x="414215" y="254206"/>
            <a:ext cx="883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Matematické značky použité v prezentaci, které neznáme ze základní školy: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3B9F962-EC7A-FCDD-B6A2-1A00D83C26CE}"/>
                  </a:ext>
                </a:extLst>
              </p:cNvPr>
              <p:cNvSpPr txBox="1"/>
              <p:nvPr/>
            </p:nvSpPr>
            <p:spPr>
              <a:xfrm>
                <a:off x="414215" y="623538"/>
                <a:ext cx="11363569" cy="30731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SUMA</a:t>
                </a:r>
              </a:p>
              <a:p>
                <a:endParaRPr lang="cs-CZ" sz="800" dirty="0"/>
              </a:p>
              <a:p>
                <a:r>
                  <a:rPr lang="cs-CZ" dirty="0"/>
                  <a:t>Potřebujeme-li jednoduše zapsat součet několika veličin, je vhodné použít symbol </a:t>
                </a:r>
                <a:r>
                  <a:rPr lang="el-GR" dirty="0"/>
                  <a:t>Σ</a:t>
                </a:r>
                <a:r>
                  <a:rPr lang="cs-CZ" dirty="0"/>
                  <a:t> (velké řecké písmeno sigma).</a:t>
                </a:r>
              </a:p>
              <a:p>
                <a:endParaRPr lang="cs-CZ" sz="800" dirty="0"/>
              </a:p>
              <a:p>
                <a:r>
                  <a:rPr lang="cs-CZ" dirty="0"/>
                  <a:t>Příklad použití:</a:t>
                </a:r>
              </a:p>
              <a:p>
                <a:endParaRPr lang="cs-CZ" sz="800" dirty="0"/>
              </a:p>
              <a:p>
                <a:r>
                  <a:rPr lang="cs-CZ" dirty="0"/>
                  <a:t>Chceme-li zapsat součet hodnot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dirty="0"/>
                  <a:t>, lze to provést úsporněji takto: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cs-CZ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=4</m:t>
                          </m:r>
                        </m:sup>
                        <m:e>
                          <m:sSub>
                            <m:sSubPr>
                              <m:ctrlPr>
                                <a:rPr lang="cs-CZ" sz="28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8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280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80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80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sz="280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3B9F962-EC7A-FCDD-B6A2-1A00D83C26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215" y="623538"/>
                <a:ext cx="11363569" cy="3073149"/>
              </a:xfrm>
              <a:prstGeom prst="rect">
                <a:avLst/>
              </a:prstGeom>
              <a:blipFill>
                <a:blip r:embed="rId2"/>
                <a:stretch>
                  <a:fillRect l="-483" t="-9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1E2202B-378F-427D-DFF8-683E8DF87E22}"/>
                  </a:ext>
                </a:extLst>
              </p:cNvPr>
              <p:cNvSpPr txBox="1"/>
              <p:nvPr/>
            </p:nvSpPr>
            <p:spPr>
              <a:xfrm>
                <a:off x="449384" y="3772249"/>
                <a:ext cx="11293230" cy="2000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ROZDÍL</a:t>
                </a:r>
              </a:p>
              <a:p>
                <a:endParaRPr lang="cs-CZ" sz="800" b="1" dirty="0"/>
              </a:p>
              <a:p>
                <a:r>
                  <a:rPr lang="cs-CZ" dirty="0"/>
                  <a:t>Rozdíl dvou veličin lze jednoduše zapsat pomoci symbolu Δ (řecké písmeno delta).</a:t>
                </a:r>
              </a:p>
              <a:p>
                <a:endParaRPr lang="cs-CZ" sz="800" dirty="0"/>
              </a:p>
              <a:p>
                <a:r>
                  <a:rPr lang="cs-CZ" dirty="0"/>
                  <a:t>Příklad použití:</a:t>
                </a:r>
              </a:p>
              <a:p>
                <a:endParaRPr lang="cs-CZ" sz="800" dirty="0"/>
              </a:p>
              <a:p>
                <a:r>
                  <a:rPr lang="cs-CZ" dirty="0"/>
                  <a:t>Rozdíl dvou hodnot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lze úsporněji zapsat takto: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>
                          <a:latin typeface="Cambria Math" panose="02040503050406030204" pitchFamily="18" charset="0"/>
                        </a:rPr>
                        <m:t>∆ </m:t>
                      </m:r>
                      <m:r>
                        <a:rPr lang="cs-CZ" sz="2800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28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8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28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1E2202B-378F-427D-DFF8-683E8DF87E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384" y="3772249"/>
                <a:ext cx="11293230" cy="2000548"/>
              </a:xfrm>
              <a:prstGeom prst="rect">
                <a:avLst/>
              </a:prstGeom>
              <a:blipFill>
                <a:blip r:embed="rId3"/>
                <a:stretch>
                  <a:fillRect l="-486" t="-18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81907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CA23935-ED85-E8B4-95AE-77966C618A45}"/>
              </a:ext>
            </a:extLst>
          </p:cNvPr>
          <p:cNvSpPr txBox="1"/>
          <p:nvPr/>
        </p:nvSpPr>
        <p:spPr>
          <a:xfrm>
            <a:off x="417095" y="164046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Lineární závislost - přímka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46E6E9C-4C1F-F55F-4AF0-F65BA7BC886B}"/>
                  </a:ext>
                </a:extLst>
              </p:cNvPr>
              <p:cNvSpPr txBox="1"/>
              <p:nvPr/>
            </p:nvSpPr>
            <p:spPr>
              <a:xfrm>
                <a:off x="417095" y="533378"/>
                <a:ext cx="11341769" cy="37464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se v matematickém výrazu vyskytují dvě proměnné, lze po jednoduché úpravě závislost jedné veličiny na druhé vyjádřit i graficky.</a:t>
                </a:r>
              </a:p>
              <a:p>
                <a:r>
                  <a:rPr lang="cs-CZ" dirty="0"/>
                  <a:t>Mějme výraz: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4 . 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+3=8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−1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a chceme vyjádřit závislost veličiny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na veličině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jak početně, tak graficky. </a:t>
                </a:r>
                <a:endParaRPr lang="cs-CZ" sz="800" dirty="0"/>
              </a:p>
              <a:p>
                <a:endParaRPr lang="cs-CZ" sz="800" dirty="0"/>
              </a:p>
              <a:p>
                <a:r>
                  <a:rPr lang="cs-CZ" dirty="0"/>
                  <a:t>Výraz upravíme tak, že na levé straně bude samotné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a na pravé straně výraz obsahující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4 . 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+3=8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4 .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=8 .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−1−3       →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−4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→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r>
                  <a:rPr lang="cs-CZ" dirty="0"/>
                  <a:t>Dosazování povolených hodnot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do výrazu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cs-CZ" dirty="0"/>
                  <a:t> dostaneme hodnoty proměnné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odpovídající hodnotě dosazené za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. </a:t>
                </a:r>
              </a:p>
              <a:p>
                <a:endParaRPr lang="cs-CZ" dirty="0"/>
              </a:p>
              <a:p>
                <a:pPr algn="ctr"/>
                <a:r>
                  <a:rPr lang="cs-CZ" dirty="0"/>
                  <a:t>Pro přehlednost vše zapíšeme do tabulky a zakreslíme do grafu, použijeme pravoúhlý  souřadnicový systém: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46E6E9C-4C1F-F55F-4AF0-F65BA7BC88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095" y="533378"/>
                <a:ext cx="11341769" cy="3746475"/>
              </a:xfrm>
              <a:prstGeom prst="rect">
                <a:avLst/>
              </a:prstGeom>
              <a:blipFill>
                <a:blip r:embed="rId2"/>
                <a:stretch>
                  <a:fillRect l="-430" t="-813" b="-16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ulka 3">
                <a:extLst>
                  <a:ext uri="{FF2B5EF4-FFF2-40B4-BE49-F238E27FC236}">
                    <a16:creationId xmlns:a16="http://schemas.microsoft.com/office/drawing/2014/main" id="{DA4E2D9A-0ED9-4B14-1C11-D3AFDDCA8D1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85245417"/>
                  </p:ext>
                </p:extLst>
              </p:nvPr>
            </p:nvGraphicFramePr>
            <p:xfrm>
              <a:off x="516021" y="4881917"/>
              <a:ext cx="2880000" cy="7416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6000">
                      <a:extLst>
                        <a:ext uri="{9D8B030D-6E8A-4147-A177-3AD203B41FA5}">
                          <a16:colId xmlns:a16="http://schemas.microsoft.com/office/drawing/2014/main" val="3695645550"/>
                        </a:ext>
                      </a:extLst>
                    </a:gridCol>
                    <a:gridCol w="576000">
                      <a:extLst>
                        <a:ext uri="{9D8B030D-6E8A-4147-A177-3AD203B41FA5}">
                          <a16:colId xmlns:a16="http://schemas.microsoft.com/office/drawing/2014/main" val="1910259275"/>
                        </a:ext>
                      </a:extLst>
                    </a:gridCol>
                    <a:gridCol w="576000">
                      <a:extLst>
                        <a:ext uri="{9D8B030D-6E8A-4147-A177-3AD203B41FA5}">
                          <a16:colId xmlns:a16="http://schemas.microsoft.com/office/drawing/2014/main" val="6653785"/>
                        </a:ext>
                      </a:extLst>
                    </a:gridCol>
                    <a:gridCol w="576000">
                      <a:extLst>
                        <a:ext uri="{9D8B030D-6E8A-4147-A177-3AD203B41FA5}">
                          <a16:colId xmlns:a16="http://schemas.microsoft.com/office/drawing/2014/main" val="1965828267"/>
                        </a:ext>
                      </a:extLst>
                    </a:gridCol>
                    <a:gridCol w="576000">
                      <a:extLst>
                        <a:ext uri="{9D8B030D-6E8A-4147-A177-3AD203B41FA5}">
                          <a16:colId xmlns:a16="http://schemas.microsoft.com/office/drawing/2014/main" val="358352580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b="0" i="1" dirty="0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6654192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b="0" i="1" dirty="0" smtClean="0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-1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5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981434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ulka 3">
                <a:extLst>
                  <a:ext uri="{FF2B5EF4-FFF2-40B4-BE49-F238E27FC236}">
                    <a16:creationId xmlns:a16="http://schemas.microsoft.com/office/drawing/2014/main" id="{DA4E2D9A-0ED9-4B14-1C11-D3AFDDCA8D1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85245417"/>
                  </p:ext>
                </p:extLst>
              </p:nvPr>
            </p:nvGraphicFramePr>
            <p:xfrm>
              <a:off x="516021" y="4881917"/>
              <a:ext cx="2880000" cy="7416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6000">
                      <a:extLst>
                        <a:ext uri="{9D8B030D-6E8A-4147-A177-3AD203B41FA5}">
                          <a16:colId xmlns:a16="http://schemas.microsoft.com/office/drawing/2014/main" val="3695645550"/>
                        </a:ext>
                      </a:extLst>
                    </a:gridCol>
                    <a:gridCol w="576000">
                      <a:extLst>
                        <a:ext uri="{9D8B030D-6E8A-4147-A177-3AD203B41FA5}">
                          <a16:colId xmlns:a16="http://schemas.microsoft.com/office/drawing/2014/main" val="1910259275"/>
                        </a:ext>
                      </a:extLst>
                    </a:gridCol>
                    <a:gridCol w="576000">
                      <a:extLst>
                        <a:ext uri="{9D8B030D-6E8A-4147-A177-3AD203B41FA5}">
                          <a16:colId xmlns:a16="http://schemas.microsoft.com/office/drawing/2014/main" val="6653785"/>
                        </a:ext>
                      </a:extLst>
                    </a:gridCol>
                    <a:gridCol w="576000">
                      <a:extLst>
                        <a:ext uri="{9D8B030D-6E8A-4147-A177-3AD203B41FA5}">
                          <a16:colId xmlns:a16="http://schemas.microsoft.com/office/drawing/2014/main" val="1965828267"/>
                        </a:ext>
                      </a:extLst>
                    </a:gridCol>
                    <a:gridCol w="576000">
                      <a:extLst>
                        <a:ext uri="{9D8B030D-6E8A-4147-A177-3AD203B41FA5}">
                          <a16:colId xmlns:a16="http://schemas.microsoft.com/office/drawing/2014/main" val="358352580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053" t="-8065" r="-401053" b="-1225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6654192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053" t="-109836" r="-401053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-1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5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9814347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3D60CCA-A751-BD1F-AA9B-DC76D80960E3}"/>
                  </a:ext>
                </a:extLst>
              </p:cNvPr>
              <p:cNvSpPr txBox="1"/>
              <p:nvPr/>
            </p:nvSpPr>
            <p:spPr>
              <a:xfrm>
                <a:off x="4014538" y="4354504"/>
                <a:ext cx="3168315" cy="20928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Je-li grafem přímka, mluvíme o lineární závislosti (linea = přímka), je-li grafem křivka, mluvíme o nelineární závislosti.</a:t>
                </a:r>
              </a:p>
              <a:p>
                <a:r>
                  <a:rPr lang="cs-CZ" sz="1400" dirty="0"/>
                  <a:t>Obecné vyjádření přímky je rovnice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𝑘𝑥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sz="1400" dirty="0"/>
                  <a:t>Kde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sz="1400" dirty="0"/>
                  <a:t> je tzv. nezávisle proměnná </a:t>
                </a:r>
              </a:p>
              <a:p>
                <a:r>
                  <a:rPr lang="cs-CZ" sz="1400" dirty="0"/>
                  <a:t>a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sz="1400" dirty="0"/>
                  <a:t> je závisle proměnná.</a:t>
                </a:r>
              </a:p>
              <a:p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sz="1400" dirty="0"/>
                  <a:t> a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cs-CZ" sz="1400" dirty="0"/>
                  <a:t> jsou konstanty mající vliv na sklon a posunutí grafu (přímky).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3D60CCA-A751-BD1F-AA9B-DC76D80960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4538" y="4354504"/>
                <a:ext cx="3168315" cy="2092881"/>
              </a:xfrm>
              <a:prstGeom prst="rect">
                <a:avLst/>
              </a:prstGeom>
              <a:blipFill>
                <a:blip r:embed="rId4"/>
                <a:stretch>
                  <a:fillRect l="-578" t="-291" r="-385" b="-20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Obrázek 8">
            <a:extLst>
              <a:ext uri="{FF2B5EF4-FFF2-40B4-BE49-F238E27FC236}">
                <a16:creationId xmlns:a16="http://schemas.microsoft.com/office/drawing/2014/main" id="{584D7B76-DE80-3205-25D1-369775FFD9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263" y="4354504"/>
            <a:ext cx="3396496" cy="24897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C3FE8A6C-80E6-7091-2630-6E21BDB5CB13}"/>
                  </a:ext>
                </a:extLst>
              </p:cNvPr>
              <p:cNvSpPr txBox="1"/>
              <p:nvPr/>
            </p:nvSpPr>
            <p:spPr>
              <a:xfrm>
                <a:off x="7339263" y="4354504"/>
                <a:ext cx="23261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C3FE8A6C-80E6-7091-2630-6E21BDB5CB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9263" y="4354504"/>
                <a:ext cx="232611" cy="369332"/>
              </a:xfrm>
              <a:prstGeom prst="rect">
                <a:avLst/>
              </a:prstGeom>
              <a:blipFill>
                <a:blip r:embed="rId6"/>
                <a:stretch>
                  <a:fillRect r="-31579"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7EAFF913-3A51-A8B3-5247-5ED90A88018D}"/>
                  </a:ext>
                </a:extLst>
              </p:cNvPr>
              <p:cNvSpPr txBox="1"/>
              <p:nvPr/>
            </p:nvSpPr>
            <p:spPr>
              <a:xfrm>
                <a:off x="10194758" y="6311178"/>
                <a:ext cx="23261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7EAFF913-3A51-A8B3-5247-5ED90A8801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4758" y="6311178"/>
                <a:ext cx="232611" cy="369332"/>
              </a:xfrm>
              <a:prstGeom prst="rect">
                <a:avLst/>
              </a:prstGeom>
              <a:blipFill>
                <a:blip r:embed="rId7"/>
                <a:stretch>
                  <a:fillRect r="-153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3129DBFE-DAD0-CD90-1F6E-B891C8FF4398}"/>
                  </a:ext>
                </a:extLst>
              </p:cNvPr>
              <p:cNvSpPr txBox="1"/>
              <p:nvPr/>
            </p:nvSpPr>
            <p:spPr>
              <a:xfrm>
                <a:off x="417095" y="4457774"/>
                <a:ext cx="133149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3129DBFE-DAD0-CD90-1F6E-B891C8FF43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095" y="4457774"/>
                <a:ext cx="1331494" cy="369332"/>
              </a:xfrm>
              <a:prstGeom prst="rect">
                <a:avLst/>
              </a:prstGeom>
              <a:blipFill>
                <a:blip r:embed="rId8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8AA64C7D-2382-F396-F7EB-C234103C2214}"/>
                  </a:ext>
                </a:extLst>
              </p:cNvPr>
              <p:cNvSpPr txBox="1"/>
              <p:nvPr/>
            </p:nvSpPr>
            <p:spPr>
              <a:xfrm>
                <a:off x="9404265" y="5438931"/>
                <a:ext cx="133149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8AA64C7D-2382-F396-F7EB-C234103C22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04265" y="5438931"/>
                <a:ext cx="1331494" cy="369332"/>
              </a:xfrm>
              <a:prstGeom prst="rect">
                <a:avLst/>
              </a:prstGeom>
              <a:blipFill>
                <a:blip r:embed="rId9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Obrázek 18">
            <a:hlinkClick r:id="rId10" action="ppaction://hlinksldjump"/>
            <a:extLst>
              <a:ext uri="{FF2B5EF4-FFF2-40B4-BE49-F238E27FC236}">
                <a16:creationId xmlns:a16="http://schemas.microsoft.com/office/drawing/2014/main" id="{749288F2-4872-2B8F-F008-ED6431C4FB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5318" y="6114291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998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ovéPole 39">
            <a:extLst>
              <a:ext uri="{FF2B5EF4-FFF2-40B4-BE49-F238E27FC236}">
                <a16:creationId xmlns:a16="http://schemas.microsoft.com/office/drawing/2014/main" id="{86C52D41-880A-D926-9760-7F82BCD6E001}"/>
              </a:ext>
            </a:extLst>
          </p:cNvPr>
          <p:cNvSpPr txBox="1"/>
          <p:nvPr/>
        </p:nvSpPr>
        <p:spPr>
          <a:xfrm>
            <a:off x="425115" y="320842"/>
            <a:ext cx="8005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okamžitého zrychlení pomocí derivace funkce závislosti rychlosti na času.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>
                <a:extLst>
                  <a:ext uri="{FF2B5EF4-FFF2-40B4-BE49-F238E27FC236}">
                    <a16:creationId xmlns:a16="http://schemas.microsoft.com/office/drawing/2014/main" id="{4636A4DD-3323-50F3-FB58-66ED43F30315}"/>
                  </a:ext>
                </a:extLst>
              </p:cNvPr>
              <p:cNvSpPr txBox="1"/>
              <p:nvPr/>
            </p:nvSpPr>
            <p:spPr>
              <a:xfrm>
                <a:off x="425115" y="714744"/>
                <a:ext cx="1130968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Vypočtěte okamžité zrychlení v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=3 </m:t>
                    </m:r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, je – </a:t>
                </a:r>
                <a:r>
                  <a:rPr lang="cs-CZ" dirty="0" err="1"/>
                  <a:t>li</a:t>
                </a:r>
                <a:r>
                  <a:rPr lang="cs-CZ" dirty="0"/>
                  <a:t> rychlost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závislá na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podle funkce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>
                <a:extLst>
                  <a:ext uri="{FF2B5EF4-FFF2-40B4-BE49-F238E27FC236}">
                    <a16:creationId xmlns:a16="http://schemas.microsoft.com/office/drawing/2014/main" id="{4636A4DD-3323-50F3-FB58-66ED43F303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115" y="714744"/>
                <a:ext cx="11309684" cy="769441"/>
              </a:xfrm>
              <a:prstGeom prst="rect">
                <a:avLst/>
              </a:prstGeom>
              <a:blipFill>
                <a:blip r:embed="rId2"/>
                <a:stretch>
                  <a:fillRect l="-485" t="-39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EDE5C8E2-E308-597B-1A27-F6D213519E97}"/>
                  </a:ext>
                </a:extLst>
              </p:cNvPr>
              <p:cNvSpPr txBox="1"/>
              <p:nvPr/>
            </p:nvSpPr>
            <p:spPr>
              <a:xfrm>
                <a:off x="425115" y="1590132"/>
                <a:ext cx="11309684" cy="830997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Velikost okamžitého zrychlení v daném bodě trajektorie je definováno jako průměrné zrychlení ve velmi malém časovém intervalu (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→0)</m:t>
                    </m:r>
                  </m:oMath>
                </a14:m>
                <a:r>
                  <a:rPr lang="cs-CZ" sz="1600" dirty="0"/>
                  <a:t> na odpovídajícím úseku trajektorie s daným bodem.</a:t>
                </a:r>
              </a:p>
              <a:p>
                <a:r>
                  <a:rPr lang="cs-CZ" sz="1600" dirty="0"/>
                  <a:t>Průměrné zrychlení je definováno jako poměr přírůstu rychlosti a tomu odpovídajícímu času.</a:t>
                </a:r>
              </a:p>
            </p:txBody>
          </p:sp>
        </mc:Choice>
        <mc:Fallback xmlns="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EDE5C8E2-E308-597B-1A27-F6D213519E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115" y="1590132"/>
                <a:ext cx="11309684" cy="830997"/>
              </a:xfrm>
              <a:prstGeom prst="rect">
                <a:avLst/>
              </a:prstGeom>
              <a:blipFill>
                <a:blip r:embed="rId3"/>
                <a:stretch>
                  <a:fillRect l="-269" t="-1439" b="-7194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4637E3CC-463B-E597-20E2-77AA60D6CED3}"/>
                  </a:ext>
                </a:extLst>
              </p:cNvPr>
              <p:cNvSpPr txBox="1"/>
              <p:nvPr/>
            </p:nvSpPr>
            <p:spPr>
              <a:xfrm>
                <a:off x="425114" y="2527076"/>
                <a:ext cx="1130968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Přírůstek rychlosti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kde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je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z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á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visl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é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na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podle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vztahu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, za čas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4637E3CC-463B-E597-20E2-77AA60D6CE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114" y="2527076"/>
                <a:ext cx="11309684" cy="769441"/>
              </a:xfrm>
              <a:prstGeom prst="rect">
                <a:avLst/>
              </a:prstGeom>
              <a:blipFill>
                <a:blip r:embed="rId4"/>
                <a:stretch>
                  <a:fillRect l="-485" t="-4762" b="-5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>
                <a:extLst>
                  <a:ext uri="{FF2B5EF4-FFF2-40B4-BE49-F238E27FC236}">
                    <a16:creationId xmlns:a16="http://schemas.microsoft.com/office/drawing/2014/main" id="{8ABFF3A2-8FA3-3E8B-4845-D8BDC3F02D66}"/>
                  </a:ext>
                </a:extLst>
              </p:cNvPr>
              <p:cNvSpPr txBox="1"/>
              <p:nvPr/>
            </p:nvSpPr>
            <p:spPr>
              <a:xfrm>
                <a:off x="513347" y="3429000"/>
                <a:ext cx="11421979" cy="17784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Průměrné zrychlení je pro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→0</m:t>
                    </m:r>
                  </m:oMath>
                </a14:m>
                <a:r>
                  <a:rPr lang="cs-CZ" dirty="0"/>
                  <a:t> (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se limitně blíží nule a zapisujeme </a:t>
                </a:r>
                <a14:m>
                  <m:oMath xmlns:m="http://schemas.openxmlformats.org/officeDocument/2006/math">
                    <m:limLow>
                      <m:limLow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lim</m:t>
                        </m:r>
                      </m:e>
                      <m:lim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→0</m:t>
                        </m:r>
                      </m:lim>
                    </m:limLow>
                  </m:oMath>
                </a14:m>
                <a:r>
                  <a:rPr lang="cs-CZ" dirty="0"/>
                  <a:t> ….)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→0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+∆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den>
                          </m:f>
                        </m:e>
                      </m:fun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limLow>
                        <m:limLow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lim</m:t>
                          </m:r>
                        </m:e>
                        <m:li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→0</m:t>
                          </m:r>
                        </m:lim>
                      </m:limLow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limLow>
                        <m:limLow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lim</m:t>
                          </m:r>
                        </m:e>
                        <m:li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→0</m:t>
                          </m:r>
                        </m:lim>
                      </m:limLow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limLow>
                        <m:limLow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lim</m:t>
                          </m:r>
                        </m:e>
                        <m:li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→0</m:t>
                          </m:r>
                        </m:lim>
                      </m:limLow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5" name="TextovéPole 44">
                <a:extLst>
                  <a:ext uri="{FF2B5EF4-FFF2-40B4-BE49-F238E27FC236}">
                    <a16:creationId xmlns:a16="http://schemas.microsoft.com/office/drawing/2014/main" id="{8ABFF3A2-8FA3-3E8B-4845-D8BDC3F02D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347" y="3429000"/>
                <a:ext cx="11421979" cy="1778436"/>
              </a:xfrm>
              <a:prstGeom prst="rect">
                <a:avLst/>
              </a:prstGeom>
              <a:blipFill>
                <a:blip r:embed="rId5"/>
                <a:stretch>
                  <a:fillRect l="-427" t="-17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7" name="Obrázek 46">
            <a:hlinkClick r:id="rId6" action="ppaction://hlinksldjump"/>
            <a:extLst>
              <a:ext uri="{FF2B5EF4-FFF2-40B4-BE49-F238E27FC236}">
                <a16:creationId xmlns:a16="http://schemas.microsoft.com/office/drawing/2014/main" id="{A974F93E-6A87-08E7-23BF-7E844D5ACE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087" y="5999768"/>
            <a:ext cx="562500" cy="5541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2A88609B-5D1F-FF3E-AD23-BEB7DE3FFD2D}"/>
                  </a:ext>
                </a:extLst>
              </p:cNvPr>
              <p:cNvSpPr txBox="1"/>
              <p:nvPr/>
            </p:nvSpPr>
            <p:spPr>
              <a:xfrm>
                <a:off x="425114" y="5133419"/>
                <a:ext cx="10764254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Dosadíme-li do získaného vztahu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=3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, získáme hodnotu zrychlení v čase 3 sekundy po zahájení zrychlení:  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=2 . 3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=6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pPr algn="ctr"/>
                <a:r>
                  <a:rPr lang="cs-CZ" b="1" dirty="0"/>
                  <a:t>Ve třetí sekundě nerovnoměrně zrychleného pohybu mělo zrychlení hodnotu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𝟔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𝐦</m:t>
                        </m:r>
                        <m:r>
                          <a:rPr lang="cs-CZ" b="1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2A88609B-5D1F-FF3E-AD23-BEB7DE3FFD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114" y="5133419"/>
                <a:ext cx="10764254" cy="1200329"/>
              </a:xfrm>
              <a:prstGeom prst="rect">
                <a:avLst/>
              </a:prstGeom>
              <a:blipFill>
                <a:blip r:embed="rId8"/>
                <a:stretch>
                  <a:fillRect l="-510" t="-2538" b="-76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751082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3052</TotalTime>
  <Words>2072</Words>
  <Application>Microsoft Office PowerPoint</Application>
  <PresentationFormat>Širokoúhlá obrazovka</PresentationFormat>
  <Paragraphs>223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Rovnoměrně zrychlený a rovnoměrně zpomalený pohyb</dc:title>
  <dc:creator>Karel Sixl</dc:creator>
  <cp:lastModifiedBy>Karel Sixl</cp:lastModifiedBy>
  <cp:revision>122</cp:revision>
  <dcterms:created xsi:type="dcterms:W3CDTF">2023-09-29T09:15:49Z</dcterms:created>
  <dcterms:modified xsi:type="dcterms:W3CDTF">2025-12-29T14:12:53Z</dcterms:modified>
</cp:coreProperties>
</file>