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Inconsolata" panose="020F0502020204030204" pitchFamily="2" charset="-18"/>
      <p:regular r:id="rId18"/>
    </p:embeddedFont>
    <p:embeddedFont>
      <p:font typeface="Inconsolata Bold" panose="020F0502020204030204" pitchFamily="2" charset="-18"/>
      <p:regular r:id="rId19"/>
    </p:embeddedFont>
    <p:embeddedFont>
      <p:font typeface="Montserrat Black" panose="020F0502020204030204" pitchFamily="2" charset="-18"/>
      <p:regular r:id="rId2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3169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25008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Ošetřovatelská péče u nemocného s hypertenzí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4305498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Komplexní přehled pro studenty středních zdravotnických škol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 je arteriální hypertenze?</a:t>
            </a:r>
            <a:endParaRPr lang="en-US" sz="1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021" y="939006"/>
            <a:ext cx="5906741" cy="73835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2336" y="4382691"/>
            <a:ext cx="3654135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Arteriální hypertenze je </a:t>
            </a:r>
            <a:r>
              <a:rPr lang="en-US" sz="7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chronické onemocnění</a:t>
            </a: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, při němž je krevní tlak trvale zvýšen nad normální hodnoty.</a:t>
            </a:r>
            <a:endParaRPr lang="en-US" sz="70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Jde o jeden z nejčastějších rizikových faktorů kardiovaskulárních onemocnění v České republice.</a:t>
            </a:r>
            <a:endParaRPr lang="en-US" sz="700" dirty="0"/>
          </a:p>
        </p:txBody>
      </p:sp>
      <p:sp>
        <p:nvSpPr>
          <p:cNvPr id="5" name="Shape 2"/>
          <p:cNvSpPr/>
          <p:nvPr/>
        </p:nvSpPr>
        <p:spPr>
          <a:xfrm>
            <a:off x="661475" y="8428732"/>
            <a:ext cx="5410759" cy="503634"/>
          </a:xfrm>
          <a:prstGeom prst="roundRect">
            <a:avLst>
              <a:gd name="adj" fmla="val 1513"/>
            </a:avLst>
          </a:prstGeom>
          <a:solidFill>
            <a:srgbClr val="F8ECE4"/>
          </a:solidFill>
          <a:ln w="12700">
            <a:solidFill>
              <a:srgbClr val="151617"/>
            </a:solidFill>
            <a:prstDash val="solid"/>
          </a:ln>
          <a:effectLst>
            <a:outerShdw blurRad="127" dist="114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768628" y="8535888"/>
            <a:ext cx="5196452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Normální TK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768628" y="8711803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pod 120/80 mmHg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6119461" y="8428732"/>
            <a:ext cx="5410759" cy="503634"/>
          </a:xfrm>
          <a:prstGeom prst="roundRect">
            <a:avLst>
              <a:gd name="adj" fmla="val 1513"/>
            </a:avLst>
          </a:prstGeom>
          <a:solidFill>
            <a:srgbClr val="F8ECE4"/>
          </a:solidFill>
          <a:ln w="12700">
            <a:solidFill>
              <a:srgbClr val="151617"/>
            </a:solidFill>
            <a:prstDash val="solid"/>
          </a:ln>
          <a:effectLst>
            <a:outerShdw blurRad="127" dist="114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226615" y="8535888"/>
            <a:ext cx="5196452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Hypertenze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6226615" y="8711803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≥ 140/90 mmHg</a:t>
            </a:r>
            <a:endParaRPr lang="en-US" sz="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96591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Klasifikace hypertenze</a:t>
            </a:r>
            <a:endParaRPr lang="en-US" sz="37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61475" y="2265263"/>
          <a:ext cx="9143771" cy="914400"/>
        </p:xfrm>
        <a:graphic>
          <a:graphicData uri="http://schemas.openxmlformats.org/drawingml/2006/table">
            <a:tbl>
              <a:tblPr/>
              <a:tblGrid>
                <a:gridCol w="43474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6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509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FFFFFF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Stupeň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61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FFFFFF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Systolický (mmHg)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61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FFFFFF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Diastolický (mmHg)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161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26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Normální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&lt; 120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&lt; 80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26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Vysoký normální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130–139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85–89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26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Hypertenze 1. stupně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140–159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90–99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826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Hypertenze 2. stupně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160–179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100–109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509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b="1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Hypertenze 3. stupně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≥ 180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50" dirty="0">
                          <a:solidFill>
                            <a:srgbClr val="151617"/>
                          </a:solidFill>
                          <a:latin typeface="Inconsolata" pitchFamily="34" charset="0"/>
                          <a:ea typeface="Inconsolata" pitchFamily="34" charset="-122"/>
                          <a:cs typeface="Inconsolata" pitchFamily="34" charset="-120"/>
                        </a:rPr>
                        <a:t>≥ 110</a:t>
                      </a:r>
                      <a:endParaRPr lang="en-US" sz="1450" dirty="0">
                        <a:latin typeface="Inconsolata" charset="0"/>
                        <a:ea typeface="Inconsolata" charset="0"/>
                        <a:cs typeface="Inconsolata" charset="0"/>
                      </a:endParaRPr>
                    </a:p>
                  </a:txBody>
                  <a:tcPr marL="189018" marR="189018" marT="6350" marB="6350" anchor="ctr">
                    <a:lnL w="12700" cap="flat" cmpd="sng" algn="ctr">
                      <a:solidFill>
                        <a:srgbClr val="F8E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516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E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27820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Příčiny a rizikové faktory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096492"/>
            <a:ext cx="378014" cy="37802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710755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Genetika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3119438"/>
            <a:ext cx="53162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Rodinná anamnéza hypertenze výrazně zvyšuje riziko onemocnění.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096492"/>
            <a:ext cx="378014" cy="37802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3915" y="2710755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Životní styl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213915" y="3119438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Nadměrný příjem soli, obezita, kouření a sedavý způsob života.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4102298"/>
            <a:ext cx="378014" cy="37802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4716562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Stres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661475" y="5125244"/>
            <a:ext cx="53162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Chronický psychický stres aktivuje sympatický nervový systém.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13915" y="4102298"/>
            <a:ext cx="378014" cy="37802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13915" y="4716562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Sekundární příčiny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6213915" y="5125244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Onemocnění ledvin, endokrinní poruchy (např. hyperaldosteronismus).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Příznaky hypertenze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661475" y="4381897"/>
            <a:ext cx="3654135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Hypertenze je nazývána </a:t>
            </a:r>
            <a:r>
              <a:rPr lang="en-US" sz="7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„tichým zabijákem"</a:t>
            </a: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dlouho probíhá bez příznaků. Při závažnějším průběhu se mohou objevit:</a:t>
            </a:r>
            <a:endParaRPr lang="en-US" sz="700" dirty="0"/>
          </a:p>
        </p:txBody>
      </p:sp>
      <p:sp>
        <p:nvSpPr>
          <p:cNvPr id="4" name="Text 2"/>
          <p:cNvSpPr/>
          <p:nvPr/>
        </p:nvSpPr>
        <p:spPr>
          <a:xfrm>
            <a:off x="661475" y="4651177"/>
            <a:ext cx="3654135" cy="632916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Bolesti hlavy (zejména ráno, v týlní oblasti)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Závrať, tinnitus, blikání před očima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Dušnost a palpitace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Krvácení z nosu (epistaxe)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Únava a podrážděnost</a:t>
            </a:r>
            <a:endParaRPr lang="en-US" sz="700" dirty="0"/>
          </a:p>
        </p:txBody>
      </p:sp>
      <p:sp>
        <p:nvSpPr>
          <p:cNvPr id="5" name="Shape 3"/>
          <p:cNvSpPr/>
          <p:nvPr/>
        </p:nvSpPr>
        <p:spPr>
          <a:xfrm>
            <a:off x="661475" y="5337175"/>
            <a:ext cx="3654135" cy="358973"/>
          </a:xfrm>
          <a:prstGeom prst="roundRect">
            <a:avLst>
              <a:gd name="adj" fmla="val 2123"/>
            </a:avLst>
          </a:prstGeom>
          <a:solidFill>
            <a:srgbClr val="FCF2B5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29" y="5408017"/>
            <a:ext cx="118067" cy="944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8450" y="5403255"/>
            <a:ext cx="3252706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000000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Hypertenzní krize: TK ≥ 180/120 mmHg – stav vyžadující okamžitý zásah!</a:t>
            </a:r>
            <a:endParaRPr lang="en-US" sz="7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858" y="939006"/>
            <a:ext cx="5115293" cy="82106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951"/>
            <a:ext cx="10868745" cy="3414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Diagnostika</a:t>
            </a:r>
            <a:endParaRPr lang="en-US" sz="21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77" y="994668"/>
            <a:ext cx="10489541" cy="512742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45214" y="2758843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Měření TK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6642352" y="1585015"/>
            <a:ext cx="2949952" cy="305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Anamnéza a vyšetření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8100939" y="3997885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Laboratoř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2840750" y="5193450"/>
            <a:ext cx="2445415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EKG a zobraz.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61475" y="6193135"/>
            <a:ext cx="11478330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8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Diagnóza se stanoví na základě opakovaných měření krevního tlaku v klidu – minimálně při dvou různých návštěvách.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64952"/>
            <a:ext cx="6296860" cy="581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Farmakologická léčba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5233360" y="1421110"/>
            <a:ext cx="6296860" cy="1080591"/>
          </a:xfrm>
          <a:prstGeom prst="roundRect">
            <a:avLst>
              <a:gd name="adj" fmla="val 70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425741" y="1613495"/>
            <a:ext cx="591209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ACE inhibitory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5425741" y="2014041"/>
            <a:ext cx="591209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Enalapril, ramipril – snižují periferní cévní odpor.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233360" y="2684859"/>
            <a:ext cx="6296860" cy="1080591"/>
          </a:xfrm>
          <a:prstGeom prst="roundRect">
            <a:avLst>
              <a:gd name="adj" fmla="val 70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5425741" y="2877245"/>
            <a:ext cx="591209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Blokátory Ca kanálů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5425741" y="3277791"/>
            <a:ext cx="591209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Amlodipin – relaxace hladké svaloviny cév.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5233360" y="3948609"/>
            <a:ext cx="6296860" cy="1080591"/>
          </a:xfrm>
          <a:prstGeom prst="roundRect">
            <a:avLst>
              <a:gd name="adj" fmla="val 70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5425741" y="4140994"/>
            <a:ext cx="591209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Diuretika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5425741" y="4541540"/>
            <a:ext cx="591209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Hydrochlorothiazid – snižují objem cirkulující krve.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233360" y="5212358"/>
            <a:ext cx="6296860" cy="1080591"/>
          </a:xfrm>
          <a:prstGeom prst="roundRect">
            <a:avLst>
              <a:gd name="adj" fmla="val 70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5425741" y="5404743"/>
            <a:ext cx="591209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Beta-blokátory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5425741" y="5805289"/>
            <a:ext cx="591209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Metoprolol – zpomalují srdeční frekvenci.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Nefarmakologická léčba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198713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Změna životního stylu je základem léčby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21058" y="3401219"/>
            <a:ext cx="531551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I mírná redukce hmotnosti (o 5–10 kg) může snížit TK o 5–10 mmHg. Omezení soli patří k nejúčinnějším opatřením.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21058" y="3682504"/>
            <a:ext cx="5315512" cy="389334"/>
          </a:xfrm>
          <a:prstGeom prst="rect">
            <a:avLst/>
          </a:prstGeom>
          <a:noFill/>
          <a:ln/>
        </p:spPr>
        <p:txBody>
          <a:bodyPr wrap="square" lIns="0" tIns="38985" rIns="0" bIns="0" rtlCol="0" anchor="t">
            <a:norm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DASH dieta bohatá na ovoce a zeleninu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Pohyb aerobního charakteru (chůze, plavání)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Relaxační techniky a dostatek spánku</a:t>
            </a:r>
            <a:endParaRPr lang="en-US" sz="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03399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Ošetřovatelská anamnéza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468166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732365" y="2503587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275723" y="2533055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Subjektivní obtíže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275723" y="2941737"/>
            <a:ext cx="568261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Zeptejte se na bolesti hlavy, závrať, dušnost, únavu a spánek.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1475" y="3924598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732365" y="3960019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1275723" y="3989487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Rodinná a osobní anamnéza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1275723" y="4398169"/>
            <a:ext cx="5682612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Výskyt KVO v rodině, kouření, alkohol, stres v zaměstnání.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1475" y="5078611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732365" y="5114032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1275723" y="5143500"/>
            <a:ext cx="568261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Farmakologická anamnéza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1275723" y="5552182"/>
            <a:ext cx="5682612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Jaké léky pacient užívá, zda je bere pravidelně a správně.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7772"/>
            <a:ext cx="10868745" cy="507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Ošetřovatelské diagnózy</a:t>
            </a:r>
            <a:endParaRPr lang="en-US" sz="31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461691"/>
            <a:ext cx="3546485" cy="9978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19140" y="1643162"/>
            <a:ext cx="3107354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Riziko poškození tkání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919140" y="2036465"/>
            <a:ext cx="3107354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V důsledku chronicky zvýšeného TK.</a:t>
            </a:r>
            <a:endParaRPr lang="en-US" sz="12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599035"/>
            <a:ext cx="3546485" cy="99784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19140" y="2780506"/>
            <a:ext cx="3107354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Bolest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919140" y="3173809"/>
            <a:ext cx="3107354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Cefalea spojená s hypertenzí.</a:t>
            </a:r>
            <a:endParaRPr lang="en-US" sz="12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736380"/>
            <a:ext cx="3546485" cy="99784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19140" y="3917851"/>
            <a:ext cx="3107354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Deficit znalostí</a:t>
            </a:r>
            <a:endParaRPr lang="en-US" sz="1550" dirty="0"/>
          </a:p>
        </p:txBody>
      </p:sp>
      <p:sp>
        <p:nvSpPr>
          <p:cNvPr id="11" name="Text 6"/>
          <p:cNvSpPr/>
          <p:nvPr/>
        </p:nvSpPr>
        <p:spPr>
          <a:xfrm>
            <a:off x="919140" y="4311154"/>
            <a:ext cx="3107354" cy="2415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 onemocnění a nutnosti léčby.</a:t>
            </a:r>
            <a:endParaRPr lang="en-US" sz="12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873724"/>
            <a:ext cx="3546485" cy="123944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19140" y="5055195"/>
            <a:ext cx="3107354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Neefektivní zvládání zátěže</a:t>
            </a:r>
            <a:endParaRPr lang="en-US" sz="1550" dirty="0"/>
          </a:p>
        </p:txBody>
      </p:sp>
      <p:sp>
        <p:nvSpPr>
          <p:cNvPr id="14" name="Text 8"/>
          <p:cNvSpPr/>
          <p:nvPr/>
        </p:nvSpPr>
        <p:spPr>
          <a:xfrm>
            <a:off x="919140" y="5448498"/>
            <a:ext cx="3107354" cy="4831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Psychosociální stres jako spouštěč hypertenze.</a:t>
            </a:r>
            <a:endParaRPr lang="en-US" sz="12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0580" y="1636713"/>
            <a:ext cx="6925990" cy="43014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22350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Měření krevního tlaku – správná technika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991023"/>
            <a:ext cx="10868745" cy="287605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99780" y="2963473"/>
            <a:ext cx="1642940" cy="294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Předsedění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1499780" y="3341327"/>
            <a:ext cx="1642940" cy="4706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Pacient 5 min sedí v klidu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3382469" y="2751665"/>
            <a:ext cx="1642940" cy="5883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Uložení manžety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3382469" y="3423697"/>
            <a:ext cx="1642940" cy="4706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2 cm nad loketní jamkou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5265158" y="2963473"/>
            <a:ext cx="1642940" cy="5883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Měření na pažích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5265158" y="3635505"/>
            <a:ext cx="1642940" cy="4706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Naměřit na obou pažích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7147847" y="3045842"/>
            <a:ext cx="1642941" cy="294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Záznam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7147847" y="3423697"/>
            <a:ext cx="1642941" cy="4706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Zaznamenat hodnoty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9040996" y="2963473"/>
            <a:ext cx="1642940" cy="294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Opakování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9040996" y="3341327"/>
            <a:ext cx="1642940" cy="4706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Opakovat při změnách stavu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661475" y="5079702"/>
            <a:ext cx="10868745" cy="755948"/>
          </a:xfrm>
          <a:prstGeom prst="roundRect">
            <a:avLst>
              <a:gd name="adj" fmla="val 1008"/>
            </a:avLst>
          </a:prstGeom>
          <a:solidFill>
            <a:srgbClr val="E4E6E7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482" y="5347395"/>
            <a:ext cx="236234" cy="1890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1275723" y="5315942"/>
            <a:ext cx="1067507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Manžeta musí být ve výši srdce. Pacient by neměl 30 minut před měřením kouřit, pít kávu ani cvičit.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98427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Ošetřovatelské intervence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952948"/>
            <a:ext cx="762378" cy="76239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60087" y="2952948"/>
            <a:ext cx="246681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Monitorace TK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1660087" y="3361630"/>
            <a:ext cx="2466814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Pravidelné měření a zaznamenávání TK dle ordinace lékaře, sledování příznaků hypertenzní krize.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3135" y="2952948"/>
            <a:ext cx="762378" cy="76239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61746" y="2952948"/>
            <a:ext cx="246681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Podávání léků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5361746" y="3361630"/>
            <a:ext cx="246681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Zajištění správného podání antihypertenziv, edukace o důsledcích vynechání dávky.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794" y="2952948"/>
            <a:ext cx="762378" cy="76239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063406" y="2952948"/>
            <a:ext cx="246681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Dietní opatření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9063406" y="3361630"/>
            <a:ext cx="246681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Spolupráce s nutričním terapeutem, omezení soli a tučných jídel, dostatečný pitný režim.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058"/>
            <a:ext cx="10868745" cy="563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Edukace pacienta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39875"/>
            <a:ext cx="6910810" cy="459888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8163" y="1782366"/>
            <a:ext cx="3518308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 by měl pacient znát?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018163" y="2235498"/>
            <a:ext cx="351830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Edukace je klíčovou součástí ošetřovatelské péče. Zaměřujeme se na: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018163" y="2952948"/>
            <a:ext cx="3518308" cy="3054945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Správné užívání léků</a:t>
            </a: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bez přerušování bez souhlasu lékaře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Domácí měření TK</a:t>
            </a: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správná technika a vedení záznamu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Dietní režim</a:t>
            </a: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omezení soli, vyvážená strava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Pohybová aktivita</a:t>
            </a: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přiměřená a pravidelná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151617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Příznaky krize</a:t>
            </a: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 – kdy volat záchrannou službu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66775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Hypertenzní krize – urgentní péče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2331541"/>
            <a:ext cx="945035" cy="113407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95517" y="2520553"/>
            <a:ext cx="516281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Rozpoznání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795517" y="2929235"/>
            <a:ext cx="516281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TK ≥ 180/120 mmHg, bolest hlavy, nevolnost, zmatenost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3465612"/>
            <a:ext cx="945035" cy="113407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95517" y="3654623"/>
            <a:ext cx="516281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Okamžitá opatření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795517" y="4063305"/>
            <a:ext cx="516281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Klid na lůžku, informovat lékaře, zajistit žilní vstup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75" y="4599682"/>
            <a:ext cx="945035" cy="139154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95517" y="4788694"/>
            <a:ext cx="516281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Léčba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1795517" y="5197376"/>
            <a:ext cx="516281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i.v. antihypertenziva dle ordinace, monitorace TK každých 15 minut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7730"/>
            <a:ext cx="10868745" cy="563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Shrnutí a klíčové body</a:t>
            </a:r>
            <a:endParaRPr lang="en-US" sz="3500" dirty="0"/>
          </a:p>
        </p:txBody>
      </p:sp>
      <p:sp>
        <p:nvSpPr>
          <p:cNvPr id="3" name="Shape 1"/>
          <p:cNvSpPr/>
          <p:nvPr/>
        </p:nvSpPr>
        <p:spPr>
          <a:xfrm>
            <a:off x="661475" y="1474192"/>
            <a:ext cx="5348551" cy="1750913"/>
          </a:xfrm>
          <a:prstGeom prst="roundRect">
            <a:avLst>
              <a:gd name="adj" fmla="val 43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" name="Shape 2"/>
          <p:cNvSpPr/>
          <p:nvPr/>
        </p:nvSpPr>
        <p:spPr>
          <a:xfrm>
            <a:off x="847902" y="1660624"/>
            <a:ext cx="540431" cy="540445"/>
          </a:xfrm>
          <a:prstGeom prst="ellipse">
            <a:avLst/>
          </a:prstGeom>
          <a:solidFill>
            <a:srgbClr val="151617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6528" y="1809155"/>
            <a:ext cx="243179" cy="24318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47902" y="2372717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Včasná diagnóza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47902" y="2757190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Pravidelné měření TK u rizikových skupin populace.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6181670" y="1474192"/>
            <a:ext cx="5348551" cy="1750913"/>
          </a:xfrm>
          <a:prstGeom prst="roundRect">
            <a:avLst>
              <a:gd name="adj" fmla="val 43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368097" y="1660624"/>
            <a:ext cx="540431" cy="540445"/>
          </a:xfrm>
          <a:prstGeom prst="ellipse">
            <a:avLst/>
          </a:prstGeom>
          <a:solidFill>
            <a:srgbClr val="151617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16723" y="1809155"/>
            <a:ext cx="243179" cy="24318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368097" y="2372717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Důsledná léčba</a:t>
            </a:r>
            <a:endParaRPr lang="en-US" sz="1750" dirty="0"/>
          </a:p>
        </p:txBody>
      </p:sp>
      <p:sp>
        <p:nvSpPr>
          <p:cNvPr id="12" name="Text 8"/>
          <p:cNvSpPr/>
          <p:nvPr/>
        </p:nvSpPr>
        <p:spPr>
          <a:xfrm>
            <a:off x="6368097" y="2757190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Kombinace farmakologické a nefarmakologické terapie.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661475" y="3396754"/>
            <a:ext cx="5348551" cy="2032397"/>
          </a:xfrm>
          <a:prstGeom prst="roundRect">
            <a:avLst>
              <a:gd name="adj" fmla="val 37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847902" y="3583186"/>
            <a:ext cx="540431" cy="540445"/>
          </a:xfrm>
          <a:prstGeom prst="ellipse">
            <a:avLst/>
          </a:prstGeom>
          <a:solidFill>
            <a:srgbClr val="151617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6528" y="3731716"/>
            <a:ext cx="243179" cy="24318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47902" y="4295279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Ošetřovatelská péče</a:t>
            </a:r>
            <a:endParaRPr lang="en-US" sz="1750" dirty="0"/>
          </a:p>
        </p:txBody>
      </p:sp>
      <p:sp>
        <p:nvSpPr>
          <p:cNvPr id="17" name="Text 12"/>
          <p:cNvSpPr/>
          <p:nvPr/>
        </p:nvSpPr>
        <p:spPr>
          <a:xfrm>
            <a:off x="847902" y="4679752"/>
            <a:ext cx="4975696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Monitorace, edukace a podpora pacienta v každodenním životě.</a:t>
            </a:r>
            <a:endParaRPr lang="en-US" sz="1400" dirty="0"/>
          </a:p>
        </p:txBody>
      </p:sp>
      <p:sp>
        <p:nvSpPr>
          <p:cNvPr id="18" name="Shape 13"/>
          <p:cNvSpPr/>
          <p:nvPr/>
        </p:nvSpPr>
        <p:spPr>
          <a:xfrm>
            <a:off x="6181670" y="3396754"/>
            <a:ext cx="5348551" cy="2032397"/>
          </a:xfrm>
          <a:prstGeom prst="roundRect">
            <a:avLst>
              <a:gd name="adj" fmla="val 375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27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6368097" y="3583186"/>
            <a:ext cx="540431" cy="540445"/>
          </a:xfrm>
          <a:prstGeom prst="ellipse">
            <a:avLst/>
          </a:prstGeom>
          <a:solidFill>
            <a:srgbClr val="151617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16723" y="3731716"/>
            <a:ext cx="243179" cy="24318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368097" y="4295279"/>
            <a:ext cx="4975696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Zdroj</a:t>
            </a:r>
            <a:endParaRPr lang="en-US" sz="1750" dirty="0"/>
          </a:p>
        </p:txBody>
      </p:sp>
      <p:sp>
        <p:nvSpPr>
          <p:cNvPr id="22" name="Text 16"/>
          <p:cNvSpPr/>
          <p:nvPr/>
        </p:nvSpPr>
        <p:spPr>
          <a:xfrm>
            <a:off x="6368097" y="4679752"/>
            <a:ext cx="4975696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Slezáková, L. Ošetřovatelství pro SZŠ I – Interna. Grada, 2012.</a:t>
            </a:r>
            <a:endParaRPr lang="en-US" sz="1400" dirty="0"/>
          </a:p>
        </p:txBody>
      </p:sp>
      <p:sp>
        <p:nvSpPr>
          <p:cNvPr id="23" name="Text 17"/>
          <p:cNvSpPr/>
          <p:nvPr/>
        </p:nvSpPr>
        <p:spPr>
          <a:xfrm>
            <a:off x="931641" y="5815509"/>
            <a:ext cx="11208164" cy="281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itchFamily="34" charset="0"/>
                <a:ea typeface="Inconsolata" pitchFamily="34" charset="-122"/>
                <a:cs typeface="Inconsolata" pitchFamily="34" charset="-120"/>
              </a:rPr>
              <a:t>„Hypertenze je léčitelná – klíčem je spolupráce pacienta, rodiny a zdravotnického týmu."</a:t>
            </a:r>
            <a:endParaRPr lang="en-US" sz="1400" dirty="0"/>
          </a:p>
        </p:txBody>
      </p:sp>
      <p:sp>
        <p:nvSpPr>
          <p:cNvPr id="24" name="Shape 18"/>
          <p:cNvSpPr/>
          <p:nvPr/>
        </p:nvSpPr>
        <p:spPr>
          <a:xfrm>
            <a:off x="661475" y="5622330"/>
            <a:ext cx="25399" cy="667841"/>
          </a:xfrm>
          <a:prstGeom prst="roundRect">
            <a:avLst>
              <a:gd name="adj" fmla="val 50001"/>
            </a:avLst>
          </a:prstGeom>
          <a:solidFill>
            <a:srgbClr val="151617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698</Words>
  <Application>Microsoft Office PowerPoint</Application>
  <PresentationFormat>Širokoúhlá obrazovka</PresentationFormat>
  <Paragraphs>144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Montserrat Black</vt:lpstr>
      <vt:lpstr>Inconsolata</vt:lpstr>
      <vt:lpstr>Arial</vt:lpstr>
      <vt:lpstr>Inconsolata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2026-08-30T19:20:17Z</dcterms:created>
  <dcterms:modified xsi:type="dcterms:W3CDTF">2026-08-30T19:21:09Z</dcterms:modified>
</cp:coreProperties>
</file>