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684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16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34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25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693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74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020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36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1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557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09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38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66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5016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454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0957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107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961B5F5-62C2-47E8-8286-AD682E3D9AC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27239E8-9C35-4F87-9021-846F68CDA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73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63926" y="1370455"/>
            <a:ext cx="8689976" cy="2509213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INHALACE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2963433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>
            <a:normAutofit lnSpcReduction="10000"/>
          </a:bodyPr>
          <a:lstStyle/>
          <a:p>
            <a:r>
              <a:rPr lang="cs-CZ" cap="none" dirty="0" smtClean="0"/>
              <a:t>úmyslné vdechování vzduchu či jiné dýchatelné směsi plynů, kapalin nebo tuhých látek pod uměle změněným tlakem</a:t>
            </a:r>
          </a:p>
          <a:p>
            <a:endParaRPr lang="cs-CZ" cap="none" dirty="0" smtClean="0"/>
          </a:p>
          <a:p>
            <a:r>
              <a:rPr lang="cs-CZ" cap="none" dirty="0" smtClean="0"/>
              <a:t>slouží k léčbě onemocnění horních dýchacích cest (HCD) a dolních cest dýchacích  (DCD) </a:t>
            </a:r>
          </a:p>
          <a:p>
            <a:endParaRPr lang="cs-CZ" cap="none" dirty="0" smtClean="0"/>
          </a:p>
          <a:p>
            <a:r>
              <a:rPr lang="cs-CZ" cap="none" dirty="0" smtClean="0"/>
              <a:t>základní typy inhalací: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</a:t>
            </a:r>
            <a:r>
              <a:rPr lang="cs-CZ" sz="2000" cap="none" dirty="0" err="1" smtClean="0"/>
              <a:t>aerodisperzní</a:t>
            </a:r>
            <a:r>
              <a:rPr lang="cs-CZ" sz="2000" cap="none" dirty="0" smtClean="0"/>
              <a:t> – vdechování kapalných nebo pevných látek rozptýlených ve vzduchu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/>
              <a:t> </a:t>
            </a:r>
            <a:r>
              <a:rPr lang="cs-CZ" sz="2000" cap="none" dirty="0" smtClean="0"/>
              <a:t>pneumatické – </a:t>
            </a:r>
            <a:r>
              <a:rPr lang="cs-CZ" sz="2000" cap="none" dirty="0" err="1" smtClean="0"/>
              <a:t>oxygenoterapie</a:t>
            </a:r>
            <a:endParaRPr lang="cs-CZ" sz="2000" cap="none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/>
              <a:t> </a:t>
            </a:r>
            <a:r>
              <a:rPr lang="cs-CZ" sz="2000" cap="none" dirty="0" err="1" smtClean="0"/>
              <a:t>elektroinhalace</a:t>
            </a:r>
            <a:endParaRPr lang="cs-CZ" sz="2000" cap="none" dirty="0" smtClean="0"/>
          </a:p>
          <a:p>
            <a:endParaRPr lang="cs-CZ" sz="2400" cap="non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551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dirty="0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/>
          <a:lstStyle/>
          <a:p>
            <a:pPr marL="0" indent="0">
              <a:buNone/>
            </a:pPr>
            <a:r>
              <a:rPr lang="cs-CZ" b="1" cap="none" dirty="0" err="1" smtClean="0"/>
              <a:t>Aerodisperzní</a:t>
            </a:r>
            <a:r>
              <a:rPr lang="cs-CZ" b="1" cap="none" dirty="0" smtClean="0"/>
              <a:t> inhalace</a:t>
            </a:r>
          </a:p>
          <a:p>
            <a:r>
              <a:rPr lang="cs-CZ" cap="none" dirty="0" smtClean="0"/>
              <a:t>dělení podle velikosti částic: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aerosoly – jemné mlhoviny, pronikají do DCD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spreje – hrubé mlhoviny, pronikají do HCD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cap="none" dirty="0" smtClean="0"/>
          </a:p>
          <a:p>
            <a:r>
              <a:rPr lang="cs-CZ" cap="none" dirty="0" smtClean="0"/>
              <a:t>dělení podle charakteru látky: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prachové – rozptýlená látka má tuhé skupenství (léky)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mlhové – rozptýlená látka je kapalného skupenství</a:t>
            </a:r>
          </a:p>
          <a:p>
            <a:endParaRPr lang="cs-CZ" cap="none" dirty="0" smtClean="0"/>
          </a:p>
          <a:p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val="3924812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 </a:t>
            </a:r>
            <a:r>
              <a:rPr lang="cs-CZ" cap="none" dirty="0" smtClean="0"/>
              <a:t>inhalační látky: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minerální vody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expektorancia a </a:t>
            </a:r>
            <a:r>
              <a:rPr lang="cs-CZ" sz="2000" cap="none" dirty="0" err="1" smtClean="0"/>
              <a:t>mukolytika</a:t>
            </a:r>
            <a:endParaRPr lang="cs-CZ" sz="2000" cap="none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</a:t>
            </a:r>
            <a:r>
              <a:rPr lang="cs-CZ" sz="2000" cap="none" dirty="0" err="1" smtClean="0"/>
              <a:t>bronchodilatancia</a:t>
            </a:r>
            <a:endParaRPr lang="cs-CZ" sz="2000" cap="none" dirty="0" smtClean="0"/>
          </a:p>
          <a:p>
            <a:pPr lvl="1">
              <a:buFont typeface="Wingdings" panose="05000000000000000000" pitchFamily="2" charset="2"/>
              <a:buChar char="ü"/>
            </a:pPr>
            <a:endParaRPr lang="cs-CZ" sz="2000" cap="none" dirty="0" smtClean="0"/>
          </a:p>
          <a:p>
            <a:r>
              <a:rPr lang="cs-CZ" cap="none" dirty="0" smtClean="0"/>
              <a:t>teplota při inhalaci: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chladná – hypotermická (25 - 36°c) – snižuje překrvení sliznice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indiferentní – izotermická (36 - 37°c) – uklidňující účinky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teplá – hypertermická (38 - 40°c) – zvyšuje překrvení sliznice</a:t>
            </a:r>
            <a:endParaRPr lang="cs-CZ" sz="2000" cap="none" dirty="0"/>
          </a:p>
        </p:txBody>
      </p:sp>
    </p:spTree>
    <p:extLst>
      <p:ext uri="{BB962C8B-B14F-4D97-AF65-F5344CB8AC3E}">
        <p14:creationId xmlns:p14="http://schemas.microsoft.com/office/powerpoint/2010/main" val="374748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4066902"/>
          </a:xfrm>
        </p:spPr>
        <p:txBody>
          <a:bodyPr>
            <a:normAutofit fontScale="92500" lnSpcReduction="10000"/>
          </a:bodyPr>
          <a:lstStyle/>
          <a:p>
            <a:r>
              <a:rPr lang="cs-CZ" cap="none" dirty="0" smtClean="0"/>
              <a:t>účinky inhalace: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urychlení místního metabolismu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zvýšení sekrece žlázových buněk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aktivace řasinkového epitelu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zvlhčení a uvolnění zaschlého hlenovitého sekretu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cap="none" dirty="0" smtClean="0"/>
          </a:p>
          <a:p>
            <a:r>
              <a:rPr lang="cs-CZ" cap="none" dirty="0" smtClean="0"/>
              <a:t>způsob inhalace: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důležitá je dechová frekvence – dýchání má být hluboké a pomalé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/>
              <a:t> </a:t>
            </a:r>
            <a:r>
              <a:rPr lang="cs-CZ" sz="2000" cap="none" dirty="0" smtClean="0"/>
              <a:t>inhalace až 2x denně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/>
              <a:t> </a:t>
            </a:r>
            <a:r>
              <a:rPr lang="cs-CZ" sz="2000" cap="none" dirty="0" smtClean="0"/>
              <a:t>inhalace ústy – nádech ústy, výdech nosem, inhalace nosem – nádech nosem, výdech ústy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0142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/>
          <a:lstStyle/>
          <a:p>
            <a:r>
              <a:rPr lang="cs-CZ" cap="none" dirty="0" smtClean="0"/>
              <a:t>indikace: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infekční a alergická onemocnění dýchacích cest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stavy po chemickém a fyzikálním poškození dýchacích cest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stavy po operacích a traumatech dýchacích cest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5479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>
            <a:normAutofit/>
          </a:bodyPr>
          <a:lstStyle/>
          <a:p>
            <a:r>
              <a:rPr lang="cs-CZ" cap="none" dirty="0" smtClean="0"/>
              <a:t> kontraindikace: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srdeční nedostatečnost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pokročilá hypertenze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rozsáhlý plicní emfyzém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celková vyčerpanost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nebezpečné krvácení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aktivní tbc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tumory</a:t>
            </a:r>
          </a:p>
          <a:p>
            <a:endParaRPr lang="cs-CZ" sz="2000" cap="non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6658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marL="571500" indent="-571500" algn="l">
              <a:buFont typeface="Wingdings" panose="05000000000000000000" pitchFamily="2" charset="2"/>
              <a:buChar char="ü"/>
            </a:pPr>
            <a:r>
              <a:rPr lang="cs-CZ" b="1" dirty="0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576251"/>
            <a:ext cx="10363826" cy="5016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cap="none" dirty="0" err="1"/>
              <a:t>o</a:t>
            </a:r>
            <a:r>
              <a:rPr lang="cs-CZ" b="1" cap="none" dirty="0" err="1" smtClean="0"/>
              <a:t>xygenoterapie</a:t>
            </a:r>
            <a:endParaRPr lang="cs-CZ" b="1" cap="none" dirty="0" smtClean="0"/>
          </a:p>
          <a:p>
            <a:pPr lvl="0"/>
            <a:r>
              <a:rPr lang="cs-CZ" cap="none" dirty="0" smtClean="0"/>
              <a:t> vdechování zvlhčeného vzduchu obohaceného o kyslík (40-60%), k vdechování dochází pomocí nosního katetru, masky, v kyslíkovém stanu, v hyperbarické komoře</a:t>
            </a:r>
          </a:p>
          <a:p>
            <a:pPr lvl="0"/>
            <a:endParaRPr lang="cs-CZ" cap="none" dirty="0" smtClean="0"/>
          </a:p>
          <a:p>
            <a:r>
              <a:rPr lang="cs-CZ" cap="none" dirty="0" smtClean="0"/>
              <a:t>účinky: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cap="none" dirty="0" smtClean="0"/>
              <a:t>ok</a:t>
            </a:r>
            <a:r>
              <a:rPr lang="cs-CZ" sz="2000" cap="none" dirty="0" smtClean="0"/>
              <a:t>ysličení a dilatace cév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zvýšení elasticity plicní tkáně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zlepšení tělesné a duševní výkonnosti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zvýšení látkové výměny v mozku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zlepšení prokrvení myokardu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snížení tonu hladkých svalů cévní stěny průdušek</a:t>
            </a:r>
          </a:p>
          <a:p>
            <a:pPr lvl="0"/>
            <a:endParaRPr lang="cs-CZ" cap="none" dirty="0" smtClean="0"/>
          </a:p>
          <a:p>
            <a:endParaRPr lang="cs-CZ" sz="2000" cap="non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3729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/>
          <a:lstStyle/>
          <a:p>
            <a:r>
              <a:rPr lang="cs-CZ" cap="none" dirty="0" smtClean="0"/>
              <a:t> kontraindikace: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TBC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hypertenze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glaukom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vředová choroba žaludku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hyperventilace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 dekompenzace ICHS</a:t>
            </a:r>
          </a:p>
          <a:p>
            <a:endParaRPr lang="cs-CZ" sz="2000" cap="non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2311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57734"/>
          </a:xfrm>
        </p:spPr>
        <p:txBody>
          <a:bodyPr/>
          <a:lstStyle/>
          <a:p>
            <a:pPr algn="l"/>
            <a:r>
              <a:rPr lang="cs-CZ" b="1" smtClean="0"/>
              <a:t>Inhalace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968138"/>
            <a:ext cx="10363826" cy="382306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cap="none" dirty="0" err="1" smtClean="0"/>
              <a:t>elektroinhalace</a:t>
            </a:r>
            <a:r>
              <a:rPr lang="cs-CZ" b="1" cap="none" dirty="0" smtClean="0"/>
              <a:t> </a:t>
            </a:r>
            <a:r>
              <a:rPr lang="cs-CZ" cap="none" dirty="0" smtClean="0"/>
              <a:t>– </a:t>
            </a:r>
            <a:r>
              <a:rPr lang="cs-CZ" b="1" cap="none" dirty="0" err="1" smtClean="0"/>
              <a:t>aeroiontoterapie</a:t>
            </a:r>
            <a:r>
              <a:rPr lang="cs-CZ" cap="none" dirty="0" smtClean="0"/>
              <a:t> </a:t>
            </a:r>
          </a:p>
          <a:p>
            <a:pPr lvl="0"/>
            <a:r>
              <a:rPr lang="cs-CZ" cap="none" dirty="0" smtClean="0"/>
              <a:t>vdechování vzduchu bohatého na </a:t>
            </a:r>
            <a:r>
              <a:rPr lang="cs-CZ" cap="none" dirty="0" err="1" smtClean="0"/>
              <a:t>aeroionty</a:t>
            </a:r>
            <a:r>
              <a:rPr lang="cs-CZ" cap="none" dirty="0" smtClean="0"/>
              <a:t>  (molekuly plynného skupenství s elektrickým nábojem, díky kterým je vzduch elektricky vodivější) </a:t>
            </a:r>
          </a:p>
          <a:p>
            <a:pPr lvl="0"/>
            <a:endParaRPr lang="cs-CZ" cap="none" dirty="0" smtClean="0"/>
          </a:p>
          <a:p>
            <a:r>
              <a:rPr lang="cs-CZ" cap="none" dirty="0" smtClean="0"/>
              <a:t>dělení podle vzniku: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přirozené – v přírodě se ionty do vzduchu dostávají radioaktivním zářením země,  rozptylem vody například u vodopádů nebo pří dešti roztříštěním vody o jehlice stromů s následným navázáním jejich silic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cap="none" dirty="0" smtClean="0"/>
              <a:t>uměle vytvořené </a:t>
            </a:r>
          </a:p>
          <a:p>
            <a:pPr marL="0" indent="0">
              <a:buNone/>
            </a:pPr>
            <a:endParaRPr lang="cs-CZ" sz="2000" cap="none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8175208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Kapka</Template>
  <TotalTime>86</TotalTime>
  <Words>323</Words>
  <Application>Microsoft Office PowerPoint</Application>
  <PresentationFormat>Širokoúhlá obrazovka</PresentationFormat>
  <Paragraphs>81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Tw Cen MT</vt:lpstr>
      <vt:lpstr>Wingdings</vt:lpstr>
      <vt:lpstr>Kapka</vt:lpstr>
      <vt:lpstr>INHALACE</vt:lpstr>
      <vt:lpstr>Inhalace</vt:lpstr>
      <vt:lpstr>Inhalace</vt:lpstr>
      <vt:lpstr>Inhalace</vt:lpstr>
      <vt:lpstr>Inhalace</vt:lpstr>
      <vt:lpstr>Inhalace</vt:lpstr>
      <vt:lpstr>Inhalace</vt:lpstr>
      <vt:lpstr>Inhalace</vt:lpstr>
      <vt:lpstr>Inhalace</vt:lpstr>
      <vt:lpstr>Inhalace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INHALACE</dc:title>
  <dc:creator>hlinecka</dc:creator>
  <cp:lastModifiedBy>hlinecka</cp:lastModifiedBy>
  <cp:revision>6</cp:revision>
  <dcterms:created xsi:type="dcterms:W3CDTF">2023-06-01T18:45:23Z</dcterms:created>
  <dcterms:modified xsi:type="dcterms:W3CDTF">2023-06-01T20:11:57Z</dcterms:modified>
</cp:coreProperties>
</file>