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7" r:id="rId2"/>
    <p:sldId id="258" r:id="rId3"/>
    <p:sldId id="269" r:id="rId4"/>
    <p:sldId id="279" r:id="rId5"/>
    <p:sldId id="280" r:id="rId6"/>
    <p:sldId id="270" r:id="rId7"/>
    <p:sldId id="272" r:id="rId8"/>
    <p:sldId id="262" r:id="rId9"/>
    <p:sldId id="281" r:id="rId10"/>
    <p:sldId id="273" r:id="rId11"/>
    <p:sldId id="263" r:id="rId12"/>
    <p:sldId id="282" r:id="rId13"/>
    <p:sldId id="274" r:id="rId14"/>
    <p:sldId id="275" r:id="rId15"/>
    <p:sldId id="264" r:id="rId16"/>
    <p:sldId id="276" r:id="rId17"/>
    <p:sldId id="266" r:id="rId18"/>
    <p:sldId id="277" r:id="rId19"/>
    <p:sldId id="283" r:id="rId20"/>
    <p:sldId id="278" r:id="rId21"/>
    <p:sldId id="268" r:id="rId22"/>
  </p:sldIdLst>
  <p:sldSz cx="12192000" cy="6858000"/>
  <p:notesSz cx="6797675" cy="987425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48E461-D8C9-46C6-9F4D-151B1998619D}" type="datetimeFigureOut">
              <a:rPr lang="cs-CZ" smtClean="0"/>
              <a:t>31.05.2026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436563" y="1233488"/>
            <a:ext cx="5924550" cy="3333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51983"/>
            <a:ext cx="5438140" cy="388798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BFFEE3-4D33-4192-8D1F-6BFB5AB70B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50493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2BFFEE3-4D33-4192-8D1F-6BFB5AB70B79}" type="slidenum">
              <a:rPr lang="cs-CZ" smtClean="0"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65178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26E3B76-F88C-0E7C-9A76-33099C3650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BD3C15AD-AA96-25B2-5459-8077CC734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A52A432-AD68-7B0F-0A08-61429091A8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F0E81-1BAE-445B-8CEC-507903BD820C}" type="datetime1">
              <a:rPr lang="cs-CZ" smtClean="0"/>
              <a:t>31.05.2026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DE44211-3F23-42A5-938C-9676C02AD3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C37A445-A84B-A061-0504-B4FF8A942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1BF0D-568F-44CF-A1FF-894489FE1A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16295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CE8A2E4-92FA-EBBE-2F04-079C59128A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22FCB09-EAFA-1D54-4A2E-C064108FED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B3397B0-D01B-00C5-466F-7546925543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1C3BB-F4A1-4095-BA89-1C994F4F8286}" type="datetime1">
              <a:rPr lang="cs-CZ" smtClean="0"/>
              <a:t>31.05.2026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7DED9F8-A0F1-57FD-2D9E-EF6FED6ACD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2CD9C0A-9798-61F5-A298-B3AD635E90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1BF0D-568F-44CF-A1FF-894489FE1A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0293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3A7E8CD-76DF-0706-9589-918FC37A01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82C4EE3-5C8B-BE09-2F50-207B84ED88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5D0207E-2843-5F50-BFDD-73D4B2569D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4D367-E70A-45E0-AFAB-F9FB164C41B6}" type="datetime1">
              <a:rPr lang="cs-CZ" smtClean="0"/>
              <a:t>31.05.2026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EAE109C-39A1-B3E0-5E21-90E2686BD8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0AC08AC-DC70-0FF0-3D74-2FDDF01BDA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1BF0D-568F-44CF-A1FF-894489FE1A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3227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9687A7B-6DD1-0A2D-2A44-D6B1F88727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6B79A41-FD56-82FA-1B38-B94BC4779B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A62127A1-EE7D-2A3D-860B-E22FFD5BA8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6F2CE0E-F63C-8205-8B9E-62062C9C28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E7A1E-A2AC-4F69-AD06-AE138F23639D}" type="datetime1">
              <a:rPr lang="cs-CZ" smtClean="0"/>
              <a:t>31.05.2026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E92E9CA-EC47-2684-1862-8BE7A1B41C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8AC44BE2-BFC2-6EF9-7BA8-A70F36F901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1BF0D-568F-44CF-A1FF-894489FE1A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1266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44F32EA-0CF6-4187-5DC6-C4521E8498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676DB35-DCB5-9CEC-0AB0-E688E9370C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93BB18A5-5D87-6416-27AF-4420C42531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7214423E-CFB8-967A-2D2A-1853CC06E6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5CE5428C-A464-5064-F499-89D8268994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213D4531-F27F-A899-7DA7-843C53A99E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EFD8F5-392B-42C7-810F-5D363FD6510E}" type="datetime1">
              <a:rPr lang="cs-CZ" smtClean="0"/>
              <a:t>31.05.2026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1F80D3A3-4723-D59E-BEF5-94D1F60C48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1354D7AD-4797-053A-4660-C1FD734E2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1BF0D-568F-44CF-A1FF-894489FE1A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8024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5B955D2-B7A2-D528-03CD-90E2A86511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FB4E4F53-25F4-1806-0BFB-A78E51AADA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72426-E283-4787-89BC-4582553B5F21}" type="datetime1">
              <a:rPr lang="cs-CZ" smtClean="0"/>
              <a:t>31.05.2026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AB967634-0166-556E-E0C6-06927D1C1D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909A2E1C-DB94-5111-C731-A193E9E297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1BF0D-568F-44CF-A1FF-894489FE1A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9450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CE58733E-AC5D-D882-0AF3-24AAE7F92B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1828B-58AC-48D7-929A-B3176A8898D9}" type="datetime1">
              <a:rPr lang="cs-CZ" smtClean="0"/>
              <a:t>31.05.2026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D577BBCF-9690-1945-9AAB-9CE2930EA4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4831500-4CD3-0B5C-7904-1FD7F0F04A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1BF0D-568F-44CF-A1FF-894489FE1A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08137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174A477-A4FE-E049-E457-66BC20336D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C54BD9F-FE02-2176-46D4-7431B085D9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9470331F-ECF1-0407-D538-031DD700BE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468FAA6-71F9-AF39-81D7-BB0787C07D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80143-4557-4AA5-B160-C5948F52F37C}" type="datetime1">
              <a:rPr lang="cs-CZ" smtClean="0"/>
              <a:t>31.05.2026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0CBB8F67-F73C-0918-DEB6-AAC37F77F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1BC8A84-1381-0B83-A312-9273680D2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1BF0D-568F-44CF-A1FF-894489FE1A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3254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4F2868A-82F8-5E9A-234D-811E5538B2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5CC8773F-AFDB-E90F-1FFA-6E92CD0764D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E546CA8D-D579-0710-FD05-C9FFB7096C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01A37F3-AB04-D495-3911-CEBA46EF19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B9055-32A8-4F1C-BFB9-6702EF6956EE}" type="datetime1">
              <a:rPr lang="cs-CZ" smtClean="0"/>
              <a:t>31.05.2026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004A89EE-98EF-BAB8-EF09-61BB2103D7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DC24743-6A3E-D0B3-0A5C-92ACC0BD5E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1BF0D-568F-44CF-A1FF-894489FE1A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6537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0BE91C8-5403-9045-2DED-A80193AA79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2E63A84-E715-4C67-AF3E-FA99A855BD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BBEDF13-BC11-067D-1D1E-75306F622C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AC6CF-E316-492F-A7D8-D07BFD0F93A2}" type="datetime1">
              <a:rPr lang="cs-CZ" smtClean="0"/>
              <a:t>31.05.2026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75EDF34-4399-A5EC-0776-FF1383871C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11A344E-CE53-B426-75D2-7C60E4747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1BF0D-568F-44CF-A1FF-894489FE1A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7659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BB875FDB-C344-70FA-A324-6F5F46439C3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6B0EAFB-B858-5945-E478-943E4EAE2E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BE60B6E-6E2F-0FCF-A1B5-B8C706D47C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22427-8031-47D6-AC34-3B813D728D90}" type="datetime1">
              <a:rPr lang="cs-CZ" smtClean="0"/>
              <a:t>31.05.2026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D2A55DE-C609-6180-A86B-EEA4D46B03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E665ECA-9CBC-399A-22DA-AD92839495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1BF0D-568F-44CF-A1FF-894489FE1A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4250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B8054050-6DE8-AE03-5DD3-37647AA1EB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59563874-230F-3F4B-6961-F64EA1C1F8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0449078-012F-DB6F-A92C-B90305D15C4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D29CF2-000C-4C70-9590-74F94426B62F}" type="datetime1">
              <a:rPr lang="cs-CZ" smtClean="0"/>
              <a:t>31.05.2026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F7FD8F9-B038-1F54-4C96-F5C981EC52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2840259-7074-8ADD-CB2C-640DBDC366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81BF0D-568F-44CF-A1FF-894489FE1A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57977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png"/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0.png"/><Relationship Id="rId4" Type="http://schemas.openxmlformats.org/officeDocument/2006/relationships/image" Target="../media/image16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200.png"/><Relationship Id="rId7" Type="http://schemas.openxmlformats.org/officeDocument/2006/relationships/image" Target="../media/image23.png"/><Relationship Id="rId2" Type="http://schemas.openxmlformats.org/officeDocument/2006/relationships/image" Target="../media/image190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2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5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0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3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0.png"/><Relationship Id="rId4" Type="http://schemas.openxmlformats.org/officeDocument/2006/relationships/image" Target="../media/image3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1.png"/><Relationship Id="rId5" Type="http://schemas.openxmlformats.org/officeDocument/2006/relationships/image" Target="../media/image37.png"/><Relationship Id="rId4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44.pn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45.png"/><Relationship Id="rId4" Type="http://schemas.microsoft.com/office/2007/relationships/hdphoto" Target="../media/hdphoto1.wdp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F16CEE8-1D16-00D0-F2E0-DC0BE2352A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2198558"/>
            <a:ext cx="9144000" cy="1230442"/>
          </a:xfrm>
        </p:spPr>
        <p:txBody>
          <a:bodyPr>
            <a:normAutofit/>
          </a:bodyPr>
          <a:lstStyle/>
          <a:p>
            <a:r>
              <a:rPr lang="cs-CZ" sz="4000" dirty="0"/>
              <a:t>Struktura a vlastnosti kapalin</a:t>
            </a:r>
            <a:br>
              <a:rPr lang="cs-CZ" sz="4000" dirty="0"/>
            </a:br>
            <a:r>
              <a:rPr lang="cs-CZ" sz="4000" dirty="0" err="1"/>
              <a:t>Fyz</a:t>
            </a:r>
            <a:r>
              <a:rPr lang="cs-CZ" sz="4000" dirty="0"/>
              <a:t> 88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724458C-13D8-409B-84F5-5655574C46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46938" y="4059527"/>
            <a:ext cx="5498123" cy="1803721"/>
          </a:xfrm>
        </p:spPr>
        <p:txBody>
          <a:bodyPr>
            <a:normAutofit/>
          </a:bodyPr>
          <a:lstStyle/>
          <a:p>
            <a:pPr lvl="0"/>
            <a:r>
              <a:rPr lang="cs-CZ" dirty="0"/>
              <a:t>Povrchová vrstva kapalin</a:t>
            </a:r>
          </a:p>
          <a:p>
            <a:pPr lvl="0"/>
            <a:r>
              <a:rPr lang="cs-CZ" dirty="0"/>
              <a:t>Povrchová síla</a:t>
            </a:r>
          </a:p>
          <a:p>
            <a:pPr lvl="0"/>
            <a:r>
              <a:rPr lang="cs-CZ" dirty="0"/>
              <a:t>Povrchové napětí</a:t>
            </a:r>
          </a:p>
          <a:p>
            <a:pPr lvl="0"/>
            <a:r>
              <a:rPr lang="cs-CZ" dirty="0"/>
              <a:t>Kapilární jevy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1B68C755-D39D-2901-B7BA-D80CD95E60D5}"/>
              </a:ext>
            </a:extLst>
          </p:cNvPr>
          <p:cNvSpPr txBox="1"/>
          <p:nvPr/>
        </p:nvSpPr>
        <p:spPr>
          <a:xfrm>
            <a:off x="492369" y="6213231"/>
            <a:ext cx="13598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/>
              <a:t>31. </a:t>
            </a:r>
            <a:r>
              <a:rPr lang="cs-CZ" dirty="0"/>
              <a:t>5. 2026</a:t>
            </a:r>
          </a:p>
        </p:txBody>
      </p:sp>
      <p:grpSp>
        <p:nvGrpSpPr>
          <p:cNvPr id="5" name="Skupina 4">
            <a:extLst>
              <a:ext uri="{FF2B5EF4-FFF2-40B4-BE49-F238E27FC236}">
                <a16:creationId xmlns:a16="http://schemas.microsoft.com/office/drawing/2014/main" id="{4DEBE132-30CB-8857-BFF2-3D0DB187CD06}"/>
              </a:ext>
            </a:extLst>
          </p:cNvPr>
          <p:cNvGrpSpPr/>
          <p:nvPr/>
        </p:nvGrpSpPr>
        <p:grpSpPr>
          <a:xfrm>
            <a:off x="4295998" y="692329"/>
            <a:ext cx="3600001" cy="900000"/>
            <a:chOff x="5375920" y="674864"/>
            <a:chExt cx="4750522" cy="1130585"/>
          </a:xfrm>
        </p:grpSpPr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760CEC06-81F5-DB6A-76B7-5DF632CB8D1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E3ACBAA9-D13A-C962-D165-0FD0CA65F0D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  <p:sp>
        <p:nvSpPr>
          <p:cNvPr id="8" name="Zástupný symbol pro číslo snímku 7">
            <a:extLst>
              <a:ext uri="{FF2B5EF4-FFF2-40B4-BE49-F238E27FC236}">
                <a16:creationId xmlns:a16="http://schemas.microsoft.com/office/drawing/2014/main" id="{5450AF2B-16E6-A2AE-88D2-F7CF388466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1BF0D-568F-44CF-A1FF-894489FE1A20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0173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06E9F9D-72A1-9BB7-D042-92FB5E21E5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1BF0D-568F-44CF-A1FF-894489FE1A20}" type="slidenum">
              <a:rPr lang="cs-CZ" smtClean="0"/>
              <a:t>2</a:t>
            </a:fld>
            <a:endParaRPr lang="cs-CZ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091BE5FE-D53C-D79F-1CC4-5318D4FA17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7796" y="998912"/>
            <a:ext cx="2896004" cy="5439534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5EA1A6EA-F6E4-A0EC-06BB-3B017BC5855D}"/>
              </a:ext>
            </a:extLst>
          </p:cNvPr>
          <p:cNvSpPr txBox="1"/>
          <p:nvPr/>
        </p:nvSpPr>
        <p:spPr>
          <a:xfrm>
            <a:off x="460689" y="724039"/>
            <a:ext cx="7419054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Kapaliny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Kapaliny mají vlastnosti pevných látek i plynů.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Jsou </a:t>
            </a:r>
            <a:r>
              <a:rPr lang="cs-CZ" b="1" dirty="0"/>
              <a:t>málo stlačitelné</a:t>
            </a:r>
            <a:r>
              <a:rPr lang="cs-CZ" dirty="0"/>
              <a:t> a zároveň </a:t>
            </a:r>
            <a:r>
              <a:rPr lang="cs-CZ" b="1" dirty="0"/>
              <a:t>tečou</a:t>
            </a:r>
            <a:r>
              <a:rPr lang="cs-CZ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Molekuly kapaliny se neustále pohybují. Důkazem je </a:t>
            </a:r>
            <a:r>
              <a:rPr lang="cs-CZ" b="1" dirty="0"/>
              <a:t>difuze</a:t>
            </a:r>
            <a:r>
              <a:rPr lang="cs-CZ" dirty="0"/>
              <a:t> a </a:t>
            </a:r>
            <a:r>
              <a:rPr lang="cs-CZ" b="1" dirty="0"/>
              <a:t>Brownův pohyb</a:t>
            </a:r>
            <a:r>
              <a:rPr lang="cs-CZ" dirty="0"/>
              <a:t>. </a:t>
            </a:r>
          </a:p>
          <a:p>
            <a:pPr>
              <a:buNone/>
            </a:pPr>
            <a:r>
              <a:rPr lang="cs-CZ" b="1" dirty="0"/>
              <a:t>Uspořádání molekul</a:t>
            </a: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Molekuly jsou blízko sebe, ale nejsou uspořádány pravidelně jako v krystalu.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Pořádek existuje jen mezi sousedními molekulami. </a:t>
            </a:r>
          </a:p>
          <a:p>
            <a:pPr>
              <a:buNone/>
            </a:pPr>
            <a:r>
              <a:rPr lang="cs-CZ" b="1" dirty="0"/>
              <a:t>Pohyb molekul</a:t>
            </a: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Molekuly rychle kmitají kolem své polohy a neustále mění místo.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Se zvyšující se teplotou se pohybují rychleji.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Proto mají teplé kapaliny lepší tekutost než studené.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Například teplý olej teče snadněji než studený. </a:t>
            </a:r>
          </a:p>
          <a:p>
            <a:pPr>
              <a:buNone/>
            </a:pPr>
            <a:r>
              <a:rPr lang="cs-CZ" b="1" dirty="0"/>
              <a:t>Síly mezi molekulami</a:t>
            </a: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Molekuly kapaliny jsou od sebe velmi blízko (asi 10−1010^{-10}10−10 m).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Působí mezi nimi přitažlivé síly.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Tyto síly ovlivňují vlastnosti kapaliny, zejména její povrch. </a:t>
            </a:r>
          </a:p>
          <a:p>
            <a:pPr>
              <a:buNone/>
            </a:pPr>
            <a:r>
              <a:rPr lang="cs-CZ" b="1" dirty="0"/>
              <a:t>Důležitá vlastnost kapaliny</a:t>
            </a: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Kapalina mění tvar podle nádoby, ale zachovává si svůj objem. </a:t>
            </a:r>
          </a:p>
        </p:txBody>
      </p:sp>
    </p:spTree>
    <p:extLst>
      <p:ext uri="{BB962C8B-B14F-4D97-AF65-F5344CB8AC3E}">
        <p14:creationId xmlns:p14="http://schemas.microsoft.com/office/powerpoint/2010/main" val="29834347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92739A9-7BDF-8B63-AF8D-CF5F920122E4}"/>
              </a:ext>
            </a:extLst>
          </p:cNvPr>
          <p:cNvSpPr txBox="1">
            <a:spLocks/>
          </p:cNvSpPr>
          <p:nvPr/>
        </p:nvSpPr>
        <p:spPr>
          <a:xfrm>
            <a:off x="448586" y="464797"/>
            <a:ext cx="3124200" cy="28801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200" b="1" dirty="0"/>
              <a:t>Povrchová vrstva kapaliny</a:t>
            </a: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7D0EDD81-D402-192E-2747-3C5AA5BCD8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1BF0D-568F-44CF-A1FF-894489FE1A20}" type="slidenum">
              <a:rPr lang="cs-CZ" smtClean="0"/>
              <a:t>3</a:t>
            </a:fld>
            <a:endParaRPr lang="cs-CZ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A87AAC3D-F8CB-BA37-3FA2-A82ACCB8C4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197" y="1696323"/>
            <a:ext cx="4330148" cy="3465354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C713F7E9-BC2E-8ACE-FA45-BE00769400BE}"/>
              </a:ext>
            </a:extLst>
          </p:cNvPr>
          <p:cNvSpPr txBox="1"/>
          <p:nvPr/>
        </p:nvSpPr>
        <p:spPr>
          <a:xfrm>
            <a:off x="5049078" y="1166841"/>
            <a:ext cx="7142922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Povrchová vrstva kapaliny</a:t>
            </a:r>
          </a:p>
          <a:p>
            <a:pPr>
              <a:buNone/>
            </a:pPr>
            <a:r>
              <a:rPr lang="cs-CZ" dirty="0"/>
              <a:t>Když velmi opatrně položíme minci na hladinu vody, může na ní zůstat ležet. Hladina se pod mincí trochu prohne, ale mince se nepotopí.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To je způsobeno tím, že </a:t>
            </a:r>
            <a:r>
              <a:rPr lang="cs-CZ" b="1" dirty="0"/>
              <a:t>povrch vody se chová jako tenká pružná blána</a:t>
            </a:r>
            <a:r>
              <a:rPr lang="cs-CZ" dirty="0"/>
              <a:t>. Tento jev nazýváme </a:t>
            </a:r>
            <a:r>
              <a:rPr lang="cs-CZ" b="1" dirty="0"/>
              <a:t>povrchové napětí</a:t>
            </a:r>
            <a:r>
              <a:rPr lang="cs-CZ" dirty="0"/>
              <a:t>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Povrchové napětí vzniká působením přitažlivých sil mezi molekulami vody. Molekuly uvnitř kapaliny jsou přitahovány ze všech stran, ale molekuly na povrchu pouze směrem dovnitř kapaliny.</a:t>
            </a:r>
          </a:p>
          <a:p>
            <a:pPr>
              <a:buNone/>
            </a:pPr>
            <a:endParaRPr lang="cs-CZ" b="1" dirty="0"/>
          </a:p>
          <a:p>
            <a:pPr>
              <a:buNone/>
            </a:pPr>
            <a:r>
              <a:rPr lang="cs-CZ" b="1" dirty="0"/>
              <a:t>Důsledky povrchového napětí:</a:t>
            </a: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některé drobné předměty mohou plavat na hladině,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vytvářejí se kapky vody,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některý hmyz se může pohybovat po vodní hladině. </a:t>
            </a:r>
          </a:p>
          <a:p>
            <a:pPr>
              <a:buNone/>
            </a:pPr>
            <a:endParaRPr lang="cs-CZ" b="1" dirty="0"/>
          </a:p>
          <a:p>
            <a:pPr>
              <a:buNone/>
            </a:pPr>
            <a:r>
              <a:rPr lang="cs-CZ" b="1" dirty="0"/>
              <a:t>Povrch kapaliny se tedy chová jako pružná blána, která se snaží zmenšit svůj povrch.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807656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3BE78B-0756-AC7F-671F-6B65AD8FD0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6CB74FB-C323-0C63-A5C5-1B989240336C}"/>
              </a:ext>
            </a:extLst>
          </p:cNvPr>
          <p:cNvSpPr txBox="1">
            <a:spLocks/>
          </p:cNvSpPr>
          <p:nvPr/>
        </p:nvSpPr>
        <p:spPr>
          <a:xfrm>
            <a:off x="448586" y="293822"/>
            <a:ext cx="3124200" cy="28801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200" b="1" dirty="0"/>
              <a:t>Povrchová vrstva kapaliny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481886C6-A1B1-0A3F-B8F7-21246B660DF6}"/>
                  </a:ext>
                </a:extLst>
              </p:cNvPr>
              <p:cNvSpPr txBox="1"/>
              <p:nvPr/>
            </p:nvSpPr>
            <p:spPr>
              <a:xfrm>
                <a:off x="448586" y="709181"/>
                <a:ext cx="11632758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K vysvětlení vlastností povrchu kapaliny z hlediska </a:t>
                </a:r>
                <a:r>
                  <a:rPr lang="cs-CZ" b="1" dirty="0"/>
                  <a:t>molekulové fyzika</a:t>
                </a:r>
                <a:r>
                  <a:rPr lang="cs-CZ" dirty="0"/>
                  <a:t> musíme uvažovat působení mezi molekulami kapaliny. Molekuly na sebe navzájem působí přitažlivými silami, jejichž velikost rychle klesá s jejich rostoucí vzájemnou vzdáleností. Kolem každé molekuly lze myšlenkově opsat kouli o takovém průměru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</m:oMath>
                </a14:m>
                <a:r>
                  <a:rPr lang="cs-CZ" dirty="0"/>
                  <a:t> (na obrázku tmavě modré), aby síly, kterými na tuto molekulu působí molekuly ležící mimo tuto kouli, byly zanedbatelné. Myšlená koule kolem vybrané molekuly se nazýváme </a:t>
                </a:r>
                <a:r>
                  <a:rPr lang="cs-CZ" b="1" dirty="0"/>
                  <a:t>sféra molekulového působení</a:t>
                </a:r>
                <a:r>
                  <a:rPr lang="cs-CZ" dirty="0"/>
                  <a:t> a její poloměr je řádově 1 </a:t>
                </a:r>
                <a:r>
                  <a:rPr lang="cs-CZ" dirty="0" err="1"/>
                  <a:t>nm</a:t>
                </a:r>
                <a:r>
                  <a:rPr lang="cs-CZ" dirty="0"/>
                  <a:t> (jeden nanometr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−9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−6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mm</m:t>
                    </m:r>
                  </m:oMath>
                </a14:m>
                <a:r>
                  <a:rPr lang="cs-CZ" dirty="0"/>
                  <a:t>).</a:t>
                </a:r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481886C6-A1B1-0A3F-B8F7-21246B660DF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586" y="709181"/>
                <a:ext cx="11632758" cy="1477328"/>
              </a:xfrm>
              <a:prstGeom prst="rect">
                <a:avLst/>
              </a:prstGeom>
              <a:blipFill>
                <a:blip r:embed="rId2"/>
                <a:stretch>
                  <a:fillRect l="-472" t="-2058" r="-681" b="-535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FBE34C2F-4063-2782-1655-FAFCCE409CC2}"/>
                  </a:ext>
                </a:extLst>
              </p:cNvPr>
              <p:cNvSpPr txBox="1"/>
              <p:nvPr/>
            </p:nvSpPr>
            <p:spPr>
              <a:xfrm>
                <a:off x="5946399" y="2186509"/>
                <a:ext cx="5834782" cy="25853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Uvažujme nejprve molekulu, jejíž sféra molekulového působení je uvnitř kapaliny (na obrázku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K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K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). Pak výslednice přitažlivých sil, jimiž molekuly v této sféře působí na uvažovanou molekulu, je nulová.</a:t>
                </a:r>
              </a:p>
              <a:p>
                <a:r>
                  <a:rPr lang="cs-CZ" dirty="0"/>
                  <a:t>Je-li vzdálenost molekuly od povrchu kapaliny menší než průměr molekulového působení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</m:oMath>
                </a14:m>
                <a:r>
                  <a:rPr lang="cs-CZ" dirty="0"/>
                  <a:t> (na obrázku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K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K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</m:oMath>
                </a14:m>
                <a:r>
                  <a:rPr lang="cs-CZ" dirty="0"/>
                  <a:t>), pak výslednice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𝑭</m:t>
                    </m:r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přitažlivých sil, jimiž působí molekuly  ve sférách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K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K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</m:oMath>
                </a14:m>
                <a:r>
                  <a:rPr lang="cs-CZ" dirty="0"/>
                  <a:t> na molekuly ve středu sféry není nulová a  je kolmá k povrchu kapaliny a má směr dovnitř kapaliny.</a:t>
                </a:r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FBE34C2F-4063-2782-1655-FAFCCE409C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6399" y="2186509"/>
                <a:ext cx="5834782" cy="2585323"/>
              </a:xfrm>
              <a:prstGeom prst="rect">
                <a:avLst/>
              </a:prstGeom>
              <a:blipFill>
                <a:blip r:embed="rId3"/>
                <a:stretch>
                  <a:fillRect l="-835" t="-1415" r="-1253" b="-28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>
            <a:extLst>
              <a:ext uri="{FF2B5EF4-FFF2-40B4-BE49-F238E27FC236}">
                <a16:creationId xmlns:a16="http://schemas.microsoft.com/office/drawing/2014/main" id="{927CF5BB-71A8-B587-EAC9-FF7B5A74575E}"/>
              </a:ext>
            </a:extLst>
          </p:cNvPr>
          <p:cNvSpPr txBox="1"/>
          <p:nvPr/>
        </p:nvSpPr>
        <p:spPr>
          <a:xfrm>
            <a:off x="448586" y="5825653"/>
            <a:ext cx="10374090" cy="6463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Na každou molekulu ležící v povrchové vrstvě kapaliny působí sousední molekuly výslednou přitažlivou silou směřující do kapaliny.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4C0AD874-7D75-B804-0C53-1FC7AD2334F4}"/>
                  </a:ext>
                </a:extLst>
              </p:cNvPr>
              <p:cNvSpPr txBox="1"/>
              <p:nvPr/>
            </p:nvSpPr>
            <p:spPr>
              <a:xfrm>
                <a:off x="429702" y="4771832"/>
                <a:ext cx="11332595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Stejná úvaha platí pro všechny molekuly ve vrstvě, jejíchž vzdálenost od volného povrchu kapaliny je menší, než je poloměr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</m:oMath>
                </a14:m>
                <a:r>
                  <a:rPr lang="cs-CZ" dirty="0"/>
                  <a:t> sféry molekulového působení. Tuto vrstvu, která tvoří rozhraní mezi vnitřkem kapaliny a prostředím nad kapalinou nazýváme </a:t>
                </a:r>
                <a:r>
                  <a:rPr lang="cs-CZ" b="1" dirty="0"/>
                  <a:t>povrchová vrstva</a:t>
                </a:r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4C0AD874-7D75-B804-0C53-1FC7AD2334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9702" y="4771832"/>
                <a:ext cx="11332595" cy="923330"/>
              </a:xfrm>
              <a:prstGeom prst="rect">
                <a:avLst/>
              </a:prstGeom>
              <a:blipFill>
                <a:blip r:embed="rId4"/>
                <a:stretch>
                  <a:fillRect l="-430" t="-3974" b="-993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E09D4302-7CCF-87CD-7F26-885DE176E2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1BF0D-568F-44CF-A1FF-894489FE1A20}" type="slidenum">
              <a:rPr lang="cs-CZ" smtClean="0"/>
              <a:t>4</a:t>
            </a:fld>
            <a:endParaRPr lang="cs-CZ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31408C2C-0071-9551-53AC-692F1286729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36" r="4972" b="18663"/>
          <a:stretch>
            <a:fillRect/>
          </a:stretch>
        </p:blipFill>
        <p:spPr>
          <a:xfrm>
            <a:off x="448586" y="2313851"/>
            <a:ext cx="5558031" cy="2217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3818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8797940F-071C-1088-FE69-E3272E204A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1BF0D-568F-44CF-A1FF-894489FE1A20}" type="slidenum">
              <a:rPr lang="cs-CZ" smtClean="0"/>
              <a:t>5</a:t>
            </a:fld>
            <a:endParaRPr lang="cs-CZ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B0398F7E-144F-D929-1874-4232F402F800}"/>
              </a:ext>
            </a:extLst>
          </p:cNvPr>
          <p:cNvSpPr txBox="1"/>
          <p:nvPr/>
        </p:nvSpPr>
        <p:spPr>
          <a:xfrm>
            <a:off x="422031" y="279407"/>
            <a:ext cx="11471031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Povrchová energie </a:t>
            </a:r>
          </a:p>
          <a:p>
            <a:pPr>
              <a:buNone/>
            </a:pPr>
            <a:r>
              <a:rPr lang="cs-CZ" dirty="0"/>
              <a:t>Molekuly uvnitř kapaliny jsou přitahovány stejně ze všech stran. Molekuly na povrchu však nejsou přitahovány shora, a proto na ně působí výsledná síla směrem dovnitř kapaliny.</a:t>
            </a:r>
          </a:p>
          <a:p>
            <a:pPr>
              <a:buNone/>
            </a:pPr>
            <a:endParaRPr lang="cs-CZ" sz="600" dirty="0"/>
          </a:p>
          <a:p>
            <a:pPr>
              <a:buNone/>
            </a:pPr>
            <a:r>
              <a:rPr lang="cs-CZ" dirty="0"/>
              <a:t>Přesunutí molekuly z nitra kapaliny na její povrch vyžaduje vykonání práce. Proto mají molekuly na povrchu větší potenciální energii než molekuly uvnitř kapaliny. Tuto energii nazýváme </a:t>
            </a:r>
            <a:r>
              <a:rPr lang="cs-CZ" b="1" dirty="0"/>
              <a:t>povrchová energie</a:t>
            </a:r>
            <a:r>
              <a:rPr lang="cs-CZ" dirty="0"/>
              <a:t>.</a:t>
            </a:r>
          </a:p>
          <a:p>
            <a:pPr>
              <a:buNone/>
            </a:pPr>
            <a:endParaRPr lang="cs-CZ" sz="600" dirty="0"/>
          </a:p>
          <a:p>
            <a:pPr>
              <a:buNone/>
            </a:pPr>
            <a:r>
              <a:rPr lang="cs-CZ" dirty="0"/>
              <a:t>Kapalina se snaží zaujmout takový tvar, aby měla </a:t>
            </a:r>
            <a:r>
              <a:rPr lang="cs-CZ" b="1" dirty="0"/>
              <a:t>co nejmenší povrch</a:t>
            </a:r>
            <a:r>
              <a:rPr lang="cs-CZ" dirty="0"/>
              <a:t>, a tím i nejmenší povrchovou energii.</a:t>
            </a:r>
          </a:p>
          <a:p>
            <a:pPr>
              <a:buNone/>
            </a:pPr>
            <a:endParaRPr lang="cs-CZ" sz="600" dirty="0"/>
          </a:p>
          <a:p>
            <a:pPr>
              <a:buNone/>
            </a:pPr>
            <a:r>
              <a:rPr lang="cs-CZ" dirty="0"/>
              <a:t>Při stejném objemu má nejmenší povrch </a:t>
            </a:r>
            <a:r>
              <a:rPr lang="cs-CZ" b="1" dirty="0"/>
              <a:t>koule</a:t>
            </a:r>
            <a:r>
              <a:rPr lang="cs-CZ" dirty="0"/>
              <a:t>, proto mají malé kapky vody téměř kulový tvar.</a:t>
            </a:r>
          </a:p>
          <a:p>
            <a:pPr>
              <a:buNone/>
            </a:pPr>
            <a:endParaRPr lang="cs-CZ" sz="600" dirty="0"/>
          </a:p>
          <a:p>
            <a:pPr>
              <a:buNone/>
            </a:pPr>
            <a:r>
              <a:rPr lang="cs-CZ" dirty="0"/>
              <a:t>Povrch kapaliny si můžeme představit jako </a:t>
            </a:r>
            <a:r>
              <a:rPr lang="cs-CZ" b="1" dirty="0"/>
              <a:t>tenkou pružnou blánu</a:t>
            </a:r>
            <a:r>
              <a:rPr lang="cs-CZ" dirty="0"/>
              <a:t>. Díky této bláně může na hladině vody opatrně ležet například jehla nebo lehká mince. Pokud se však povrchová vrstva poruší, předmět se potopí.</a:t>
            </a:r>
          </a:p>
          <a:p>
            <a:pPr>
              <a:buNone/>
            </a:pPr>
            <a:endParaRPr lang="cs-CZ" sz="600" b="1" dirty="0"/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715D2E0E-FF71-91AF-154A-292573652E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8383" y="3531606"/>
            <a:ext cx="7314679" cy="2238215"/>
          </a:xfrm>
          <a:prstGeom prst="rect">
            <a:avLst/>
          </a:prstGeom>
        </p:spPr>
      </p:pic>
      <p:sp>
        <p:nvSpPr>
          <p:cNvPr id="10" name="TextovéPole 9">
            <a:extLst>
              <a:ext uri="{FF2B5EF4-FFF2-40B4-BE49-F238E27FC236}">
                <a16:creationId xmlns:a16="http://schemas.microsoft.com/office/drawing/2014/main" id="{CFB00AE8-62FF-83CA-3BBB-4EEFC314F33A}"/>
              </a:ext>
            </a:extLst>
          </p:cNvPr>
          <p:cNvSpPr txBox="1"/>
          <p:nvPr/>
        </p:nvSpPr>
        <p:spPr>
          <a:xfrm>
            <a:off x="422031" y="3531606"/>
            <a:ext cx="4056184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Zapamatuj si:</a:t>
            </a: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Molekuly na povrchu mají větší energii než molekuly uvnitř kapaliny.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Tato energie se nazývá </a:t>
            </a:r>
            <a:r>
              <a:rPr lang="cs-CZ" b="1" dirty="0"/>
              <a:t>povrchová energie</a:t>
            </a:r>
            <a:r>
              <a:rPr lang="cs-CZ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Kapalina se snaží zmenšit svůj povrch.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Malé kapky mají téměř kulový tvar.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Povrchová vrstva se chová jako pružná blána.</a:t>
            </a:r>
          </a:p>
        </p:txBody>
      </p:sp>
    </p:spTree>
    <p:extLst>
      <p:ext uri="{BB962C8B-B14F-4D97-AF65-F5344CB8AC3E}">
        <p14:creationId xmlns:p14="http://schemas.microsoft.com/office/powerpoint/2010/main" val="26806978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407DF311-F9E1-18CC-BA3C-4991A03E41E1}"/>
              </a:ext>
            </a:extLst>
          </p:cNvPr>
          <p:cNvSpPr txBox="1"/>
          <p:nvPr/>
        </p:nvSpPr>
        <p:spPr>
          <a:xfrm>
            <a:off x="326895" y="217924"/>
            <a:ext cx="186855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>
                <a:latin typeface="+mj-lt"/>
                <a:ea typeface="+mj-ea"/>
                <a:cs typeface="+mj-cs"/>
              </a:rPr>
              <a:t>Povrchová síla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62489321-B0B4-9001-9C27-1D078CE0A6AE}"/>
                  </a:ext>
                </a:extLst>
              </p:cNvPr>
              <p:cNvSpPr txBox="1"/>
              <p:nvPr/>
            </p:nvSpPr>
            <p:spPr>
              <a:xfrm>
                <a:off x="3110607" y="1445971"/>
                <a:ext cx="20673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dirty="0" smtClean="0">
                          <a:latin typeface="Cambria Math" panose="02040503050406030204" pitchFamily="18" charset="0"/>
                        </a:rPr>
                        <m:t>𝑭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62489321-B0B4-9001-9C27-1D078CE0A6A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10607" y="1445971"/>
                <a:ext cx="206730" cy="369332"/>
              </a:xfrm>
              <a:prstGeom prst="rect">
                <a:avLst/>
              </a:prstGeom>
              <a:blipFill>
                <a:blip r:embed="rId2"/>
                <a:stretch>
                  <a:fillRect r="-5588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Ovál 5">
            <a:extLst>
              <a:ext uri="{FF2B5EF4-FFF2-40B4-BE49-F238E27FC236}">
                <a16:creationId xmlns:a16="http://schemas.microsoft.com/office/drawing/2014/main" id="{90FF9075-1B39-F469-D484-1E680B5A18DA}"/>
              </a:ext>
            </a:extLst>
          </p:cNvPr>
          <p:cNvSpPr/>
          <p:nvPr/>
        </p:nvSpPr>
        <p:spPr>
          <a:xfrm>
            <a:off x="3490890" y="805074"/>
            <a:ext cx="257189" cy="257189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>
            <a:extLst>
              <a:ext uri="{FF2B5EF4-FFF2-40B4-BE49-F238E27FC236}">
                <a16:creationId xmlns:a16="http://schemas.microsoft.com/office/drawing/2014/main" id="{9A956FFC-CE65-2965-8C95-D68A605AEBF2}"/>
              </a:ext>
            </a:extLst>
          </p:cNvPr>
          <p:cNvSpPr/>
          <p:nvPr/>
        </p:nvSpPr>
        <p:spPr>
          <a:xfrm>
            <a:off x="3490890" y="2066316"/>
            <a:ext cx="257189" cy="257189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914F2FE1-23D6-5152-CF2B-4E914C30A653}"/>
              </a:ext>
            </a:extLst>
          </p:cNvPr>
          <p:cNvCxnSpPr>
            <a:stCxn id="6" idx="2"/>
            <a:endCxn id="7" idx="2"/>
          </p:cNvCxnSpPr>
          <p:nvPr/>
        </p:nvCxnSpPr>
        <p:spPr>
          <a:xfrm>
            <a:off x="3490890" y="933669"/>
            <a:ext cx="0" cy="126124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01CDEA35-1D0A-D3A6-F50B-A8F35993D68C}"/>
              </a:ext>
            </a:extLst>
          </p:cNvPr>
          <p:cNvCxnSpPr/>
          <p:nvPr/>
        </p:nvCxnSpPr>
        <p:spPr>
          <a:xfrm>
            <a:off x="3748079" y="893646"/>
            <a:ext cx="0" cy="126124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>
            <a:extLst>
              <a:ext uri="{FF2B5EF4-FFF2-40B4-BE49-F238E27FC236}">
                <a16:creationId xmlns:a16="http://schemas.microsoft.com/office/drawing/2014/main" id="{276C1BC9-06A7-F8AF-F39C-EE88B6E40BE7}"/>
              </a:ext>
            </a:extLst>
          </p:cNvPr>
          <p:cNvCxnSpPr>
            <a:cxnSpLocks/>
          </p:cNvCxnSpPr>
          <p:nvPr/>
        </p:nvCxnSpPr>
        <p:spPr>
          <a:xfrm flipH="1" flipV="1">
            <a:off x="3753281" y="1652862"/>
            <a:ext cx="1" cy="502026"/>
          </a:xfrm>
          <a:prstGeom prst="straightConnector1">
            <a:avLst/>
          </a:prstGeom>
          <a:ln w="5715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29FB0ED3-A24F-3D91-5E33-C16BBDC79751}"/>
                  </a:ext>
                </a:extLst>
              </p:cNvPr>
              <p:cNvSpPr txBox="1"/>
              <p:nvPr/>
            </p:nvSpPr>
            <p:spPr>
              <a:xfrm>
                <a:off x="3814442" y="1445971"/>
                <a:ext cx="20673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dirty="0" smtClean="0">
                          <a:latin typeface="Cambria Math" panose="02040503050406030204" pitchFamily="18" charset="0"/>
                        </a:rPr>
                        <m:t>𝑭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29FB0ED3-A24F-3D91-5E33-C16BBDC797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4442" y="1445971"/>
                <a:ext cx="206730" cy="369332"/>
              </a:xfrm>
              <a:prstGeom prst="rect">
                <a:avLst/>
              </a:prstGeom>
              <a:blipFill>
                <a:blip r:embed="rId3"/>
                <a:stretch>
                  <a:fillRect r="-5294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9" name="Přímá spojnice se šipkou 18">
            <a:extLst>
              <a:ext uri="{FF2B5EF4-FFF2-40B4-BE49-F238E27FC236}">
                <a16:creationId xmlns:a16="http://schemas.microsoft.com/office/drawing/2014/main" id="{A660535B-27AD-0044-1777-4450969E8CB4}"/>
              </a:ext>
            </a:extLst>
          </p:cNvPr>
          <p:cNvCxnSpPr/>
          <p:nvPr/>
        </p:nvCxnSpPr>
        <p:spPr>
          <a:xfrm flipH="1" flipV="1">
            <a:off x="3487059" y="1652862"/>
            <a:ext cx="1" cy="502026"/>
          </a:xfrm>
          <a:prstGeom prst="straightConnector1">
            <a:avLst/>
          </a:prstGeom>
          <a:ln w="5715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04D7627F-5DC9-BDA9-5D2A-8532A2D9F66E}"/>
              </a:ext>
            </a:extLst>
          </p:cNvPr>
          <p:cNvSpPr txBox="1"/>
          <p:nvPr/>
        </p:nvSpPr>
        <p:spPr>
          <a:xfrm>
            <a:off x="3479109" y="2296298"/>
            <a:ext cx="2689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</a:t>
            </a:r>
          </a:p>
        </p:txBody>
      </p: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11A0207F-065C-8F0D-07BD-2D57ACACC93C}"/>
              </a:ext>
            </a:extLst>
          </p:cNvPr>
          <p:cNvSpPr txBox="1"/>
          <p:nvPr/>
        </p:nvSpPr>
        <p:spPr>
          <a:xfrm>
            <a:off x="5654269" y="670049"/>
            <a:ext cx="620856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 mýdlového roztoku vytvořme kapalinovou blánu na drátěném rámečku, jehož strana AB je ve směru svislém pohyblivá. Kapalinová blána vytvoří dva povrchy – viz obrázek vpravo. Blána působí na pohyblivou část rámečku silou a táhne za sebou i pohyblivou část rámečku AB. Kapalinová blána zaujme co nejmenší povrch z obou stran rámečku tak, aby její povrchová energie byla minimální. Na příčku AB působí v každém z obou povrchů síla F. Tato síla se nazývá </a:t>
            </a:r>
            <a:r>
              <a:rPr lang="cs-CZ" b="1" dirty="0"/>
              <a:t>povrchová síla</a:t>
            </a:r>
            <a:r>
              <a:rPr lang="cs-CZ" dirty="0"/>
              <a:t>, je kolmá na příčku AB a leží v povrchu kapalinové vrstvy.</a:t>
            </a:r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DA6DD412-FEA2-4CBA-B3FA-B35A41891990}"/>
              </a:ext>
            </a:extLst>
          </p:cNvPr>
          <p:cNvSpPr txBox="1"/>
          <p:nvPr/>
        </p:nvSpPr>
        <p:spPr>
          <a:xfrm>
            <a:off x="326895" y="2868851"/>
            <a:ext cx="53273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/>
              <a:t>Působení povrchové síly na pohyblivou příčku AB v drátěném rámečku s mýdlovou blánou. Vpravo je řez touto blánou – dva povrchy.</a:t>
            </a:r>
          </a:p>
        </p:txBody>
      </p:sp>
      <p:cxnSp>
        <p:nvCxnSpPr>
          <p:cNvPr id="31" name="Přímá spojnice 30">
            <a:extLst>
              <a:ext uri="{FF2B5EF4-FFF2-40B4-BE49-F238E27FC236}">
                <a16:creationId xmlns:a16="http://schemas.microsoft.com/office/drawing/2014/main" id="{B3F402FA-D38A-19EC-2503-F38B08B11674}"/>
              </a:ext>
            </a:extLst>
          </p:cNvPr>
          <p:cNvCxnSpPr/>
          <p:nvPr/>
        </p:nvCxnSpPr>
        <p:spPr>
          <a:xfrm flipV="1">
            <a:off x="194209" y="3439114"/>
            <a:ext cx="11749635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32" name="TextovéPole 31">
                <a:extLst>
                  <a:ext uri="{FF2B5EF4-FFF2-40B4-BE49-F238E27FC236}">
                    <a16:creationId xmlns:a16="http://schemas.microsoft.com/office/drawing/2014/main" id="{3F515EF1-380F-3B44-BA29-9660844B53FC}"/>
                  </a:ext>
                </a:extLst>
              </p:cNvPr>
              <p:cNvSpPr txBox="1"/>
              <p:nvPr/>
            </p:nvSpPr>
            <p:spPr>
              <a:xfrm>
                <a:off x="3574526" y="3568552"/>
                <a:ext cx="8369317" cy="30731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Velikost povrchové síly lze určit experimentálně. Rámeček s blánou dáme do svislé polohy a příčku AB zatížíme tak, aby soustava byla v rovnovážném stavu – viz obrázek vlevo. Zanedbáme-li hmotnost příčky vzhledem k hmotnosti zavěšeného závaží. Pak na příčku AB působí síla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𝑮</m:t>
                    </m:r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svisle dolů a výsledná povrchová síla </a:t>
                </a:r>
                <a14:m>
                  <m:oMath xmlns:m="http://schemas.openxmlformats.org/officeDocument/2006/math">
                    <m:r>
                      <a:rPr lang="cs-CZ" b="0" i="0" dirty="0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𝑭</m:t>
                    </m:r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(dva povrchy) svisle vzhůru. Protože příčka je v klidu (v rovnováze), pro absolutní hodnoty sil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𝑭</m:t>
                    </m:r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𝑮</m:t>
                    </m:r>
                  </m:oMath>
                </a14:m>
                <a:r>
                  <a:rPr lang="cs-CZ" dirty="0"/>
                  <a:t> platí 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𝐺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→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Experiment popisuje povrchovou sílu působící jen na pohyblivou část rámečku – příčku AB. Povrchová síla ale působí i na ostatní části rámečku. Pevnost těchto částí však neumožňuje, aby se síla projevila pohybem těchto částí.</a:t>
                </a:r>
              </a:p>
            </p:txBody>
          </p:sp>
        </mc:Choice>
        <mc:Fallback>
          <p:sp>
            <p:nvSpPr>
              <p:cNvPr id="32" name="TextovéPole 31">
                <a:extLst>
                  <a:ext uri="{FF2B5EF4-FFF2-40B4-BE49-F238E27FC236}">
                    <a16:creationId xmlns:a16="http://schemas.microsoft.com/office/drawing/2014/main" id="{3F515EF1-380F-3B44-BA29-9660844B53F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4526" y="3568552"/>
                <a:ext cx="8369317" cy="3073149"/>
              </a:xfrm>
              <a:prstGeom prst="rect">
                <a:avLst/>
              </a:prstGeom>
              <a:blipFill>
                <a:blip r:embed="rId4"/>
                <a:stretch>
                  <a:fillRect l="-583" t="-990" b="-198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8C161A96-FBD2-52E3-596E-344AD5E36D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1BF0D-568F-44CF-A1FF-894489FE1A20}" type="slidenum">
              <a:rPr lang="cs-CZ" smtClean="0"/>
              <a:t>6</a:t>
            </a:fld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CC85D198-4A47-833E-0106-C3474CA19EC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13" y="684132"/>
            <a:ext cx="1948161" cy="2016102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6D8E00F0-AD54-4924-6FE8-3A5B84E113E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222" y="3670700"/>
            <a:ext cx="2288542" cy="2868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0698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D47559F6-28E4-CDD1-AAC3-A01A8AD25680}"/>
              </a:ext>
            </a:extLst>
          </p:cNvPr>
          <p:cNvSpPr txBox="1"/>
          <p:nvPr/>
        </p:nvSpPr>
        <p:spPr>
          <a:xfrm>
            <a:off x="326895" y="217924"/>
            <a:ext cx="35215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>
                <a:latin typeface="+mj-lt"/>
                <a:ea typeface="+mj-ea"/>
                <a:cs typeface="+mj-cs"/>
              </a:rPr>
              <a:t>Povrchová síla – experiment 1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F195C83C-95C7-385A-C86D-310CEFBF8B33}"/>
              </a:ext>
            </a:extLst>
          </p:cNvPr>
          <p:cNvSpPr txBox="1"/>
          <p:nvPr/>
        </p:nvSpPr>
        <p:spPr>
          <a:xfrm>
            <a:off x="6096000" y="787179"/>
            <a:ext cx="566397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Na vytvořenou mydlinovou blánu v pevném rámečku položíme navlhčenou nit stočenou do smyčky. Smyčka bude mít nepravidelný tvar, ale když blánu uvnitř smyčky protrhneme, napne se nit do kroužku. Podobně se chová nit  upevněná v rohu rámečku. Protrhneme-li blánu mezi nití a rámečkem, napne se nit do obloučku. Příčinou je zánik povrchové síly v propíchnuté části blány a povrchové síly vně smyčky jsou v každém místě kolmé k niti a směřují od středu smyčky.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02A8A54D-DD69-49C0-2A86-A3CF42D0F9C8}"/>
              </a:ext>
            </a:extLst>
          </p:cNvPr>
          <p:cNvSpPr txBox="1"/>
          <p:nvPr/>
        </p:nvSpPr>
        <p:spPr>
          <a:xfrm>
            <a:off x="326895" y="3644297"/>
            <a:ext cx="35215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>
                <a:latin typeface="+mj-lt"/>
                <a:ea typeface="+mj-ea"/>
                <a:cs typeface="+mj-cs"/>
              </a:rPr>
              <a:t>Povrchová síla – experiment 2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62349179-621A-9F34-95CF-2F7F6E031293}"/>
                  </a:ext>
                </a:extLst>
              </p:cNvPr>
              <p:cNvSpPr txBox="1"/>
              <p:nvPr/>
            </p:nvSpPr>
            <p:spPr>
              <a:xfrm>
                <a:off x="4207053" y="4166226"/>
                <a:ext cx="7552926" cy="20313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Necháme-li pomalu vytékat vodu otvorem tlustostěnné kapiláry, pozorujeme, že se tvoří kapka, která se neustále zvětšuje. Tím se zvětšuje i tíhová síla, která působí na kapku.</a:t>
                </a:r>
              </a:p>
              <a:p>
                <a:r>
                  <a:rPr lang="cs-CZ" dirty="0"/>
                  <a:t>Podél obvodu povrchu blány, který je ve styku s kapilárou, působí povrchové síly. Kapka se udrží u otvoru kapiláry, pokud výslednice povrchových sil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𝑭</m:t>
                    </m:r>
                  </m:oMath>
                </a14:m>
                <a:r>
                  <a:rPr lang="cs-CZ" dirty="0"/>
                  <a:t> je větší než tíhová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</m:oMath>
                </a14:m>
                <a:r>
                  <a:rPr lang="cs-CZ" dirty="0"/>
                  <a:t> působící na kapku. Dojde-li k vyrovnání sil a následnému zvětšení velikosti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</m:oMath>
                </a14:m>
                <a:r>
                  <a:rPr lang="cs-CZ" dirty="0"/>
                  <a:t>, kapka se odtrhne. </a:t>
                </a:r>
              </a:p>
            </p:txBody>
          </p:sp>
        </mc:Choice>
        <mc:Fallback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62349179-621A-9F34-95CF-2F7F6E03129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07053" y="4166226"/>
                <a:ext cx="7552926" cy="2031325"/>
              </a:xfrm>
              <a:prstGeom prst="rect">
                <a:avLst/>
              </a:prstGeom>
              <a:blipFill>
                <a:blip r:embed="rId2"/>
                <a:stretch>
                  <a:fillRect l="-646" t="-1497" b="-359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AE2CD65F-9402-31B2-221F-C1B03D55D2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1BF0D-568F-44CF-A1FF-894489FE1A20}" type="slidenum">
              <a:rPr lang="cs-CZ" smtClean="0"/>
              <a:t>7</a:t>
            </a:fld>
            <a:endParaRPr lang="cs-CZ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51C4E028-67E1-2C82-DC20-4BA78FDC3A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689" y="825305"/>
            <a:ext cx="4628349" cy="2388398"/>
          </a:xfrm>
          <a:prstGeom prst="rect">
            <a:avLst/>
          </a:prstGeom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A37CFBE9-82EF-F20C-19BF-A7E6CEECAA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689" y="4019525"/>
            <a:ext cx="3452570" cy="2782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0477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2973" y="293565"/>
            <a:ext cx="2175345" cy="270600"/>
          </a:xfrm>
        </p:spPr>
        <p:txBody>
          <a:bodyPr>
            <a:normAutofit fontScale="90000"/>
          </a:bodyPr>
          <a:lstStyle/>
          <a:p>
            <a:r>
              <a:rPr lang="cs-CZ" sz="2400" b="1" dirty="0"/>
              <a:t>Povrchové napětí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602973" y="773919"/>
                <a:ext cx="11133151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Povrchová vrstva </a:t>
                </a:r>
                <a:r>
                  <a:rPr lang="cs-CZ" dirty="0"/>
                  <a:t>je velmi tenká (její tloušťka je přibližně 10</a:t>
                </a:r>
                <a:r>
                  <a:rPr lang="cs-CZ" baseline="30000" dirty="0"/>
                  <a:t>-7</a:t>
                </a:r>
                <a:r>
                  <a:rPr lang="cs-CZ" dirty="0"/>
                  <a:t> cm) a její fyzikální vlastnosti jsou poněkud jiné než vlastnosti vnitřních částí kapaliny.</a:t>
                </a:r>
              </a:p>
              <a:p>
                <a:endParaRPr lang="cs-CZ" sz="800" dirty="0"/>
              </a:p>
              <a:p>
                <a:r>
                  <a:rPr lang="cs-CZ" dirty="0"/>
                  <a:t>Protože </a:t>
                </a:r>
                <a:r>
                  <a:rPr lang="cs-CZ" b="1" dirty="0"/>
                  <a:t>povrchová vrstva </a:t>
                </a:r>
                <a:r>
                  <a:rPr lang="cs-CZ" dirty="0"/>
                  <a:t>se snaží stáhnout na nejmenší velikost, je v ní </a:t>
                </a:r>
                <a:r>
                  <a:rPr lang="cs-CZ" b="1" dirty="0"/>
                  <a:t>napětí</a:t>
                </a:r>
                <a:r>
                  <a:rPr lang="cs-CZ" dirty="0"/>
                  <a:t>. Toto napětí nazýváme </a:t>
                </a:r>
                <a:r>
                  <a:rPr lang="cs-CZ" b="1" dirty="0"/>
                  <a:t>povrchovým napětím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𝝈</m:t>
                    </m:r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(sigma).</a:t>
                </a:r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973" y="773919"/>
                <a:ext cx="11133151" cy="1323439"/>
              </a:xfrm>
              <a:prstGeom prst="rect">
                <a:avLst/>
              </a:prstGeom>
              <a:blipFill>
                <a:blip r:embed="rId2"/>
                <a:stretch>
                  <a:fillRect l="-493" t="-2765" b="-64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1CFAF6AA-9E03-F04C-19E9-4B9FC1078ABD}"/>
                  </a:ext>
                </a:extLst>
              </p:cNvPr>
              <p:cNvSpPr txBox="1"/>
              <p:nvPr/>
            </p:nvSpPr>
            <p:spPr>
              <a:xfrm>
                <a:off x="602973" y="2248163"/>
                <a:ext cx="11269648" cy="1164871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Povrchové napětí </a:t>
                </a:r>
                <a:r>
                  <a:rPr lang="el-GR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σ</a:t>
                </a:r>
                <a:r>
                  <a:rPr lang="cs-CZ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se rovná podílu velikosti povrchové síly F a délky l okraje povrchové blány, na který povrchová síla působí kolmo v povrchu blány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𝜎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1CFAF6AA-9E03-F04C-19E9-4B9FC1078AB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973" y="2248163"/>
                <a:ext cx="11269648" cy="1164871"/>
              </a:xfrm>
              <a:prstGeom prst="rect">
                <a:avLst/>
              </a:prstGeom>
              <a:blipFill>
                <a:blip r:embed="rId3"/>
                <a:stretch>
                  <a:fillRect l="-432" t="-3093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C877D343-4254-0E46-1FDE-1EE6DB760EA3}"/>
                  </a:ext>
                </a:extLst>
              </p:cNvPr>
              <p:cNvSpPr txBox="1"/>
              <p:nvPr/>
            </p:nvSpPr>
            <p:spPr>
              <a:xfrm>
                <a:off x="507556" y="3463708"/>
                <a:ext cx="11363740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Povrchové napětí kapaliny vůči danému prostředí je skalární veličina, která vyjadřuje pružnou vlastnost povrchové vrstvy.</a:t>
                </a:r>
              </a:p>
              <a:p>
                <a:endParaRPr lang="cs-CZ" dirty="0"/>
              </a:p>
              <a:p>
                <a:r>
                  <a:rPr lang="cs-CZ" dirty="0"/>
                  <a:t>Měrnou jednotkou povrchového napětí je </a:t>
                </a:r>
                <a:r>
                  <a:rPr lang="cs-CZ" i="1" dirty="0"/>
                  <a:t>newton na metr:</a:t>
                </a:r>
              </a:p>
              <a:p>
                <a:endParaRPr lang="cs-CZ" sz="800" i="1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latin typeface="Cambria Math" panose="02040503050406030204" pitchFamily="18" charset="0"/>
                            </a:rPr>
                            <m:t>σ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C877D343-4254-0E46-1FDE-1EE6DB760E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556" y="3463708"/>
                <a:ext cx="11363740" cy="1323439"/>
              </a:xfrm>
              <a:prstGeom prst="rect">
                <a:avLst/>
              </a:prstGeom>
              <a:blipFill>
                <a:blip r:embed="rId4"/>
                <a:stretch>
                  <a:fillRect l="-429" t="-2304" r="-48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CDE3C566-B549-EF04-8607-0C4C0691F4B2}"/>
                  </a:ext>
                </a:extLst>
              </p:cNvPr>
              <p:cNvSpPr txBox="1"/>
              <p:nvPr/>
            </p:nvSpPr>
            <p:spPr>
              <a:xfrm>
                <a:off x="3382783" y="5484152"/>
                <a:ext cx="5426435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Některé hodnoty povrchového napětí při teplotě 20 </a:t>
                </a:r>
                <a:r>
                  <a:rPr lang="cs-CZ" b="1" baseline="30000" dirty="0"/>
                  <a:t>0</a:t>
                </a:r>
                <a:r>
                  <a:rPr lang="cs-CZ" b="1" dirty="0"/>
                  <a:t>C:</a:t>
                </a:r>
                <a:r>
                  <a:rPr lang="cs-CZ" dirty="0"/>
                  <a:t> </a:t>
                </a:r>
              </a:p>
              <a:p>
                <a:r>
                  <a:rPr lang="cs-CZ" dirty="0"/>
                  <a:t>Čistá voda ve styku se vzduchem je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i="1" smtClean="0">
                        <a:latin typeface="Cambria Math" panose="02040503050406030204" pitchFamily="18" charset="0"/>
                      </a:rPr>
                      <m:t>σ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=73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mN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,</a:t>
                </a:r>
              </a:p>
              <a:p>
                <a:r>
                  <a:rPr lang="cs-CZ" dirty="0"/>
                  <a:t>Ethanol ve styku se vzduchem je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i="1">
                        <a:latin typeface="Cambria Math" panose="02040503050406030204" pitchFamily="18" charset="0"/>
                      </a:rPr>
                      <m:t>σ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22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mN</m:t>
                        </m:r>
                        <m:r>
                          <a:rPr lang="cs-CZ" i="1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a:rPr lang="cs-CZ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CDE3C566-B549-EF04-8607-0C4C0691F4B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2783" y="5484152"/>
                <a:ext cx="5426435" cy="923330"/>
              </a:xfrm>
              <a:prstGeom prst="rect">
                <a:avLst/>
              </a:prstGeom>
              <a:blipFill>
                <a:blip r:embed="rId5"/>
                <a:stretch>
                  <a:fillRect l="-1011" t="-3974" b="-993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>
            <a:extLst>
              <a:ext uri="{FF2B5EF4-FFF2-40B4-BE49-F238E27FC236}">
                <a16:creationId xmlns:a16="http://schemas.microsoft.com/office/drawing/2014/main" id="{A2034ABB-F92B-F729-01FA-0597C38B58D5}"/>
              </a:ext>
            </a:extLst>
          </p:cNvPr>
          <p:cNvSpPr txBox="1"/>
          <p:nvPr/>
        </p:nvSpPr>
        <p:spPr>
          <a:xfrm>
            <a:off x="501595" y="4837821"/>
            <a:ext cx="111888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Povrchové napětí závisí na druhu kapaliny a na prostředí nad povrchem kapaliny. S rostoucí teplotou povrchové napětí kapaliny vůči danému prostředí klesá.</a:t>
            </a:r>
          </a:p>
        </p:txBody>
      </p:sp>
      <p:sp>
        <p:nvSpPr>
          <p:cNvPr id="8" name="Zástupný symbol pro číslo snímku 7">
            <a:extLst>
              <a:ext uri="{FF2B5EF4-FFF2-40B4-BE49-F238E27FC236}">
                <a16:creationId xmlns:a16="http://schemas.microsoft.com/office/drawing/2014/main" id="{B01B6B28-D5BD-FC7A-E525-CAEC67483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1BF0D-568F-44CF-A1FF-894489FE1A20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9044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4A108422-38F5-06A5-5DB4-452800A03C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1BF0D-568F-44CF-A1FF-894489FE1A20}" type="slidenum">
              <a:rPr lang="cs-CZ" smtClean="0"/>
              <a:t>9</a:t>
            </a:fld>
            <a:endParaRPr lang="cs-CZ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1C43F246-332F-35E2-24C9-3A5B7616E502}"/>
              </a:ext>
            </a:extLst>
          </p:cNvPr>
          <p:cNvSpPr txBox="1"/>
          <p:nvPr/>
        </p:nvSpPr>
        <p:spPr>
          <a:xfrm>
            <a:off x="398585" y="281354"/>
            <a:ext cx="4970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Povrchová energie a změna povrchové energie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129B35B5-7A2E-8E97-74BA-D97A00ED36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0" y="652674"/>
            <a:ext cx="4394724" cy="479757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C79008ED-A481-09BB-457E-0D1A7D63E3FD}"/>
                  </a:ext>
                </a:extLst>
              </p:cNvPr>
              <p:cNvSpPr txBox="1"/>
              <p:nvPr/>
            </p:nvSpPr>
            <p:spPr>
              <a:xfrm>
                <a:off x="4921857" y="834887"/>
                <a:ext cx="7005100" cy="32324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Mýdlová brána napínaná v rámečku s pohyblivou příčkou má dva povrchy a proto ke kompenzaci dvou povrchových sil využijeme tíhu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</m:acc>
                  </m:oMath>
                </a14:m>
                <a:r>
                  <a:rPr lang="cs-CZ" dirty="0"/>
                  <a:t> závaží, kde 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𝐺</m:t>
                              </m:r>
                            </m:e>
                          </m:acc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d>
                        <m:dPr>
                          <m:begChr m:val="|"/>
                          <m:endChr m:val="|"/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</m:d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Při posunutí příčky o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cs-CZ" dirty="0"/>
                  <a:t> vykoná povrchová síla práci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𝑊</m:t>
                    </m:r>
                  </m:oMath>
                </a14:m>
                <a:r>
                  <a:rPr lang="cs-CZ" dirty="0"/>
                  <a:t>, která se rovná změně povrchové energie: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𝑥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𝜎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𝑥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𝜎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𝐸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𝐸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𝜎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𝑆</m:t>
                    </m:r>
                  </m:oMath>
                </a14:m>
                <a:r>
                  <a:rPr lang="cs-CZ" dirty="0"/>
                  <a:t>      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𝜎</m:t>
                        </m:r>
                      </m:e>
                    </m:d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cs-CZ" b="0" i="0" dirty="0" smtClean="0">
                        <a:latin typeface="Cambria Math" panose="02040503050406030204" pitchFamily="18" charset="0"/>
                      </a:rPr>
                      <m:t>N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cs-CZ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J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∙</m:t>
                    </m:r>
                    <m:sSup>
                      <m:sSupPr>
                        <m:ctrlP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−2</m:t>
                        </m:r>
                      </m:sup>
                    </m:sSup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C79008ED-A481-09BB-457E-0D1A7D63E3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1857" y="834887"/>
                <a:ext cx="7005100" cy="3232488"/>
              </a:xfrm>
              <a:prstGeom prst="rect">
                <a:avLst/>
              </a:prstGeom>
              <a:blipFill>
                <a:blip r:embed="rId3"/>
                <a:stretch>
                  <a:fillRect l="-696" t="-1132" r="-870" b="-37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ovéPole 7">
            <a:extLst>
              <a:ext uri="{FF2B5EF4-FFF2-40B4-BE49-F238E27FC236}">
                <a16:creationId xmlns:a16="http://schemas.microsoft.com/office/drawing/2014/main" id="{4A2CF5E9-3217-0A48-FD74-C6F203BF099C}"/>
              </a:ext>
            </a:extLst>
          </p:cNvPr>
          <p:cNvSpPr txBox="1"/>
          <p:nvPr/>
        </p:nvSpPr>
        <p:spPr>
          <a:xfrm>
            <a:off x="5208435" y="4242366"/>
            <a:ext cx="6431943" cy="6463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Změna povrchové energie je přímo úměrná změně obsahu volného povrchu kapaliny a povrchového napětí.</a:t>
            </a:r>
          </a:p>
        </p:txBody>
      </p:sp>
    </p:spTree>
    <p:extLst>
      <p:ext uri="{BB962C8B-B14F-4D97-AF65-F5344CB8AC3E}">
        <p14:creationId xmlns:p14="http://schemas.microsoft.com/office/powerpoint/2010/main" val="6758513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61DFD000-B80F-0CFA-76B2-E7EAB014F809}"/>
              </a:ext>
            </a:extLst>
          </p:cNvPr>
          <p:cNvSpPr txBox="1"/>
          <p:nvPr/>
        </p:nvSpPr>
        <p:spPr>
          <a:xfrm>
            <a:off x="500932" y="185419"/>
            <a:ext cx="9064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62ADBEDE-04F8-3820-AE50-8F5DF64063AB}"/>
                  </a:ext>
                </a:extLst>
              </p:cNvPr>
              <p:cNvSpPr txBox="1"/>
              <p:nvPr/>
            </p:nvSpPr>
            <p:spPr>
              <a:xfrm>
                <a:off x="498281" y="478774"/>
                <a:ext cx="11195437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Tlustostěnnou kapilárou vnějšího průměru 3,41 mm odkáplo 100 kapek vody teploty 15 </a:t>
                </a:r>
                <a:r>
                  <a:rPr lang="cs-CZ" baseline="30000" dirty="0" err="1"/>
                  <a:t>o</a:t>
                </a:r>
                <a:r>
                  <a:rPr lang="cs-CZ" dirty="0" err="1"/>
                  <a:t>C</a:t>
                </a:r>
                <a:r>
                  <a:rPr lang="cs-CZ" dirty="0"/>
                  <a:t> o celkové hmotnosti 8,11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g</m:t>
                    </m:r>
                  </m:oMath>
                </a14:m>
                <a:r>
                  <a:rPr lang="cs-CZ" dirty="0"/>
                  <a:t>.</a:t>
                </a:r>
              </a:p>
              <a:p>
                <a:r>
                  <a:rPr lang="cs-CZ" dirty="0"/>
                  <a:t>Určete povrchové napětí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𝜎</m:t>
                    </m:r>
                  </m:oMath>
                </a14:m>
                <a:r>
                  <a:rPr lang="cs-CZ" dirty="0"/>
                  <a:t> vody ve styku se vzduchem při dané teplotě.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𝑑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=3,41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=100,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nor/>
                        </m:rPr>
                        <a:rPr lang="cs-CZ" dirty="0"/>
                        <m:t>15 </m:t>
                      </m:r>
                      <m:r>
                        <m:rPr>
                          <m:nor/>
                        </m:rPr>
                        <a:rPr lang="cs-CZ" baseline="30000" dirty="0"/>
                        <m:t>o</m:t>
                      </m:r>
                      <m:r>
                        <m:rPr>
                          <m:nor/>
                        </m:rPr>
                        <a:rPr lang="cs-CZ" dirty="0"/>
                        <m:t>C</m:t>
                      </m:r>
                      <m:r>
                        <m:rPr>
                          <m:nor/>
                        </m:rPr>
                        <a:rPr lang="cs-CZ" b="0" i="0" dirty="0" smtClean="0"/>
                        <m:t>, </m:t>
                      </m:r>
                      <m:r>
                        <m:rPr>
                          <m:nor/>
                        </m:rPr>
                        <a:rPr lang="cs-CZ" b="0" i="1" dirty="0" smtClean="0"/>
                        <m:t>m</m:t>
                      </m:r>
                      <m:r>
                        <a:rPr lang="cs-CZ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m:rPr>
                          <m:nor/>
                        </m:rPr>
                        <a:rPr lang="cs-CZ" b="0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8,11 .</m:t>
                      </m:r>
                      <m:r>
                        <m:rPr>
                          <m:nor/>
                        </m:rPr>
                        <a:rPr lang="cs-CZ" b="0" i="0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  <m:r>
                        <a:rPr lang="cs-CZ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cs-CZ" b="0" i="0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kg</m:t>
                      </m:r>
                      <m:r>
                        <m:rPr>
                          <m:nor/>
                        </m:rPr>
                        <a:rPr lang="cs-CZ" b="0" i="0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r>
                        <m:rPr>
                          <m:sty m:val="p"/>
                        </m:rPr>
                        <a:rPr lang="el-GR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σ</m:t>
                      </m:r>
                      <m:r>
                        <a:rPr lang="cs-CZ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i="1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62ADBEDE-04F8-3820-AE50-8F5DF64063A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281" y="478774"/>
                <a:ext cx="11195437" cy="1323439"/>
              </a:xfrm>
              <a:prstGeom prst="rect">
                <a:avLst/>
              </a:prstGeom>
              <a:blipFill>
                <a:blip r:embed="rId2"/>
                <a:stretch>
                  <a:fillRect l="-490" t="-2765" b="-276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>
            <a:extLst>
              <a:ext uri="{FF2B5EF4-FFF2-40B4-BE49-F238E27FC236}">
                <a16:creationId xmlns:a16="http://schemas.microsoft.com/office/drawing/2014/main" id="{06956B68-059E-7DF1-8DF3-9CC53F08B36E}"/>
              </a:ext>
            </a:extLst>
          </p:cNvPr>
          <p:cNvCxnSpPr/>
          <p:nvPr/>
        </p:nvCxnSpPr>
        <p:spPr>
          <a:xfrm>
            <a:off x="604298" y="1810164"/>
            <a:ext cx="1121133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DEEE7E1C-0D75-2723-DBD9-F9C957F45D89}"/>
                  </a:ext>
                </a:extLst>
              </p:cNvPr>
              <p:cNvSpPr txBox="1"/>
              <p:nvPr/>
            </p:nvSpPr>
            <p:spPr>
              <a:xfrm>
                <a:off x="508884" y="1880961"/>
                <a:ext cx="11402171" cy="19209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Vodní kapka o hmotnosti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se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odd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ě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l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í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od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kapil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á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ry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v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okam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ž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iku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kdy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povrchov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á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s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í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la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velikosti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cs-CZ" dirty="0"/>
              </a:p>
              <a:p>
                <a:endParaRPr lang="cs-CZ" sz="800" b="0" i="1" dirty="0">
                  <a:latin typeface="Cambria Math" panose="02040503050406030204" pitchFamily="18" charset="0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𝑑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r>
                      <m:rPr>
                        <m:sty m:val="p"/>
                      </m:rPr>
                      <a:rPr lang="el-GR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σ</m:t>
                    </m:r>
                  </m:oMath>
                </a14:m>
                <a:r>
                  <a:rPr lang="cs-CZ" dirty="0"/>
                  <a:t>  </a:t>
                </a:r>
                <a:endParaRPr lang="cs-CZ" sz="800" dirty="0"/>
              </a:p>
              <a:p>
                <a:r>
                  <a:rPr lang="cs-CZ" dirty="0"/>
                  <a:t>působící na kapku po vnějším obvodu kapiláry dosáhne rovnováhy s přibývající tíhovou silou velikosti </a:t>
                </a:r>
              </a:p>
              <a:p>
                <a:endParaRPr lang="cs-CZ" sz="800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</m:oMath>
                  </m:oMathPara>
                </a14:m>
                <a:endParaRPr lang="cs-CZ" sz="800" dirty="0"/>
              </a:p>
              <a:p>
                <a:r>
                  <a:rPr lang="cs-CZ" dirty="0"/>
                  <a:t>Platí tedy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DEEE7E1C-0D75-2723-DBD9-F9C957F45D8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884" y="1880961"/>
                <a:ext cx="11402171" cy="1920910"/>
              </a:xfrm>
              <a:prstGeom prst="rect">
                <a:avLst/>
              </a:prstGeom>
              <a:blipFill>
                <a:blip r:embed="rId3"/>
                <a:stretch>
                  <a:fillRect l="-428" t="-1905" b="-412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3C146300-759A-A8E4-C431-24F741FDAC58}"/>
                  </a:ext>
                </a:extLst>
              </p:cNvPr>
              <p:cNvSpPr txBox="1"/>
              <p:nvPr/>
            </p:nvSpPr>
            <p:spPr>
              <a:xfrm>
                <a:off x="508884" y="4582994"/>
                <a:ext cx="6734754" cy="375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Povrchové napětí vody při dané teplotě je přibližně 74,3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𝐦𝐍</m:t>
                        </m:r>
                        <m:r>
                          <a:rPr lang="cs-CZ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r>
                          <a:rPr lang="cs-CZ" b="1" i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𝐦</m:t>
                        </m:r>
                      </m:e>
                      <m:sup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r>
                  <a:rPr lang="cs-CZ" b="1" dirty="0"/>
                  <a:t> </a:t>
                </a:r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3C146300-759A-A8E4-C431-24F741FDAC5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884" y="4582994"/>
                <a:ext cx="6734754" cy="375552"/>
              </a:xfrm>
              <a:prstGeom prst="rect">
                <a:avLst/>
              </a:prstGeom>
              <a:blipFill>
                <a:blip r:embed="rId4"/>
                <a:stretch>
                  <a:fillRect l="-724" t="-8197" b="-262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D1D75713-E21A-1F01-F283-7B1866F8A6FB}"/>
                  </a:ext>
                </a:extLst>
              </p:cNvPr>
              <p:cNvSpPr txBox="1"/>
              <p:nvPr/>
            </p:nvSpPr>
            <p:spPr>
              <a:xfrm>
                <a:off x="450574" y="3799852"/>
                <a:ext cx="11290852" cy="67743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</m:t>
                      </m:r>
                      <m:r>
                        <a:rPr lang="cs-CZ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r>
                        <a:rPr lang="cs-CZ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𝑑</m:t>
                      </m:r>
                      <m:r>
                        <a:rPr lang="cs-CZ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r>
                        <m:rPr>
                          <m:sty m:val="p"/>
                        </m:rPr>
                        <a:rPr lang="el-GR" i="1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σ</m:t>
                      </m:r>
                      <m:r>
                        <a:rPr lang="cs-CZ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𝑚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𝑘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→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𝜎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𝑔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8,11 . 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−3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9,81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3,14 . 100 . 3,41 . 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−3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N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≈74,3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N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=74,3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mN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D1D75713-E21A-1F01-F283-7B1866F8A6F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0574" y="3799852"/>
                <a:ext cx="11290852" cy="67743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F7068FBF-B368-638D-7316-9A353C55C9FD}"/>
                  </a:ext>
                </a:extLst>
              </p:cNvPr>
              <p:cNvSpPr txBox="1"/>
              <p:nvPr/>
            </p:nvSpPr>
            <p:spPr>
              <a:xfrm>
                <a:off x="6334749" y="5169971"/>
                <a:ext cx="3514479" cy="13829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cs-CZ" sz="800" dirty="0"/>
              </a:p>
              <a:p>
                <a:r>
                  <a:rPr lang="cs-CZ" sz="1400" dirty="0"/>
                  <a:t>Vztah </a:t>
                </a:r>
                <a14:m>
                  <m:oMath xmlns:m="http://schemas.openxmlformats.org/officeDocument/2006/math">
                    <m:r>
                      <a:rPr lang="cs-CZ" sz="1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>
                      <a:rPr lang="cs-CZ" sz="1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r>
                      <a:rPr lang="cs-CZ" sz="1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𝑑</m:t>
                    </m:r>
                    <m:r>
                      <a:rPr lang="cs-CZ" sz="1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r>
                      <m:rPr>
                        <m:sty m:val="p"/>
                      </m:rPr>
                      <a:rPr lang="el-GR" sz="1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σ</m:t>
                    </m:r>
                    <m:r>
                      <a:rPr lang="cs-CZ" sz="1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1400" i="1">
                            <a:latin typeface="Cambria Math" panose="02040503050406030204" pitchFamily="18" charset="0"/>
                          </a:rPr>
                          <m:t>𝑚</m:t>
                        </m:r>
                      </m:num>
                      <m:den>
                        <m:r>
                          <a:rPr lang="cs-CZ" sz="1400" i="1">
                            <a:latin typeface="Cambria Math" panose="02040503050406030204" pitchFamily="18" charset="0"/>
                          </a:rPr>
                          <m:t>𝑘</m:t>
                        </m:r>
                      </m:den>
                    </m:f>
                    <m:r>
                      <a:rPr lang="cs-CZ" sz="14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sz="1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sz="1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𝑔</m:t>
                    </m:r>
                    <m:r>
                      <a:rPr lang="cs-CZ" sz="1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sz="1400" dirty="0"/>
                  <a:t>platí pouze přibližně, protože k odtržení kapky dojde v okamžiku kdy se kapka utrhne v místě zaškrcení, kde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14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p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´</m:t>
                          </m:r>
                        </m:sup>
                      </m:sSup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𝑑</m:t>
                      </m:r>
                    </m:oMath>
                  </m:oMathPara>
                </a14:m>
                <a:endParaRPr lang="cs-CZ" sz="1400" dirty="0"/>
              </a:p>
              <a:p>
                <a:r>
                  <a:rPr lang="cs-CZ" sz="1400" dirty="0"/>
                  <a:t>Hodnota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14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p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´</m:t>
                        </m:r>
                      </m:sup>
                    </m:sSup>
                  </m:oMath>
                </a14:m>
                <a:r>
                  <a:rPr lang="cs-CZ" sz="1400" dirty="0"/>
                  <a:t> je obtížně měřitelná.</a:t>
                </a:r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F7068FBF-B368-638D-7316-9A353C55C9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34749" y="5169971"/>
                <a:ext cx="3514479" cy="1382943"/>
              </a:xfrm>
              <a:prstGeom prst="rect">
                <a:avLst/>
              </a:prstGeom>
              <a:blipFill>
                <a:blip r:embed="rId7"/>
                <a:stretch>
                  <a:fillRect l="-520" b="-396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ovéPole 20">
            <a:extLst>
              <a:ext uri="{FF2B5EF4-FFF2-40B4-BE49-F238E27FC236}">
                <a16:creationId xmlns:a16="http://schemas.microsoft.com/office/drawing/2014/main" id="{DC2DAB8D-09A3-003F-E982-943DEF276439}"/>
              </a:ext>
            </a:extLst>
          </p:cNvPr>
          <p:cNvSpPr txBox="1"/>
          <p:nvPr/>
        </p:nvSpPr>
        <p:spPr>
          <a:xfrm>
            <a:off x="2549718" y="5112847"/>
            <a:ext cx="21687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800" dirty="0"/>
              <a:t>Poznámka k výpočtu:</a:t>
            </a:r>
          </a:p>
        </p:txBody>
      </p:sp>
      <p:cxnSp>
        <p:nvCxnSpPr>
          <p:cNvPr id="26" name="Přímá spojnice 25">
            <a:extLst>
              <a:ext uri="{FF2B5EF4-FFF2-40B4-BE49-F238E27FC236}">
                <a16:creationId xmlns:a16="http://schemas.microsoft.com/office/drawing/2014/main" id="{9FC3C8BD-8D49-7776-17AD-2AF50CE0C9A8}"/>
              </a:ext>
            </a:extLst>
          </p:cNvPr>
          <p:cNvCxnSpPr/>
          <p:nvPr/>
        </p:nvCxnSpPr>
        <p:spPr>
          <a:xfrm>
            <a:off x="604299" y="5064258"/>
            <a:ext cx="1121133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EA27BE1F-3329-9546-865D-9E0F93FEB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1BF0D-568F-44CF-A1FF-894489FE1A20}" type="slidenum">
              <a:rPr lang="cs-CZ" smtClean="0"/>
              <a:t>10</a:t>
            </a:fld>
            <a:endParaRPr lang="cs-CZ"/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16A0913A-957B-4BA2-A644-DE45A3585D7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5422" y="5138166"/>
            <a:ext cx="900000" cy="1650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195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3988526" y="1158240"/>
                <a:ext cx="7297783" cy="24929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Pohyblivá příčka AB délky 40 mm na rámečku s mýdlovou blánou je v rovnovážné poloze, je-li zatížena závažím o hmotnosti 320 mg. Určete velikost povrchové síly, která působí na příčku, a povrchové napětí mýdlového roztoku ve styku se vzduchem. Hmotnost příčky je vzhledem k hmotnosti závaží zanedbatelná, tíhové zrychlení g=10 m.s</a:t>
                </a:r>
                <a:r>
                  <a:rPr lang="cs-CZ" baseline="30000" dirty="0"/>
                  <a:t>-2</a:t>
                </a:r>
              </a:p>
              <a:p>
                <a:endParaRPr lang="cs-CZ" baseline="30000" dirty="0"/>
              </a:p>
              <a:p>
                <a:r>
                  <a:rPr lang="cs-CZ" dirty="0"/>
                  <a:t>Řešení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𝑙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=40∙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=320∙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−6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kg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=?,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𝜎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88526" y="1158240"/>
                <a:ext cx="7297783" cy="2492990"/>
              </a:xfrm>
              <a:prstGeom prst="rect">
                <a:avLst/>
              </a:prstGeom>
              <a:blipFill>
                <a:blip r:embed="rId3"/>
                <a:stretch>
                  <a:fillRect l="-668" t="-122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Přímá spojnice 6"/>
          <p:cNvCxnSpPr>
            <a:cxnSpLocks/>
          </p:cNvCxnSpPr>
          <p:nvPr/>
        </p:nvCxnSpPr>
        <p:spPr>
          <a:xfrm>
            <a:off x="4086970" y="3579223"/>
            <a:ext cx="685970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374469" y="4005938"/>
                <a:ext cx="10572205" cy="18083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Na pohyblivou příčku působí tíhová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</m:oMath>
                </a14:m>
                <a:r>
                  <a:rPr lang="cs-CZ" dirty="0"/>
                  <a:t> závaží svisle dolů a výsledná síla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r>
                  <a:rPr lang="cs-CZ" dirty="0"/>
                  <a:t> (mýdlová blána má dva povrchy) svisle nahoru. Protože příčka je v klidu, je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</m:oMath>
                </a14:m>
                <a:r>
                  <a:rPr lang="cs-CZ" dirty="0"/>
                  <a:t>. Odtud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𝑭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1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 smtClean="0">
                                <a:latin typeface="Cambria Math" panose="02040503050406030204" pitchFamily="18" charset="0"/>
                              </a:rPr>
                              <m:t>𝑭</m:t>
                            </m:r>
                          </m:e>
                          <m:sub>
                            <m:r>
                              <a:rPr lang="cs-CZ" b="1" i="1" smtClean="0">
                                <a:latin typeface="Cambria Math" panose="02040503050406030204" pitchFamily="18" charset="0"/>
                              </a:rPr>
                              <m:t>𝑮</m:t>
                            </m:r>
                          </m:sub>
                        </m:sSub>
                      </m:num>
                      <m:den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𝒎𝒈</m:t>
                        </m:r>
                      </m:num>
                      <m:den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cs-CZ" dirty="0"/>
                  <a:t>                          </a:t>
                </a:r>
                <a14:m>
                  <m:oMath xmlns:m="http://schemas.openxmlformats.org/officeDocument/2006/math"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320</m:t>
                        </m:r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sSup>
                          <m:sSupPr>
                            <m:ctrlPr>
                              <a:rPr lang="cs-CZ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cs-CZ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−6</m:t>
                            </m:r>
                          </m:sup>
                        </m:sSup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∙10</m:t>
                        </m:r>
                      </m:num>
                      <m:den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m:rPr>
                        <m:sty m:val="p"/>
                      </m:rPr>
                      <a:rPr lang="cs-CZ" b="0" i="0" dirty="0" smtClean="0">
                        <a:latin typeface="Cambria Math" panose="02040503050406030204" pitchFamily="18" charset="0"/>
                      </a:rPr>
                      <m:t>N</m:t>
                    </m:r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=1,6∙</m:t>
                    </m:r>
                    <m:sSup>
                      <m:sSupPr>
                        <m:ctrlP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−3</m:t>
                        </m:r>
                      </m:sup>
                    </m:sSup>
                    <m:r>
                      <m:rPr>
                        <m:sty m:val="p"/>
                      </m:rPr>
                      <a:rPr lang="cs-CZ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1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𝟏</m:t>
                    </m:r>
                    <m:r>
                      <a:rPr lang="cs-CZ" b="1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cs-CZ" b="1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𝟔</m:t>
                    </m:r>
                    <m:r>
                      <a:rPr lang="cs-CZ" b="1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b="1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𝐦𝐍</m:t>
                    </m:r>
                  </m:oMath>
                </a14:m>
                <a:endParaRPr lang="cs-CZ" b="1" dirty="0"/>
              </a:p>
              <a:p>
                <a:r>
                  <a:rPr lang="cs-CZ" dirty="0"/>
                  <a:t>Pro povrchové napětí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𝜎</m:t>
                    </m:r>
                  </m:oMath>
                </a14:m>
                <a:r>
                  <a:rPr lang="cs-CZ" dirty="0"/>
                  <a:t> pak platí</a:t>
                </a:r>
              </a:p>
              <a:p>
                <a:pPr algn="ctr"/>
                <a:r>
                  <a:rPr lang="cs-CZ" dirty="0">
                    <a:ea typeface="Cambria Math" panose="02040503050406030204" pitchFamily="18" charset="0"/>
                  </a:rPr>
                  <a:t>                           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𝝈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𝑭</m:t>
                        </m:r>
                      </m:num>
                      <m:den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𝒍</m:t>
                        </m:r>
                      </m:den>
                    </m:f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𝒎𝒈</m:t>
                        </m:r>
                      </m:num>
                      <m:den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𝒍</m:t>
                        </m:r>
                      </m:den>
                    </m:f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        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𝜎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320∙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−6</m:t>
                            </m:r>
                          </m:sup>
                        </m:s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∙10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2∙40∙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−3</m:t>
                            </m:r>
                          </m:sup>
                        </m:sSup>
                      </m:den>
                    </m:f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=0,04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𝟒𝟎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𝐦𝐍</m:t>
                    </m:r>
                    <m:r>
                      <a:rPr lang="cs-CZ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𝐦</m:t>
                        </m:r>
                      </m:e>
                      <m:sup>
                        <m:r>
                          <a:rPr lang="cs-CZ" b="1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cs-CZ" b="1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r>
                  <a:rPr lang="cs-CZ" dirty="0"/>
                  <a:t> </a:t>
                </a: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4469" y="4005938"/>
                <a:ext cx="10572205" cy="1808380"/>
              </a:xfrm>
              <a:prstGeom prst="rect">
                <a:avLst/>
              </a:prstGeom>
              <a:blipFill>
                <a:blip r:embed="rId4"/>
                <a:stretch>
                  <a:fillRect l="-461" t="-1684" r="-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ovéPole 10"/>
          <p:cNvSpPr txBox="1"/>
          <p:nvPr/>
        </p:nvSpPr>
        <p:spPr>
          <a:xfrm>
            <a:off x="374469" y="6130834"/>
            <a:ext cx="110511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Na pohyblivou příčku působí povrchová síla o velikosti 1,6 </a:t>
            </a:r>
            <a:r>
              <a:rPr lang="cs-CZ" b="1" dirty="0" err="1"/>
              <a:t>mN.</a:t>
            </a:r>
            <a:r>
              <a:rPr lang="cs-CZ" b="1" dirty="0"/>
              <a:t> Povrchové napětí mýdlového roztoku ve vodě ve styku se vzduchem je 40 mN.m</a:t>
            </a:r>
            <a:r>
              <a:rPr lang="cs-CZ" b="1" baseline="30000" dirty="0"/>
              <a:t>-1.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E3322C85-D37B-4DBD-33A9-A96422A0FA43}"/>
              </a:ext>
            </a:extLst>
          </p:cNvPr>
          <p:cNvSpPr txBox="1"/>
          <p:nvPr/>
        </p:nvSpPr>
        <p:spPr>
          <a:xfrm>
            <a:off x="609221" y="364142"/>
            <a:ext cx="9064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Příklad:</a:t>
            </a:r>
          </a:p>
        </p:txBody>
      </p:sp>
      <p:sp>
        <p:nvSpPr>
          <p:cNvPr id="24" name="TextovéPole 23">
            <a:extLst>
              <a:ext uri="{FF2B5EF4-FFF2-40B4-BE49-F238E27FC236}">
                <a16:creationId xmlns:a16="http://schemas.microsoft.com/office/drawing/2014/main" id="{BF1FBE4D-3AA7-CA9E-833A-D37DF9BE6D53}"/>
              </a:ext>
            </a:extLst>
          </p:cNvPr>
          <p:cNvSpPr txBox="1"/>
          <p:nvPr/>
        </p:nvSpPr>
        <p:spPr>
          <a:xfrm>
            <a:off x="6953304" y="2347741"/>
            <a:ext cx="2858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</a:t>
            </a:r>
          </a:p>
        </p:txBody>
      </p:sp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26698623-C2AA-B2B8-E5A9-1511C0ACCF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1BF0D-568F-44CF-A1FF-894489FE1A20}" type="slidenum">
              <a:rPr lang="cs-CZ" smtClean="0"/>
              <a:t>11</a:t>
            </a:fld>
            <a:endParaRPr lang="cs-CZ"/>
          </a:p>
        </p:txBody>
      </p:sp>
      <p:grpSp>
        <p:nvGrpSpPr>
          <p:cNvPr id="16" name="Skupina 15">
            <a:extLst>
              <a:ext uri="{FF2B5EF4-FFF2-40B4-BE49-F238E27FC236}">
                <a16:creationId xmlns:a16="http://schemas.microsoft.com/office/drawing/2014/main" id="{327F3828-5065-CBC8-0C7F-13C9C9C04DFF}"/>
              </a:ext>
            </a:extLst>
          </p:cNvPr>
          <p:cNvGrpSpPr/>
          <p:nvPr/>
        </p:nvGrpSpPr>
        <p:grpSpPr>
          <a:xfrm>
            <a:off x="454815" y="775739"/>
            <a:ext cx="3092204" cy="2699355"/>
            <a:chOff x="454815" y="775739"/>
            <a:chExt cx="3092204" cy="2699355"/>
          </a:xfrm>
        </p:grpSpPr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4EF55317-C855-1C4C-C740-72187119D7D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4815" y="775739"/>
              <a:ext cx="2160254" cy="2699355"/>
            </a:xfrm>
            <a:prstGeom prst="rect">
              <a:avLst/>
            </a:prstGeom>
          </p:spPr>
        </p:pic>
        <p:sp>
          <p:nvSpPr>
            <p:cNvPr id="9" name="TextovéPole 8"/>
            <p:cNvSpPr txBox="1"/>
            <p:nvPr/>
          </p:nvSpPr>
          <p:spPr>
            <a:xfrm>
              <a:off x="748248" y="2442218"/>
              <a:ext cx="296092" cy="3744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A</a:t>
              </a:r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1929956" y="2426475"/>
              <a:ext cx="296092" cy="3744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B</a:t>
              </a:r>
            </a:p>
          </p:txBody>
        </p:sp>
        <p:sp>
          <p:nvSpPr>
            <p:cNvPr id="17" name="Ovál 16">
              <a:extLst>
                <a:ext uri="{FF2B5EF4-FFF2-40B4-BE49-F238E27FC236}">
                  <a16:creationId xmlns:a16="http://schemas.microsoft.com/office/drawing/2014/main" id="{0085DD7F-D5EA-6EA4-426D-747E793C19F0}"/>
                </a:ext>
              </a:extLst>
            </p:cNvPr>
            <p:cNvSpPr/>
            <p:nvPr/>
          </p:nvSpPr>
          <p:spPr>
            <a:xfrm>
              <a:off x="3015306" y="1198642"/>
              <a:ext cx="273308" cy="257189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8" name="Ovál 17">
              <a:extLst>
                <a:ext uri="{FF2B5EF4-FFF2-40B4-BE49-F238E27FC236}">
                  <a16:creationId xmlns:a16="http://schemas.microsoft.com/office/drawing/2014/main" id="{E95D3BA2-5D63-82F4-EDE3-D9E36A6CEBE3}"/>
                </a:ext>
              </a:extLst>
            </p:cNvPr>
            <p:cNvSpPr/>
            <p:nvPr/>
          </p:nvSpPr>
          <p:spPr>
            <a:xfrm>
              <a:off x="3015306" y="2356521"/>
              <a:ext cx="273308" cy="257189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9" name="Přímá spojnice 18">
              <a:extLst>
                <a:ext uri="{FF2B5EF4-FFF2-40B4-BE49-F238E27FC236}">
                  <a16:creationId xmlns:a16="http://schemas.microsoft.com/office/drawing/2014/main" id="{C9B11325-F0E1-F88D-947F-EA3A82CA1B2C}"/>
                </a:ext>
              </a:extLst>
            </p:cNvPr>
            <p:cNvCxnSpPr>
              <a:stCxn id="17" idx="2"/>
              <a:endCxn id="18" idx="2"/>
            </p:cNvCxnSpPr>
            <p:nvPr/>
          </p:nvCxnSpPr>
          <p:spPr>
            <a:xfrm>
              <a:off x="3015306" y="1327237"/>
              <a:ext cx="0" cy="115787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nice 19">
              <a:extLst>
                <a:ext uri="{FF2B5EF4-FFF2-40B4-BE49-F238E27FC236}">
                  <a16:creationId xmlns:a16="http://schemas.microsoft.com/office/drawing/2014/main" id="{ACA40CED-CF6C-942C-31CE-12EF0D7B8471}"/>
                </a:ext>
              </a:extLst>
            </p:cNvPr>
            <p:cNvCxnSpPr/>
            <p:nvPr/>
          </p:nvCxnSpPr>
          <p:spPr>
            <a:xfrm>
              <a:off x="3280663" y="1287214"/>
              <a:ext cx="0" cy="126124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nice se šipkou 20">
              <a:extLst>
                <a:ext uri="{FF2B5EF4-FFF2-40B4-BE49-F238E27FC236}">
                  <a16:creationId xmlns:a16="http://schemas.microsoft.com/office/drawing/2014/main" id="{3AB40E3C-C7F1-B822-6076-BC5291D4548C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3270289" y="1966920"/>
              <a:ext cx="1" cy="502026"/>
            </a:xfrm>
            <a:prstGeom prst="straightConnector1">
              <a:avLst/>
            </a:prstGeom>
            <a:ln w="57150">
              <a:solidFill>
                <a:schemeClr val="accent6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2" name="TextovéPole 21">
                  <a:extLst>
                    <a:ext uri="{FF2B5EF4-FFF2-40B4-BE49-F238E27FC236}">
                      <a16:creationId xmlns:a16="http://schemas.microsoft.com/office/drawing/2014/main" id="{A1783742-A40B-3BA6-2039-F694D78A889B}"/>
                    </a:ext>
                  </a:extLst>
                </p:cNvPr>
                <p:cNvSpPr txBox="1"/>
                <p:nvPr/>
              </p:nvSpPr>
              <p:spPr>
                <a:xfrm>
                  <a:off x="3327333" y="1815686"/>
                  <a:ext cx="219686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1" i="1" dirty="0" smtClean="0">
                            <a:latin typeface="Cambria Math" panose="02040503050406030204" pitchFamily="18" charset="0"/>
                          </a:rPr>
                          <m:t>𝑭</m:t>
                        </m:r>
                      </m:oMath>
                    </m:oMathPara>
                  </a14:m>
                  <a:endParaRPr lang="cs-CZ" b="1" dirty="0"/>
                </a:p>
              </p:txBody>
            </p:sp>
          </mc:Choice>
          <mc:Fallback>
            <p:sp>
              <p:nvSpPr>
                <p:cNvPr id="22" name="TextovéPole 21">
                  <a:extLst>
                    <a:ext uri="{FF2B5EF4-FFF2-40B4-BE49-F238E27FC236}">
                      <a16:creationId xmlns:a16="http://schemas.microsoft.com/office/drawing/2014/main" id="{A1783742-A40B-3BA6-2039-F694D78A889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327333" y="1815686"/>
                  <a:ext cx="219686" cy="369332"/>
                </a:xfrm>
                <a:prstGeom prst="rect">
                  <a:avLst/>
                </a:prstGeom>
                <a:blipFill>
                  <a:blip r:embed="rId6"/>
                  <a:stretch>
                    <a:fillRect r="-44444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23" name="Přímá spojnice se šipkou 22">
              <a:extLst>
                <a:ext uri="{FF2B5EF4-FFF2-40B4-BE49-F238E27FC236}">
                  <a16:creationId xmlns:a16="http://schemas.microsoft.com/office/drawing/2014/main" id="{D5E32C38-FD60-571B-799E-036E3B3DA3AA}"/>
                </a:ext>
              </a:extLst>
            </p:cNvPr>
            <p:cNvCxnSpPr/>
            <p:nvPr/>
          </p:nvCxnSpPr>
          <p:spPr>
            <a:xfrm flipH="1" flipV="1">
              <a:off x="3027137" y="1966920"/>
              <a:ext cx="1" cy="502026"/>
            </a:xfrm>
            <a:prstGeom prst="straightConnector1">
              <a:avLst/>
            </a:prstGeom>
            <a:ln w="57150">
              <a:solidFill>
                <a:schemeClr val="accent6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7" name="TextovéPole 26">
                  <a:extLst>
                    <a:ext uri="{FF2B5EF4-FFF2-40B4-BE49-F238E27FC236}">
                      <a16:creationId xmlns:a16="http://schemas.microsoft.com/office/drawing/2014/main" id="{C6BCE65E-D933-0E13-4FBF-587208DB6F5F}"/>
                    </a:ext>
                  </a:extLst>
                </p:cNvPr>
                <p:cNvSpPr txBox="1"/>
                <p:nvPr/>
              </p:nvSpPr>
              <p:spPr>
                <a:xfrm>
                  <a:off x="2690664" y="1808226"/>
                  <a:ext cx="219686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1" i="1" dirty="0" smtClean="0">
                            <a:latin typeface="Cambria Math" panose="02040503050406030204" pitchFamily="18" charset="0"/>
                          </a:rPr>
                          <m:t>𝑭</m:t>
                        </m:r>
                      </m:oMath>
                    </m:oMathPara>
                  </a14:m>
                  <a:endParaRPr lang="cs-CZ" b="1" dirty="0"/>
                </a:p>
              </p:txBody>
            </p:sp>
          </mc:Choice>
          <mc:Fallback>
            <p:sp>
              <p:nvSpPr>
                <p:cNvPr id="27" name="TextovéPole 26">
                  <a:extLst>
                    <a:ext uri="{FF2B5EF4-FFF2-40B4-BE49-F238E27FC236}">
                      <a16:creationId xmlns:a16="http://schemas.microsoft.com/office/drawing/2014/main" id="{C6BCE65E-D933-0E13-4FBF-587208DB6F5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690664" y="1808226"/>
                  <a:ext cx="219686" cy="369332"/>
                </a:xfrm>
                <a:prstGeom prst="rect">
                  <a:avLst/>
                </a:prstGeom>
                <a:blipFill>
                  <a:blip r:embed="rId7"/>
                  <a:stretch>
                    <a:fillRect r="-47222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14" name="Přímá spojnice 13">
              <a:extLst>
                <a:ext uri="{FF2B5EF4-FFF2-40B4-BE49-F238E27FC236}">
                  <a16:creationId xmlns:a16="http://schemas.microsoft.com/office/drawing/2014/main" id="{825724B7-9BC1-88FE-E7CE-4441D8D1CB1F}"/>
                </a:ext>
              </a:extLst>
            </p:cNvPr>
            <p:cNvCxnSpPr/>
            <p:nvPr/>
          </p:nvCxnSpPr>
          <p:spPr>
            <a:xfrm>
              <a:off x="2292874" y="1327237"/>
              <a:ext cx="617476" cy="0"/>
            </a:xfrm>
            <a:prstGeom prst="line">
              <a:avLst/>
            </a:prstGeom>
            <a:ln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Přímá spojnice 14">
              <a:extLst>
                <a:ext uri="{FF2B5EF4-FFF2-40B4-BE49-F238E27FC236}">
                  <a16:creationId xmlns:a16="http://schemas.microsoft.com/office/drawing/2014/main" id="{2C0A5F65-1759-F403-1E9D-66FC85565F6F}"/>
                </a:ext>
              </a:extLst>
            </p:cNvPr>
            <p:cNvCxnSpPr/>
            <p:nvPr/>
          </p:nvCxnSpPr>
          <p:spPr>
            <a:xfrm>
              <a:off x="2347623" y="2485116"/>
              <a:ext cx="617476" cy="0"/>
            </a:xfrm>
            <a:prstGeom prst="line">
              <a:avLst/>
            </a:prstGeom>
            <a:ln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686032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464D8D15-AA58-5B89-7B12-FE44B93292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1BF0D-568F-44CF-A1FF-894489FE1A20}" type="slidenum">
              <a:rPr lang="cs-CZ" smtClean="0"/>
              <a:t>12</a:t>
            </a:fld>
            <a:endParaRPr lang="cs-CZ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833E3406-9710-DC75-D846-51496BD2BEA6}"/>
              </a:ext>
            </a:extLst>
          </p:cNvPr>
          <p:cNvSpPr txBox="1"/>
          <p:nvPr/>
        </p:nvSpPr>
        <p:spPr>
          <a:xfrm>
            <a:off x="397565" y="364142"/>
            <a:ext cx="9064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AAA50603-1926-6C58-2816-B141788C6CCB}"/>
                  </a:ext>
                </a:extLst>
              </p:cNvPr>
              <p:cNvSpPr txBox="1"/>
              <p:nvPr/>
            </p:nvSpPr>
            <p:spPr>
              <a:xfrm>
                <a:off x="397565" y="866692"/>
                <a:ext cx="11131826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Jakou práci vykoná chlapec, který vyfoukne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cs-CZ" dirty="0"/>
                  <a:t>3000 bublin? Bubliny mají průměr zhruba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cs-CZ" dirty="0"/>
                  <a:t>8 cm, průměr kolečka bublifuku je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cs-CZ" dirty="0"/>
                  <a:t>3 cm. Mýdlový roztok má povrchové napětí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𝜎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cs-CZ" dirty="0"/>
                  <a:t>0,04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N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.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=3000,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=3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cm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r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=0,015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=8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cm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=0,04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𝜎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=0,04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N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𝑊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AAA50603-1926-6C58-2816-B141788C6CC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7565" y="866692"/>
                <a:ext cx="11131826" cy="1323439"/>
              </a:xfrm>
              <a:prstGeom prst="rect">
                <a:avLst/>
              </a:prstGeom>
              <a:blipFill>
                <a:blip r:embed="rId2"/>
                <a:stretch>
                  <a:fillRect l="-438" t="-2304" r="-32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Přímá spojnice 6">
            <a:extLst>
              <a:ext uri="{FF2B5EF4-FFF2-40B4-BE49-F238E27FC236}">
                <a16:creationId xmlns:a16="http://schemas.microsoft.com/office/drawing/2014/main" id="{BD939106-A66A-DC4B-6A7D-5FFE2E22CD9B}"/>
              </a:ext>
            </a:extLst>
          </p:cNvPr>
          <p:cNvCxnSpPr/>
          <p:nvPr/>
        </p:nvCxnSpPr>
        <p:spPr>
          <a:xfrm>
            <a:off x="397565" y="2186609"/>
            <a:ext cx="1113977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Obrázek 10">
            <a:extLst>
              <a:ext uri="{FF2B5EF4-FFF2-40B4-BE49-F238E27FC236}">
                <a16:creationId xmlns:a16="http://schemas.microsoft.com/office/drawing/2014/main" id="{0FA7B856-CE9B-FA05-42CE-897888BFE9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7343" y="2540668"/>
            <a:ext cx="3572048" cy="2782729"/>
          </a:xfrm>
          <a:prstGeom prst="rect">
            <a:avLst/>
          </a:prstGeom>
        </p:spPr>
      </p:pic>
      <p:cxnSp>
        <p:nvCxnSpPr>
          <p:cNvPr id="13" name="Přímá spojnice se šipkou 12">
            <a:extLst>
              <a:ext uri="{FF2B5EF4-FFF2-40B4-BE49-F238E27FC236}">
                <a16:creationId xmlns:a16="http://schemas.microsoft.com/office/drawing/2014/main" id="{4175BBA9-0B13-DAA2-AEEF-4B49F61A1000}"/>
              </a:ext>
            </a:extLst>
          </p:cNvPr>
          <p:cNvCxnSpPr/>
          <p:nvPr/>
        </p:nvCxnSpPr>
        <p:spPr>
          <a:xfrm flipH="1">
            <a:off x="8794143" y="3260035"/>
            <a:ext cx="127220" cy="564542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00D90015-C2B2-A111-17B1-BCAD3CEA4CB2}"/>
                  </a:ext>
                </a:extLst>
              </p:cNvPr>
              <p:cNvSpPr txBox="1"/>
              <p:nvPr/>
            </p:nvSpPr>
            <p:spPr>
              <a:xfrm>
                <a:off x="8452237" y="3321861"/>
                <a:ext cx="5486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00D90015-C2B2-A111-17B1-BCAD3CEA4CB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52237" y="3321861"/>
                <a:ext cx="548640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6" name="Přímá spojnice se šipkou 15">
            <a:extLst>
              <a:ext uri="{FF2B5EF4-FFF2-40B4-BE49-F238E27FC236}">
                <a16:creationId xmlns:a16="http://schemas.microsoft.com/office/drawing/2014/main" id="{256CBD25-ED17-6816-43D0-71AE63CCD01A}"/>
              </a:ext>
            </a:extLst>
          </p:cNvPr>
          <p:cNvCxnSpPr/>
          <p:nvPr/>
        </p:nvCxnSpPr>
        <p:spPr>
          <a:xfrm flipH="1">
            <a:off x="10066351" y="2540668"/>
            <a:ext cx="286247" cy="1920014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6FD27A37-1E3A-88BF-B2FD-0CAB2620A7EB}"/>
                  </a:ext>
                </a:extLst>
              </p:cNvPr>
              <p:cNvSpPr txBox="1"/>
              <p:nvPr/>
            </p:nvSpPr>
            <p:spPr>
              <a:xfrm>
                <a:off x="9789086" y="3308057"/>
                <a:ext cx="38622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6FD27A37-1E3A-88BF-B2FD-0CAB2620A7E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89086" y="3308057"/>
                <a:ext cx="386227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ovéPole 17">
            <a:extLst>
              <a:ext uri="{FF2B5EF4-FFF2-40B4-BE49-F238E27FC236}">
                <a16:creationId xmlns:a16="http://schemas.microsoft.com/office/drawing/2014/main" id="{CB1B55F3-3807-218D-3E6D-DC4378941025}"/>
              </a:ext>
            </a:extLst>
          </p:cNvPr>
          <p:cNvSpPr txBox="1"/>
          <p:nvPr/>
        </p:nvSpPr>
        <p:spPr>
          <a:xfrm>
            <a:off x="397565" y="2190131"/>
            <a:ext cx="700509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Vykonaná práce odpovídá změně povrchové energie, která závisí na změně plochy. V bublifuku je blána tvaru kruhu, bublina má povrch koule. Bublina i blána májí dvě povrchové vrstvy.</a:t>
            </a:r>
          </a:p>
          <a:p>
            <a:endParaRPr lang="cs-CZ" sz="800" dirty="0"/>
          </a:p>
          <a:p>
            <a:r>
              <a:rPr lang="cs-CZ" dirty="0"/>
              <a:t>Výpočet: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>
                <a:extLst>
                  <a:ext uri="{FF2B5EF4-FFF2-40B4-BE49-F238E27FC236}">
                    <a16:creationId xmlns:a16="http://schemas.microsoft.com/office/drawing/2014/main" id="{A541919F-58D7-3030-2826-9217E00649BD}"/>
                  </a:ext>
                </a:extLst>
              </p:cNvPr>
              <p:cNvSpPr txBox="1"/>
              <p:nvPr/>
            </p:nvSpPr>
            <p:spPr>
              <a:xfrm>
                <a:off x="516835" y="3677389"/>
                <a:ext cx="7067679" cy="7731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𝐸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𝑛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𝜎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,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=2 . 4 .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sSubSup>
                      <m:sSub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bSup>
                  </m:oMath>
                </a14:m>
                <a:r>
                  <a:rPr lang="cs-CZ" dirty="0"/>
                  <a:t>,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=2 .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sSubSup>
                      <m:sSub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bSup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19" name="TextovéPole 18">
                <a:extLst>
                  <a:ext uri="{FF2B5EF4-FFF2-40B4-BE49-F238E27FC236}">
                    <a16:creationId xmlns:a16="http://schemas.microsoft.com/office/drawing/2014/main" id="{A541919F-58D7-3030-2826-9217E00649B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835" y="3677389"/>
                <a:ext cx="7067679" cy="773160"/>
              </a:xfrm>
              <a:prstGeom prst="rect">
                <a:avLst/>
              </a:prstGeom>
              <a:blipFill>
                <a:blip r:embed="rId6"/>
                <a:stretch>
                  <a:fillRect b="-118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182317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541C20-96D6-44A8-4352-8EB1B14C06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0391" y="428736"/>
            <a:ext cx="4846983" cy="398200"/>
          </a:xfrm>
        </p:spPr>
        <p:txBody>
          <a:bodyPr/>
          <a:lstStyle/>
          <a:p>
            <a:r>
              <a:rPr lang="cs-CZ" sz="2200" b="1" dirty="0"/>
              <a:t>Jevy na rozhraní pevného tělesa a kapaliny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26DE1D1F-D767-BA25-027C-BC3347549F88}"/>
              </a:ext>
            </a:extLst>
          </p:cNvPr>
          <p:cNvSpPr txBox="1"/>
          <p:nvPr/>
        </p:nvSpPr>
        <p:spPr>
          <a:xfrm>
            <a:off x="3188474" y="1359742"/>
            <a:ext cx="80626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Nalijeme-li do čisté sklenice vodu, pozorujeme u stěny dutý povrch. Dutý povrch vytváří také líh ve skleněné nádobě nebo rtuť v nádobě měděné. V těchto případech říkáme, že </a:t>
            </a:r>
            <a:r>
              <a:rPr lang="cs-CZ" b="1" dirty="0"/>
              <a:t>kapalina smáčí stěny nádoby</a:t>
            </a:r>
            <a:r>
              <a:rPr lang="cs-CZ" dirty="0"/>
              <a:t>. 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DEF2723A-A243-0BE0-AED8-94276E38DC5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513" t="3004" r="11663" b="62703"/>
          <a:stretch>
            <a:fillRect/>
          </a:stretch>
        </p:blipFill>
        <p:spPr>
          <a:xfrm>
            <a:off x="480391" y="876632"/>
            <a:ext cx="2631881" cy="1889551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0F334294-C334-E85A-0C0C-6C411C6DC9F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36" t="3004" r="53115" b="62703"/>
          <a:stretch>
            <a:fillRect/>
          </a:stretch>
        </p:blipFill>
        <p:spPr>
          <a:xfrm>
            <a:off x="480672" y="3469629"/>
            <a:ext cx="2631600" cy="1942156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2C61DCBD-8D65-D3DA-6864-BF7CDCA6984D}"/>
              </a:ext>
            </a:extLst>
          </p:cNvPr>
          <p:cNvSpPr txBox="1"/>
          <p:nvPr/>
        </p:nvSpPr>
        <p:spPr>
          <a:xfrm>
            <a:off x="3283889" y="4117541"/>
            <a:ext cx="85237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Nalijeme-li do čisté sklenice rtuť, je u stěny zakřivena vypukle. Podobně se ve sklenici chová roztavený vosk. V těchto případech </a:t>
            </a:r>
            <a:r>
              <a:rPr lang="cs-CZ" b="1" dirty="0"/>
              <a:t>kapalina nesmáčí stěny nádoby.</a:t>
            </a:r>
            <a:endParaRPr lang="cs-CZ" dirty="0"/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497F777F-E6D1-765E-83B3-6B830D84B80B}"/>
              </a:ext>
            </a:extLst>
          </p:cNvPr>
          <p:cNvSpPr txBox="1"/>
          <p:nvPr/>
        </p:nvSpPr>
        <p:spPr>
          <a:xfrm>
            <a:off x="940904" y="1359742"/>
            <a:ext cx="87464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Dutý povrch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843F4091-19D6-8DF5-607F-6F2B6DFDD61C}"/>
              </a:ext>
            </a:extLst>
          </p:cNvPr>
          <p:cNvSpPr txBox="1"/>
          <p:nvPr/>
        </p:nvSpPr>
        <p:spPr>
          <a:xfrm>
            <a:off x="1139687" y="3928013"/>
            <a:ext cx="105487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Vypuklý povrch</a:t>
            </a:r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16B12068-12F0-F248-F812-424A9D8552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1BF0D-568F-44CF-A1FF-894489FE1A20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3309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7662F8E-BB43-4A33-5F15-0BE7512DBE91}"/>
              </a:ext>
            </a:extLst>
          </p:cNvPr>
          <p:cNvSpPr txBox="1">
            <a:spLocks/>
          </p:cNvSpPr>
          <p:nvPr/>
        </p:nvSpPr>
        <p:spPr>
          <a:xfrm>
            <a:off x="480392" y="428736"/>
            <a:ext cx="4441466" cy="3982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200" b="1" dirty="0"/>
              <a:t>Zakřivení povrchu kapaliny - vysvětlení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9F29B5AD-2358-0548-5CA8-BB1448FFA5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12"/>
          <a:stretch>
            <a:fillRect/>
          </a:stretch>
        </p:blipFill>
        <p:spPr>
          <a:xfrm>
            <a:off x="480392" y="4278631"/>
            <a:ext cx="2587213" cy="2188265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06FF9446-EFBD-1B34-7A31-656CCE32355D}"/>
              </a:ext>
            </a:extLst>
          </p:cNvPr>
          <p:cNvSpPr txBox="1"/>
          <p:nvPr/>
        </p:nvSpPr>
        <p:spPr>
          <a:xfrm>
            <a:off x="580445" y="922351"/>
            <a:ext cx="111397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Znázorníme sféru molekulového působení pro molekulu kapaliny ležící na rozhraní kapaliny, stěny nádoby a vzduchu.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63C1AA89-6A41-379A-3BC3-703C28E7FE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940"/>
          <a:stretch>
            <a:fillRect/>
          </a:stretch>
        </p:blipFill>
        <p:spPr>
          <a:xfrm>
            <a:off x="395314" y="1461383"/>
            <a:ext cx="3063504" cy="2188265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FEC594C3-EE38-38FA-9EEE-B39F9FE5A105}"/>
              </a:ext>
            </a:extLst>
          </p:cNvPr>
          <p:cNvSpPr txBox="1"/>
          <p:nvPr/>
        </p:nvSpPr>
        <p:spPr>
          <a:xfrm>
            <a:off x="1828800" y="1461383"/>
            <a:ext cx="16300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/>
              <a:t>Sféra molekulového </a:t>
            </a:r>
          </a:p>
          <a:p>
            <a:r>
              <a:rPr lang="cs-CZ" sz="1400" dirty="0"/>
              <a:t>působení</a:t>
            </a:r>
          </a:p>
        </p:txBody>
      </p:sp>
      <p:cxnSp>
        <p:nvCxnSpPr>
          <p:cNvPr id="9" name="Přímá spojnice se šipkou 8">
            <a:extLst>
              <a:ext uri="{FF2B5EF4-FFF2-40B4-BE49-F238E27FC236}">
                <a16:creationId xmlns:a16="http://schemas.microsoft.com/office/drawing/2014/main" id="{EF8375F8-C838-4B19-FAFC-68AAF5AEC968}"/>
              </a:ext>
            </a:extLst>
          </p:cNvPr>
          <p:cNvCxnSpPr>
            <a:cxnSpLocks/>
          </p:cNvCxnSpPr>
          <p:nvPr/>
        </p:nvCxnSpPr>
        <p:spPr>
          <a:xfrm flipH="1">
            <a:off x="1606163" y="1911434"/>
            <a:ext cx="273195" cy="21277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3C831274-C527-B315-08E4-64262FF06E57}"/>
              </a:ext>
            </a:extLst>
          </p:cNvPr>
          <p:cNvSpPr txBox="1"/>
          <p:nvPr/>
        </p:nvSpPr>
        <p:spPr>
          <a:xfrm>
            <a:off x="1550504" y="4188680"/>
            <a:ext cx="16300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/>
              <a:t>Sféra molekulového </a:t>
            </a:r>
          </a:p>
          <a:p>
            <a:r>
              <a:rPr lang="cs-CZ" sz="1400" dirty="0"/>
              <a:t>působení</a:t>
            </a:r>
          </a:p>
        </p:txBody>
      </p:sp>
      <p:cxnSp>
        <p:nvCxnSpPr>
          <p:cNvPr id="12" name="Přímá spojnice se šipkou 11">
            <a:extLst>
              <a:ext uri="{FF2B5EF4-FFF2-40B4-BE49-F238E27FC236}">
                <a16:creationId xmlns:a16="http://schemas.microsoft.com/office/drawing/2014/main" id="{D39FE3EC-67EA-2B02-AD09-0D696CFC45A8}"/>
              </a:ext>
            </a:extLst>
          </p:cNvPr>
          <p:cNvCxnSpPr>
            <a:cxnSpLocks/>
          </p:cNvCxnSpPr>
          <p:nvPr/>
        </p:nvCxnSpPr>
        <p:spPr>
          <a:xfrm flipH="1">
            <a:off x="1327867" y="4638731"/>
            <a:ext cx="273195" cy="21277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B0F89E85-C1F5-2AB1-83D2-323BE269DF88}"/>
                  </a:ext>
                </a:extLst>
              </p:cNvPr>
              <p:cNvSpPr txBox="1"/>
              <p:nvPr/>
            </p:nvSpPr>
            <p:spPr>
              <a:xfrm>
                <a:off x="4083920" y="1461383"/>
                <a:ext cx="7712766" cy="20313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Částice stěny nádoby obsažené v levé polovině sféry působí na zvolenou molekulu výslednou přitažlivou silou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kolmou na stěnu. Molekuly kapaliny v pravé dolní čtvrtině sféry působí na uvažovanou molekulu výslednou silou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směřující dovnitř kapaliny. Molekuly plynů vzduchu v pravé horní čtvrtině sféry působí na uvažovanou molekulu výslednou přitažlivou silou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cs-CZ" dirty="0"/>
                  <a:t>. Na molekulu též působí tíhová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</m:oMath>
                </a14:m>
                <a:r>
                  <a:rPr lang="cs-CZ" dirty="0"/>
                  <a:t>. Velikost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</m:oMath>
                </a14:m>
                <a:r>
                  <a:rPr lang="cs-CZ" dirty="0"/>
                  <a:t> jsou ve srovnání s velikostmi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malé, proto je pro zjednodušení výkladu zanedbáváme.</a:t>
                </a:r>
              </a:p>
            </p:txBody>
          </p:sp>
        </mc:Choice>
        <mc:Fallback xmlns="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B0F89E85-C1F5-2AB1-83D2-323BE269DF8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3920" y="1461383"/>
                <a:ext cx="7712766" cy="2031325"/>
              </a:xfrm>
              <a:prstGeom prst="rect">
                <a:avLst/>
              </a:prstGeom>
              <a:blipFill>
                <a:blip r:embed="rId3"/>
                <a:stretch>
                  <a:fillRect l="-711" t="-1802" b="-39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E8F14592-ECBB-7B2E-E45D-6DB2A9C052F6}"/>
                  </a:ext>
                </a:extLst>
              </p:cNvPr>
              <p:cNvSpPr txBox="1"/>
              <p:nvPr/>
            </p:nvSpPr>
            <p:spPr>
              <a:xfrm>
                <a:off x="4083920" y="3662408"/>
                <a:ext cx="7688912" cy="16004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Jestliže výslednice sil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𝑭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cs-CZ" b="1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směřuje ven z kapaliny - obrázek a), pak povrch kapaliny u stěny musí být dutý, aby byl kolmý na sílu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𝑭</m:t>
                    </m:r>
                  </m:oMath>
                </a14:m>
                <a:r>
                  <a:rPr lang="cs-CZ" b="1" dirty="0"/>
                  <a:t>, </a:t>
                </a:r>
                <a:r>
                  <a:rPr lang="cs-CZ" dirty="0"/>
                  <a:t>jinak by nastal pohyb molekul v povrchové vrstvě kapaliny.</a:t>
                </a:r>
              </a:p>
              <a:p>
                <a:endParaRPr lang="cs-CZ" sz="800" dirty="0"/>
              </a:p>
              <a:p>
                <a:r>
                  <a:rPr lang="cs-CZ" dirty="0"/>
                  <a:t>Jestliže síla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𝑭</m:t>
                    </m:r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směřuje dovnitř kapaliny – obrázek b), pak povrch je vypuklý. Pokud by výslednice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 panose="02040503050406030204" pitchFamily="18" charset="0"/>
                      </a:rPr>
                      <m:t>𝑭</m:t>
                    </m:r>
                  </m:oMath>
                </a14:m>
                <a:r>
                  <a:rPr lang="cs-CZ" dirty="0"/>
                  <a:t> ležela na povrchu stěny nádoby, byl by povrch rovný.</a:t>
                </a:r>
                <a:endParaRPr lang="cs-CZ" b="1" dirty="0"/>
              </a:p>
            </p:txBody>
          </p:sp>
        </mc:Choice>
        <mc:Fallback xmlns="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E8F14592-ECBB-7B2E-E45D-6DB2A9C052F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3920" y="3662408"/>
                <a:ext cx="7688912" cy="1600438"/>
              </a:xfrm>
              <a:prstGeom prst="rect">
                <a:avLst/>
              </a:prstGeom>
              <a:blipFill>
                <a:blip r:embed="rId4"/>
                <a:stretch>
                  <a:fillRect l="-714" t="-2290" b="-534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99FE30C7-DE93-EDCB-54AD-BD12387EA3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1BF0D-568F-44CF-A1FF-894489FE1A20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43487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430925" y="367862"/>
                <a:ext cx="4284198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200" b="1" dirty="0">
                    <a:latin typeface="+mj-lt"/>
                    <a:ea typeface="+mj-ea"/>
                    <a:cs typeface="+mj-cs"/>
                  </a:rPr>
                  <a:t>Stykový úhel </a:t>
                </a:r>
                <a14:m>
                  <m:oMath xmlns:m="http://schemas.openxmlformats.org/officeDocument/2006/math">
                    <m:r>
                      <a:rPr lang="cs-CZ" sz="22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+mj-cs"/>
                      </a:rPr>
                      <m:t>𝝑</m:t>
                    </m:r>
                  </m:oMath>
                </a14:m>
                <a:r>
                  <a:rPr lang="cs-CZ" sz="2200" b="1" dirty="0">
                    <a:latin typeface="+mj-lt"/>
                    <a:ea typeface="+mj-ea"/>
                    <a:cs typeface="+mj-cs"/>
                  </a:rPr>
                  <a:t> (théta) a jeho velikost</a:t>
                </a: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0925" y="367862"/>
                <a:ext cx="4284198" cy="430887"/>
              </a:xfrm>
              <a:prstGeom prst="rect">
                <a:avLst/>
              </a:prstGeom>
              <a:blipFill>
                <a:blip r:embed="rId2"/>
                <a:stretch>
                  <a:fillRect l="-1852" t="-8451" r="-1140" b="-2816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59" t="3004" r="53549" b="63107"/>
          <a:stretch>
            <a:fillRect/>
          </a:stretch>
        </p:blipFill>
        <p:spPr>
          <a:xfrm>
            <a:off x="320084" y="3429000"/>
            <a:ext cx="2504661" cy="18673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3050649" y="2028278"/>
                <a:ext cx="4393324" cy="3533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𝜗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=0 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𝑘𝑎𝑝𝑎𝑙𝑖𝑛𝑎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𝑑𝑜𝑘𝑜𝑛𝑎𝑙𝑒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𝑠𝑚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áčí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𝑠𝑡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ě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𝑛𝑢</m:t>
                      </m:r>
                    </m:oMath>
                  </m:oMathPara>
                </a14:m>
                <a:endParaRPr lang="cs-CZ" b="0" dirty="0">
                  <a:ea typeface="Cambria Math"/>
                </a:endParaRP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0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&lt;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𝜗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&lt;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𝜋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 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𝑘𝑎𝑝𝑎𝑙𝑖𝑛𝑎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𝑠𝑚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áčí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𝑠𝑡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ě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𝑛𝑢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14:m>
                  <m:oMath xmlns:m="http://schemas.openxmlformats.org/officeDocument/2006/math">
                    <m:r>
                      <a:rPr lang="cs-CZ" i="1">
                        <a:latin typeface="Cambria Math"/>
                        <a:ea typeface="Cambria Math"/>
                      </a:rPr>
                      <m:t>𝜗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&gt;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  <a:ea typeface="Cambria Math"/>
                          </a:rPr>
                          <m:t>𝜋</m:t>
                        </m:r>
                      </m:num>
                      <m:den>
                        <m:r>
                          <a:rPr lang="cs-CZ" i="1">
                            <a:latin typeface="Cambria Math"/>
                            <a:ea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dirty="0"/>
                  <a:t> 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/>
                      </a:rPr>
                      <m:t>𝑝𝑜𝑣𝑟𝑐h</m:t>
                    </m:r>
                    <m:r>
                      <a:rPr lang="cs-CZ" i="1" dirty="0" smtClean="0">
                        <a:latin typeface="Cambria Math"/>
                      </a:rPr>
                      <m:t> </m:t>
                    </m:r>
                    <m:r>
                      <a:rPr lang="cs-CZ" i="1" dirty="0" smtClean="0">
                        <a:latin typeface="Cambria Math"/>
                      </a:rPr>
                      <m:t>𝑘𝑎𝑝𝑎𝑙𝑖𝑛𝑦</m:t>
                    </m:r>
                    <m:r>
                      <a:rPr lang="cs-CZ" i="1" dirty="0" smtClean="0">
                        <a:latin typeface="Cambria Math"/>
                      </a:rPr>
                      <m:t> </m:t>
                    </m:r>
                    <m:r>
                      <a:rPr lang="cs-CZ" i="1" dirty="0" smtClean="0">
                        <a:latin typeface="Cambria Math"/>
                      </a:rPr>
                      <m:t>𝑗𝑒</m:t>
                    </m:r>
                    <m:r>
                      <a:rPr lang="cs-CZ" i="1" dirty="0" smtClean="0">
                        <a:latin typeface="Cambria Math"/>
                      </a:rPr>
                      <m:t> </m:t>
                    </m:r>
                    <m:r>
                      <a:rPr lang="cs-CZ" i="1" dirty="0" smtClean="0">
                        <a:latin typeface="Cambria Math"/>
                      </a:rPr>
                      <m:t>𝑛𝑒𝑧𝑎𝑘</m:t>
                    </m:r>
                    <m:r>
                      <a:rPr lang="cs-CZ" i="1" dirty="0" smtClean="0">
                        <a:latin typeface="Cambria Math"/>
                      </a:rPr>
                      <m:t>ř</m:t>
                    </m:r>
                    <m:r>
                      <a:rPr lang="cs-CZ" i="1" dirty="0" smtClean="0">
                        <a:latin typeface="Cambria Math"/>
                      </a:rPr>
                      <m:t>𝑖𝑣𝑒𝑛</m:t>
                    </m:r>
                    <m:r>
                      <a:rPr lang="cs-CZ" i="1" dirty="0" smtClean="0">
                        <a:latin typeface="Cambria Math"/>
                      </a:rPr>
                      <m:t>ý</m:t>
                    </m:r>
                  </m:oMath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el-GR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l-GR" i="1" smtClean="0">
                              <a:latin typeface="Cambria Math"/>
                            </a:rPr>
                            <m:t>𝜋</m:t>
                          </m:r>
                        </m:num>
                        <m:den>
                          <m:r>
                            <a:rPr lang="el-GR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el-GR" i="1" smtClean="0">
                          <a:latin typeface="Cambria Math"/>
                          <a:ea typeface="Cambria Math"/>
                        </a:rPr>
                        <m:t>&lt;</m:t>
                      </m:r>
                      <m:r>
                        <a:rPr lang="el-GR" i="1" smtClean="0">
                          <a:latin typeface="Cambria Math"/>
                          <a:ea typeface="Cambria Math"/>
                        </a:rPr>
                        <m:t>𝜗</m:t>
                      </m:r>
                      <m:r>
                        <a:rPr lang="el-GR" i="1" smtClean="0">
                          <a:latin typeface="Cambria Math"/>
                          <a:ea typeface="Cambria Math"/>
                        </a:rPr>
                        <m:t>&lt;</m:t>
                      </m:r>
                      <m:r>
                        <a:rPr lang="el-GR" i="1" smtClean="0">
                          <a:latin typeface="Cambria Math"/>
                          <a:ea typeface="Cambria Math"/>
                        </a:rPr>
                        <m:t>𝜋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 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𝑘𝑎𝑝𝑎𝑙𝑖𝑛𝑎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𝑛𝑒𝑠𝑚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áčí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𝑠𝑡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ě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𝑛𝑢</m:t>
                      </m:r>
                    </m:oMath>
                  </m:oMathPara>
                </a14:m>
                <a:endParaRPr lang="cs-CZ" b="0" dirty="0">
                  <a:ea typeface="Cambria Math"/>
                </a:endParaRP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𝜗</m:t>
                      </m:r>
                      <m:r>
                        <a:rPr lang="cs-CZ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el-GR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l-GR" i="1" smtClean="0">
                              <a:latin typeface="Cambria Math"/>
                              <a:ea typeface="Cambria Math"/>
                            </a:rPr>
                            <m:t>𝜋</m:t>
                          </m:r>
                        </m:num>
                        <m:den>
                          <m:r>
                            <a:rPr lang="el-GR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 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𝑘𝑎𝑝𝑎𝑙𝑖𝑛𝑎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𝑑𝑜𝑘𝑜𝑛𝑎𝑙𝑒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𝑛𝑒𝑠𝑚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áčí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𝑠𝑡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ě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𝑛𝑢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0649" y="2028278"/>
                <a:ext cx="4393324" cy="353366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Obrázek 1">
            <a:extLst>
              <a:ext uri="{FF2B5EF4-FFF2-40B4-BE49-F238E27FC236}">
                <a16:creationId xmlns:a16="http://schemas.microsoft.com/office/drawing/2014/main" id="{585D5639-1BA6-9601-3001-20EADF1E838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955" t="3004" r="13011" b="62928"/>
          <a:stretch>
            <a:fillRect/>
          </a:stretch>
        </p:blipFill>
        <p:spPr>
          <a:xfrm>
            <a:off x="324306" y="1389912"/>
            <a:ext cx="2500439" cy="187715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EB63334F-9401-4E8F-984C-EA571F568CC7}"/>
                  </a:ext>
                </a:extLst>
              </p:cNvPr>
              <p:cNvSpPr txBox="1"/>
              <p:nvPr/>
            </p:nvSpPr>
            <p:spPr>
              <a:xfrm>
                <a:off x="430925" y="898216"/>
                <a:ext cx="1058438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Úhel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𝝑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kter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ý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sv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í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r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á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povrch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kapaliny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s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povrchem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st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ě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ny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naz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ý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v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á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me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𝐬𝐭𝐲𝐤𝐨𝐯</m:t>
                    </m:r>
                    <m:r>
                      <a:rPr lang="cs-CZ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ý ú</m:t>
                    </m:r>
                    <m:r>
                      <a:rPr lang="cs-CZ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𝐡𝐞𝐥</m:t>
                    </m:r>
                  </m:oMath>
                </a14:m>
                <a:r>
                  <a:rPr lang="cs-CZ" b="1" dirty="0"/>
                  <a:t> 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EB63334F-9401-4E8F-984C-EA571F568C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0925" y="898216"/>
                <a:ext cx="10584383" cy="369332"/>
              </a:xfrm>
              <a:prstGeom prst="rect">
                <a:avLst/>
              </a:prstGeom>
              <a:blipFill>
                <a:blip r:embed="rId5"/>
                <a:stretch>
                  <a:fillRect l="-518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>
            <a:extLst>
              <a:ext uri="{FF2B5EF4-FFF2-40B4-BE49-F238E27FC236}">
                <a16:creationId xmlns:a16="http://schemas.microsoft.com/office/drawing/2014/main" id="{178B7213-7EAD-E0FB-BA47-27336458C548}"/>
              </a:ext>
            </a:extLst>
          </p:cNvPr>
          <p:cNvSpPr txBox="1"/>
          <p:nvPr/>
        </p:nvSpPr>
        <p:spPr>
          <a:xfrm>
            <a:off x="7736619" y="1789739"/>
            <a:ext cx="402445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Pod zakřiveným povrchem kapaliny při stěnách nádoby, v kapilárách, u kapek a bublin, vzniká v kapalině přídavný tlak, který je způsoben pružností povrchové vrstvy. Tento tlak se nazývá </a:t>
            </a:r>
            <a:r>
              <a:rPr lang="cs-CZ" b="1" dirty="0"/>
              <a:t>kapilární tlak</a:t>
            </a:r>
            <a:r>
              <a:rPr lang="cs-CZ" dirty="0"/>
              <a:t>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C4B4C5F5-909F-F159-36C5-BC68267F8071}"/>
              </a:ext>
            </a:extLst>
          </p:cNvPr>
          <p:cNvSpPr txBox="1"/>
          <p:nvPr/>
        </p:nvSpPr>
        <p:spPr>
          <a:xfrm>
            <a:off x="7744571" y="3546977"/>
            <a:ext cx="40244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Pod dutým povrchem je vnitřní tlak ve srovnání s vnitřním tlakem pod vodorovným povrchem menší o kapilární tlak.</a:t>
            </a:r>
          </a:p>
          <a:p>
            <a:r>
              <a:rPr lang="cs-CZ" dirty="0"/>
              <a:t>Pod vypuklým povrchem kapaliny je naopak vnitřní tlak ve srovnání s vnitřním tlakem pod vodorovným povrchem větší o kapilární tlak.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28A6B38E-4561-65EB-A190-F8CE5CAFD67A}"/>
              </a:ext>
            </a:extLst>
          </p:cNvPr>
          <p:cNvSpPr txBox="1"/>
          <p:nvPr/>
        </p:nvSpPr>
        <p:spPr>
          <a:xfrm>
            <a:off x="885245" y="1897473"/>
            <a:ext cx="87464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Dutý povrch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405E4DDF-66AC-F984-6F87-9BE3E0A2C4CE}"/>
              </a:ext>
            </a:extLst>
          </p:cNvPr>
          <p:cNvSpPr txBox="1"/>
          <p:nvPr/>
        </p:nvSpPr>
        <p:spPr>
          <a:xfrm>
            <a:off x="1044977" y="3885531"/>
            <a:ext cx="105487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Vypuklý povrch</a:t>
            </a:r>
          </a:p>
        </p:txBody>
      </p:sp>
      <p:sp>
        <p:nvSpPr>
          <p:cNvPr id="11" name="Zástupný symbol pro číslo snímku 10">
            <a:extLst>
              <a:ext uri="{FF2B5EF4-FFF2-40B4-BE49-F238E27FC236}">
                <a16:creationId xmlns:a16="http://schemas.microsoft.com/office/drawing/2014/main" id="{97E19371-22C4-3FDB-A66B-AC3706EF5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1BF0D-568F-44CF-A1FF-894489FE1A20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80293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C640BCD-CF50-178B-DA6C-B52258D478E8}"/>
              </a:ext>
            </a:extLst>
          </p:cNvPr>
          <p:cNvSpPr txBox="1"/>
          <p:nvPr/>
        </p:nvSpPr>
        <p:spPr>
          <a:xfrm>
            <a:off x="430925" y="367862"/>
            <a:ext cx="355267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>
                <a:latin typeface="+mj-lt"/>
                <a:ea typeface="+mj-ea"/>
                <a:cs typeface="+mj-cs"/>
              </a:rPr>
              <a:t>Kapilární tlak v kulové bublině</a:t>
            </a:r>
          </a:p>
        </p:txBody>
      </p:sp>
      <p:grpSp>
        <p:nvGrpSpPr>
          <p:cNvPr id="10" name="Skupina 9">
            <a:extLst>
              <a:ext uri="{FF2B5EF4-FFF2-40B4-BE49-F238E27FC236}">
                <a16:creationId xmlns:a16="http://schemas.microsoft.com/office/drawing/2014/main" id="{44EA5AE7-2897-42D6-1059-089641C5BD62}"/>
              </a:ext>
            </a:extLst>
          </p:cNvPr>
          <p:cNvGrpSpPr/>
          <p:nvPr/>
        </p:nvGrpSpPr>
        <p:grpSpPr>
          <a:xfrm>
            <a:off x="4155707" y="184007"/>
            <a:ext cx="3880587" cy="2578306"/>
            <a:chOff x="3824225" y="184007"/>
            <a:chExt cx="3880587" cy="2578306"/>
          </a:xfrm>
        </p:grpSpPr>
        <p:pic>
          <p:nvPicPr>
            <p:cNvPr id="4" name="Obrázek 3">
              <a:extLst>
                <a:ext uri="{FF2B5EF4-FFF2-40B4-BE49-F238E27FC236}">
                  <a16:creationId xmlns:a16="http://schemas.microsoft.com/office/drawing/2014/main" id="{1AEAE2B1-CD62-53E6-3A78-8ECE430DE69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24225" y="184007"/>
              <a:ext cx="3880587" cy="2578306"/>
            </a:xfrm>
            <a:prstGeom prst="rect">
              <a:avLst/>
            </a:prstGeom>
          </p:spPr>
        </p:pic>
        <p:sp>
          <p:nvSpPr>
            <p:cNvPr id="5" name="TextovéPole 4">
              <a:extLst>
                <a:ext uri="{FF2B5EF4-FFF2-40B4-BE49-F238E27FC236}">
                  <a16:creationId xmlns:a16="http://schemas.microsoft.com/office/drawing/2014/main" id="{3E9D3A4D-AC3F-2322-FC2E-487D5268406F}"/>
                </a:ext>
              </a:extLst>
            </p:cNvPr>
            <p:cNvSpPr txBox="1"/>
            <p:nvPr/>
          </p:nvSpPr>
          <p:spPr>
            <a:xfrm>
              <a:off x="5430739" y="1097964"/>
              <a:ext cx="84283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200" dirty="0"/>
                <a:t>Trojcestný</a:t>
              </a:r>
            </a:p>
            <a:p>
              <a:pPr algn="ctr"/>
              <a:r>
                <a:rPr lang="cs-CZ" sz="1200" dirty="0"/>
                <a:t>ventil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6" name="TextovéPole 5">
                  <a:extLst>
                    <a:ext uri="{FF2B5EF4-FFF2-40B4-BE49-F238E27FC236}">
                      <a16:creationId xmlns:a16="http://schemas.microsoft.com/office/drawing/2014/main" id="{8B1E1272-9E97-C251-B6C6-FFD89BFE6E57}"/>
                    </a:ext>
                  </a:extLst>
                </p:cNvPr>
                <p:cNvSpPr txBox="1"/>
                <p:nvPr/>
              </p:nvSpPr>
              <p:spPr>
                <a:xfrm>
                  <a:off x="6782460" y="1883306"/>
                  <a:ext cx="421419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𝑘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>
            <p:sp>
              <p:nvSpPr>
                <p:cNvPr id="6" name="TextovéPole 5">
                  <a:extLst>
                    <a:ext uri="{FF2B5EF4-FFF2-40B4-BE49-F238E27FC236}">
                      <a16:creationId xmlns:a16="http://schemas.microsoft.com/office/drawing/2014/main" id="{8B1E1272-9E97-C251-B6C6-FFD89BFE6E5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782460" y="1883306"/>
                  <a:ext cx="421419" cy="369332"/>
                </a:xfrm>
                <a:prstGeom prst="rect">
                  <a:avLst/>
                </a:prstGeom>
                <a:blipFill>
                  <a:blip r:embed="rId3"/>
                  <a:stretch>
                    <a:fillRect r="-10145" b="-4918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Requires="a14">
            <p:sp>
              <p:nvSpPr>
                <p:cNvPr id="7" name="TextovéPole 6">
                  <a:extLst>
                    <a:ext uri="{FF2B5EF4-FFF2-40B4-BE49-F238E27FC236}">
                      <a16:creationId xmlns:a16="http://schemas.microsoft.com/office/drawing/2014/main" id="{111BCAC0-3329-53C1-F8C4-DB1C57B30AD4}"/>
                    </a:ext>
                  </a:extLst>
                </p:cNvPr>
                <p:cNvSpPr txBox="1"/>
                <p:nvPr/>
              </p:nvSpPr>
              <p:spPr>
                <a:xfrm>
                  <a:off x="4206063" y="1398676"/>
                  <a:ext cx="421419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𝑘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>
            <p:sp>
              <p:nvSpPr>
                <p:cNvPr id="7" name="TextovéPole 6">
                  <a:extLst>
                    <a:ext uri="{FF2B5EF4-FFF2-40B4-BE49-F238E27FC236}">
                      <a16:creationId xmlns:a16="http://schemas.microsoft.com/office/drawing/2014/main" id="{111BCAC0-3329-53C1-F8C4-DB1C57B30AD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206063" y="1398676"/>
                  <a:ext cx="421419" cy="369332"/>
                </a:xfrm>
                <a:prstGeom prst="rect">
                  <a:avLst/>
                </a:prstGeom>
                <a:blipFill>
                  <a:blip r:embed="rId4"/>
                  <a:stretch>
                    <a:fillRect r="-11594" b="-6557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1ECCA8C4-5352-2EA4-E1BC-7472B2EBBF3D}"/>
                  </a:ext>
                </a:extLst>
              </p:cNvPr>
              <p:cNvSpPr txBox="1"/>
              <p:nvPr/>
            </p:nvSpPr>
            <p:spPr>
              <a:xfrm>
                <a:off x="430925" y="2737267"/>
                <a:ext cx="11392665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Na koncích skleněné trubičky opatřené trojcestným ventilem postupně vyfoukneme dvě mydlinové bubliny o různých poloměrech. Otevřeme-li pak ventil tak, aby obě bubliny byly propojeny, začne růst bublina s větším poloměrem a menší bublina se zmenšuje, až zanikne. To znamená, že na počátku děje je větší kapilární tlak v bublině s menším poloměrem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1ECCA8C4-5352-2EA4-E1BC-7472B2EBBF3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0925" y="2737267"/>
                <a:ext cx="11392665" cy="1200329"/>
              </a:xfrm>
              <a:prstGeom prst="rect">
                <a:avLst/>
              </a:prstGeom>
              <a:blipFill>
                <a:blip r:embed="rId5"/>
                <a:stretch>
                  <a:fillRect l="-482" t="-2538" r="-321" b="-152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2F2DF3CE-1293-DAFC-836F-D805EEF07872}"/>
                  </a:ext>
                </a:extLst>
              </p:cNvPr>
              <p:cNvSpPr txBox="1"/>
              <p:nvPr/>
            </p:nvSpPr>
            <p:spPr>
              <a:xfrm>
                <a:off x="430925" y="4000836"/>
                <a:ext cx="11290853" cy="23844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 měření a teoretického odvození vyplývá, že má-li povrch kapaliny tvar povrchu kulového vrchlíku (resp. Povrchu koule, například u kapky nebo bubliny) je kapilární tlak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</m:oMath>
                </a14:m>
                <a:r>
                  <a:rPr lang="cs-CZ" dirty="0"/>
                  <a:t> dán vztahem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𝜎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kde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𝜎</m:t>
                    </m:r>
                  </m:oMath>
                </a14:m>
                <a:r>
                  <a:rPr lang="cs-CZ" dirty="0"/>
                  <a:t> je povrchové napětí kapaliny a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𝑅</m:t>
                    </m:r>
                  </m:oMath>
                </a14:m>
                <a:r>
                  <a:rPr lang="cs-CZ" dirty="0"/>
                  <a:t> je poloměr kulového povrchu. </a:t>
                </a:r>
              </a:p>
              <a:p>
                <a:endParaRPr lang="cs-CZ" sz="800" dirty="0"/>
              </a:p>
              <a:p>
                <a:r>
                  <a:rPr lang="cs-CZ" dirty="0"/>
                  <a:t>U tenké kulové bubliny s dvěma povrchy (vnitřní a vnější – například u mýdlové bubliny) o poloměru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𝑅</m:t>
                    </m:r>
                  </m:oMath>
                </a14:m>
                <a:r>
                  <a:rPr lang="cs-CZ" dirty="0"/>
                  <a:t> je</a:t>
                </a: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𝜎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𝑅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𝜎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𝑅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2F2DF3CE-1293-DAFC-836F-D805EEF0787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0925" y="4000836"/>
                <a:ext cx="11290853" cy="2384499"/>
              </a:xfrm>
              <a:prstGeom prst="rect">
                <a:avLst/>
              </a:prstGeom>
              <a:blipFill>
                <a:blip r:embed="rId6"/>
                <a:stretch>
                  <a:fillRect l="-486" t="-1279" r="-59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7F0720D1-9135-8048-8FC6-640D1BD9B0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1BF0D-568F-44CF-A1FF-894489FE1A20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35212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09903" y="246977"/>
            <a:ext cx="576826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>
                <a:latin typeface="+mj-lt"/>
                <a:ea typeface="+mj-ea"/>
                <a:cs typeface="+mj-cs"/>
              </a:rPr>
              <a:t>Kapilární jevy, kapilární elevace a kapilární deprese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09903" y="625558"/>
            <a:ext cx="6505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Trubička s vnitřním poloměrem 1 mm a menším se nazývá </a:t>
            </a:r>
            <a:r>
              <a:rPr lang="cs-CZ" b="1" dirty="0"/>
              <a:t>kapilára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409903" y="964113"/>
                <a:ext cx="11235559" cy="20294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Ponoříme-li kapiláru svisle do kapaliny v široké nádobě, pozorujeme zakřivení povrch kapaliny v kapiláře a její vystoupání nebo naopak snížení vzhledem k hladině v nádobě.</a:t>
                </a:r>
              </a:p>
              <a:p>
                <a:r>
                  <a:rPr lang="cs-CZ" dirty="0"/>
                  <a:t>Je-li kapilára ponořena do kapaliny, která </a:t>
                </a:r>
                <a:r>
                  <a:rPr lang="cs-CZ" b="1" dirty="0"/>
                  <a:t>smáčí</a:t>
                </a:r>
                <a:r>
                  <a:rPr lang="cs-CZ" dirty="0"/>
                  <a:t> její stěny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i="1" smtClean="0">
                            <a:latin typeface="Cambria Math"/>
                            <a:ea typeface="Cambria Math"/>
                          </a:rPr>
                          <m:t>𝜗</m:t>
                        </m:r>
                        <m:r>
                          <a:rPr lang="cs-CZ" i="1" smtClean="0">
                            <a:latin typeface="Cambria Math"/>
                            <a:ea typeface="Cambria Math"/>
                          </a:rPr>
                          <m:t>&lt;</m:t>
                        </m:r>
                        <m:f>
                          <m:fPr>
                            <m:ctrlPr>
                              <a:rPr lang="el-GR" i="1" smtClean="0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fPr>
                          <m:num>
                            <m:r>
                              <a:rPr lang="el-GR" i="1" smtClean="0">
                                <a:latin typeface="Cambria Math"/>
                                <a:ea typeface="Cambria Math"/>
                              </a:rPr>
                              <m:t>𝜋</m:t>
                            </m:r>
                          </m:num>
                          <m:den>
                            <m:r>
                              <a:rPr lang="el-GR" i="1" smtClean="0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den>
                        </m:f>
                      </m:e>
                    </m:d>
                  </m:oMath>
                </a14:m>
                <a:r>
                  <a:rPr lang="cs-CZ" dirty="0"/>
                  <a:t>, dojde k vystoupání hladiny v kapiláře. Tento jev nazýváme </a:t>
                </a:r>
                <a:r>
                  <a:rPr lang="cs-CZ" b="1" dirty="0"/>
                  <a:t>kapilární elevace, </a:t>
                </a:r>
                <a:r>
                  <a:rPr lang="cs-CZ" dirty="0"/>
                  <a:t>(</a:t>
                </a:r>
                <a:r>
                  <a:rPr lang="cs-CZ" dirty="0" err="1"/>
                  <a:t>elevo</a:t>
                </a:r>
                <a:r>
                  <a:rPr lang="cs-CZ" dirty="0"/>
                  <a:t> = výše zvedám),  obrázek a)</a:t>
                </a:r>
              </a:p>
              <a:p>
                <a:r>
                  <a:rPr lang="cs-CZ" dirty="0"/>
                  <a:t>Je-li kapilára ponořena do kapaliny, která </a:t>
                </a:r>
                <a:r>
                  <a:rPr lang="cs-CZ" b="1" dirty="0"/>
                  <a:t>nesmáčí</a:t>
                </a:r>
                <a:r>
                  <a:rPr lang="cs-CZ" dirty="0"/>
                  <a:t> její stěny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i="1" smtClean="0">
                            <a:latin typeface="Cambria Math"/>
                            <a:ea typeface="Cambria Math"/>
                          </a:rPr>
                          <m:t>𝜗</m:t>
                        </m:r>
                        <m:r>
                          <a:rPr lang="cs-CZ" i="1" smtClean="0">
                            <a:latin typeface="Cambria Math"/>
                            <a:ea typeface="Cambria Math"/>
                          </a:rPr>
                          <m:t>&gt;</m:t>
                        </m:r>
                        <m:f>
                          <m:fPr>
                            <m:ctrlPr>
                              <a:rPr lang="el-GR" i="1" smtClean="0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fPr>
                          <m:num>
                            <m:r>
                              <a:rPr lang="el-GR" i="1" smtClean="0">
                                <a:latin typeface="Cambria Math"/>
                                <a:ea typeface="Cambria Math"/>
                              </a:rPr>
                              <m:t>𝜋</m:t>
                            </m:r>
                          </m:num>
                          <m:den>
                            <m:r>
                              <a:rPr lang="el-GR" i="1" smtClean="0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den>
                        </m:f>
                      </m:e>
                    </m:d>
                  </m:oMath>
                </a14:m>
                <a:r>
                  <a:rPr lang="cs-CZ" dirty="0"/>
                  <a:t>, dojde ke snížení hladiny v kapiláře. Tento jev se nazývá </a:t>
                </a:r>
                <a:r>
                  <a:rPr lang="cs-CZ" b="1" dirty="0"/>
                  <a:t>kapilární deprese</a:t>
                </a:r>
                <a:r>
                  <a:rPr lang="cs-CZ" dirty="0"/>
                  <a:t> (</a:t>
                </a:r>
                <a:r>
                  <a:rPr lang="cs-CZ" dirty="0" err="1"/>
                  <a:t>deprimo</a:t>
                </a:r>
                <a:r>
                  <a:rPr lang="cs-CZ" dirty="0"/>
                  <a:t> = stlačuji), obrázek b)</a:t>
                </a:r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903" y="964113"/>
                <a:ext cx="11235559" cy="2029402"/>
              </a:xfrm>
              <a:prstGeom prst="rect">
                <a:avLst/>
              </a:prstGeom>
              <a:blipFill>
                <a:blip r:embed="rId2"/>
                <a:stretch>
                  <a:fillRect l="-434" t="-1502" b="-39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7" name="Skupina 6">
            <a:extLst>
              <a:ext uri="{FF2B5EF4-FFF2-40B4-BE49-F238E27FC236}">
                <a16:creationId xmlns:a16="http://schemas.microsoft.com/office/drawing/2014/main" id="{801FDE54-444A-D756-36BC-8A2A77A68633}"/>
              </a:ext>
            </a:extLst>
          </p:cNvPr>
          <p:cNvGrpSpPr/>
          <p:nvPr/>
        </p:nvGrpSpPr>
        <p:grpSpPr>
          <a:xfrm>
            <a:off x="501755" y="3063240"/>
            <a:ext cx="5065986" cy="3374378"/>
            <a:chOff x="3563007" y="3317661"/>
            <a:chExt cx="5065986" cy="3374378"/>
          </a:xfrm>
        </p:grpSpPr>
        <p:pic>
          <p:nvPicPr>
            <p:cNvPr id="1026" name="Picture 2" descr="https://slideplayer.cz/slide/3416357/11/images/8/Kapil%C3%A1rn%C3%AD+elevace+a+deprese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988" t="52277" r="25610" b="3891"/>
            <a:stretch/>
          </p:blipFill>
          <p:spPr bwMode="auto">
            <a:xfrm>
              <a:off x="3563007" y="3317661"/>
              <a:ext cx="5065986" cy="30059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ovéPole 4"/>
            <p:cNvSpPr txBox="1"/>
            <p:nvPr/>
          </p:nvSpPr>
          <p:spPr>
            <a:xfrm>
              <a:off x="4763813" y="6289706"/>
              <a:ext cx="48873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a)</a:t>
              </a:r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7168054" y="6322707"/>
              <a:ext cx="4309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b)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83C5E06C-4092-51EF-E0FD-4E327DC3C25E}"/>
                  </a:ext>
                </a:extLst>
              </p:cNvPr>
              <p:cNvSpPr txBox="1"/>
              <p:nvPr/>
            </p:nvSpPr>
            <p:spPr>
              <a:xfrm>
                <a:off x="5748794" y="2993515"/>
                <a:ext cx="6154309" cy="17543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Změny výšky hladiny v kapiláře jsou spojeny s existencí kapilárního tlaku. Těsně pod dutým povrchem je vnitřní tlak menší o kapilární tlak než těsně pod rovinným povrchem kapaliny v okolí kapiláry. Proto kapalina vystoupí v kapiláře do takové výšky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cs-CZ" dirty="0"/>
                  <a:t>, aby hydrostatický tlak odpovídající tomuto sloupci kapaliny vyrovnal rozdíl vnitřních tlaků – obrázek a).</a:t>
                </a:r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83C5E06C-4092-51EF-E0FD-4E327DC3C25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48794" y="2993515"/>
                <a:ext cx="6154309" cy="1754326"/>
              </a:xfrm>
              <a:prstGeom prst="rect">
                <a:avLst/>
              </a:prstGeom>
              <a:blipFill>
                <a:blip r:embed="rId4"/>
                <a:stretch>
                  <a:fillRect l="-792" t="-1736" b="-451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ovéPole 8">
            <a:extLst>
              <a:ext uri="{FF2B5EF4-FFF2-40B4-BE49-F238E27FC236}">
                <a16:creationId xmlns:a16="http://schemas.microsoft.com/office/drawing/2014/main" id="{B2C1F22B-F0C0-E183-8E24-6F4785B0DD9E}"/>
              </a:ext>
            </a:extLst>
          </p:cNvPr>
          <p:cNvSpPr txBox="1"/>
          <p:nvPr/>
        </p:nvSpPr>
        <p:spPr>
          <a:xfrm>
            <a:off x="1521347" y="3846745"/>
            <a:ext cx="87464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Dutý povrch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390A75EF-1CFA-A35C-49B7-529F4C4FEC6E}"/>
              </a:ext>
            </a:extLst>
          </p:cNvPr>
          <p:cNvSpPr txBox="1"/>
          <p:nvPr/>
        </p:nvSpPr>
        <p:spPr>
          <a:xfrm>
            <a:off x="3974086" y="5213470"/>
            <a:ext cx="68045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100" dirty="0"/>
              <a:t>Vypuklý</a:t>
            </a:r>
          </a:p>
          <a:p>
            <a:pPr algn="ctr"/>
            <a:r>
              <a:rPr lang="cs-CZ" sz="1100" dirty="0"/>
              <a:t>povrch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9284FDDC-12F9-88D0-04A4-432CC97304B4}"/>
                  </a:ext>
                </a:extLst>
              </p:cNvPr>
              <p:cNvSpPr txBox="1"/>
              <p:nvPr/>
            </p:nvSpPr>
            <p:spPr>
              <a:xfrm>
                <a:off x="5748794" y="4783575"/>
                <a:ext cx="6178163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U kapilární deprese je tomu opačně. Těsně pod vypuklým povrchem v kapiláře je vnitřní tlak větší než pod rovným povrchem kapaliny v okolí kapiláry, a to o kapilární tlak. Proto kapalina klesne v kapiláře o takovou výšku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cs-CZ" dirty="0"/>
                  <a:t> – obrázek b), aby byl kapilární tlak vykompenzován.</a:t>
                </a:r>
              </a:p>
            </p:txBody>
          </p:sp>
        </mc:Choice>
        <mc:Fallback xmlns="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9284FDDC-12F9-88D0-04A4-432CC97304B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48794" y="4783575"/>
                <a:ext cx="6178163" cy="1477328"/>
              </a:xfrm>
              <a:prstGeom prst="rect">
                <a:avLst/>
              </a:prstGeom>
              <a:blipFill>
                <a:blip r:embed="rId5"/>
                <a:stretch>
                  <a:fillRect l="-789" t="-2479" b="-578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Zástupný symbol pro číslo snímku 11">
            <a:extLst>
              <a:ext uri="{FF2B5EF4-FFF2-40B4-BE49-F238E27FC236}">
                <a16:creationId xmlns:a16="http://schemas.microsoft.com/office/drawing/2014/main" id="{E5A31830-14E5-F7FF-94B5-C72152679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1BF0D-568F-44CF-A1FF-894489FE1A20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70919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643CF8B4-C5E4-9FC1-75ED-8E950F7F96FE}"/>
                  </a:ext>
                </a:extLst>
              </p:cNvPr>
              <p:cNvSpPr txBox="1"/>
              <p:nvPr/>
            </p:nvSpPr>
            <p:spPr>
              <a:xfrm>
                <a:off x="409903" y="246977"/>
                <a:ext cx="4170048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200" b="1" dirty="0">
                    <a:latin typeface="+mj-lt"/>
                    <a:ea typeface="+mj-ea"/>
                    <a:cs typeface="+mj-cs"/>
                  </a:rPr>
                  <a:t>Výpočet výšky </a:t>
                </a:r>
                <a14:m>
                  <m:oMath xmlns:m="http://schemas.openxmlformats.org/officeDocument/2006/math">
                    <m:r>
                      <a:rPr lang="cs-CZ" sz="2200" b="1" i="1" dirty="0" smtClean="0">
                        <a:latin typeface="Cambria Math" panose="02040503050406030204" pitchFamily="18" charset="0"/>
                        <a:ea typeface="+mj-ea"/>
                        <a:cs typeface="+mj-cs"/>
                      </a:rPr>
                      <m:t>𝒉</m:t>
                    </m:r>
                  </m:oMath>
                </a14:m>
                <a:r>
                  <a:rPr lang="cs-CZ" sz="2200" b="1" dirty="0">
                    <a:latin typeface="+mj-lt"/>
                    <a:ea typeface="+mj-ea"/>
                    <a:cs typeface="+mj-cs"/>
                  </a:rPr>
                  <a:t> při kapilární elevaci</a:t>
                </a:r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643CF8B4-C5E4-9FC1-75ED-8E950F7F96F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903" y="246977"/>
                <a:ext cx="4170048" cy="430887"/>
              </a:xfrm>
              <a:prstGeom prst="rect">
                <a:avLst/>
              </a:prstGeom>
              <a:blipFill>
                <a:blip r:embed="rId2"/>
                <a:stretch>
                  <a:fillRect l="-1901" t="-10000" r="-1462" b="-2857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Obrázek 3">
            <a:extLst>
              <a:ext uri="{FF2B5EF4-FFF2-40B4-BE49-F238E27FC236}">
                <a16:creationId xmlns:a16="http://schemas.microsoft.com/office/drawing/2014/main" id="{F363AFDA-DE11-5091-E729-4D9414B207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514" y="771741"/>
            <a:ext cx="3069867" cy="381616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984BF622-32AB-AC55-C7E9-7163384C35A9}"/>
                  </a:ext>
                </a:extLst>
              </p:cNvPr>
              <p:cNvSpPr txBox="1"/>
              <p:nvPr/>
            </p:nvSpPr>
            <p:spPr>
              <a:xfrm>
                <a:off x="3538330" y="882595"/>
                <a:ext cx="8285259" cy="46574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Má-li kapalina hustotu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</m:oMath>
                </a14:m>
                <a:r>
                  <a:rPr lang="cs-CZ" dirty="0"/>
                  <a:t>, pak hydrostatický tlak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sub>
                    </m:sSub>
                  </m:oMath>
                </a14:m>
                <a:r>
                  <a:rPr lang="cs-CZ" dirty="0"/>
                  <a:t> odpovídající výšce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cs-CZ" dirty="0"/>
                  <a:t> - viz obrázek, je roven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Je-li vytvořený dutý povrch tvaru polokoule o poloměru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𝑅</m:t>
                    </m:r>
                  </m:oMath>
                </a14:m>
                <a:r>
                  <a:rPr lang="cs-CZ" dirty="0"/>
                  <a:t> (kapalina dokonale smáčí vnitřek kapiláry), a tím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𝑅</m:t>
                    </m:r>
                  </m:oMath>
                </a14:m>
                <a:r>
                  <a:rPr lang="cs-CZ" dirty="0"/>
                  <a:t> je i vnitřní poloměr kapiláry, pak podle vztahu – viz snímek 14, je kapilární tlak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</m:oMath>
                </a14:m>
                <a:r>
                  <a:rPr lang="cs-CZ" dirty="0"/>
                  <a:t> </a:t>
                </a:r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2 . 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𝜎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Z rovnosti tlaků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h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</m:oMath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2 . 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𝜎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𝑅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Vypočteme výšku kapilární elevace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2 . 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𝜎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𝜌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𝑔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𝑅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984BF622-32AB-AC55-C7E9-7163384C35A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38330" y="882595"/>
                <a:ext cx="8285259" cy="4657429"/>
              </a:xfrm>
              <a:prstGeom prst="rect">
                <a:avLst/>
              </a:prstGeom>
              <a:blipFill>
                <a:blip r:embed="rId4"/>
                <a:stretch>
                  <a:fillRect l="-588" t="-785" r="-102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ovéPole 5">
            <a:extLst>
              <a:ext uri="{FF2B5EF4-FFF2-40B4-BE49-F238E27FC236}">
                <a16:creationId xmlns:a16="http://schemas.microsoft.com/office/drawing/2014/main" id="{782E64EC-502F-5E81-E1BD-4D20502F2A1B}"/>
              </a:ext>
            </a:extLst>
          </p:cNvPr>
          <p:cNvSpPr txBox="1"/>
          <p:nvPr/>
        </p:nvSpPr>
        <p:spPr>
          <a:xfrm>
            <a:off x="485030" y="5439928"/>
            <a:ext cx="113385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Ze vztahu pro výpočet kapilární elevace je vidět, že zvýšení hladiny v kapiláře vzhledem k rovinnému povrchu ve vnější nádobě je nepřímo úměrné vnitřnímu poloměru kapiláry.</a:t>
            </a: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77AF5D44-814F-D1F4-DDEA-CB2D79BE7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1BF0D-568F-44CF-A1FF-894489FE1A20}" type="slidenum">
              <a:rPr lang="cs-CZ" smtClean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8271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D09E6E8F-C051-9F4D-3B21-FE1C3455F9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1BF0D-568F-44CF-A1FF-894489FE1A20}" type="slidenum">
              <a:rPr lang="cs-CZ" smtClean="0"/>
              <a:t>19</a:t>
            </a:fld>
            <a:endParaRPr lang="cs-CZ"/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D11B52F8-56B6-6EA3-8F2B-51D4C6D083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211" y="47312"/>
            <a:ext cx="11419550" cy="43704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/>
              <a:t>V tepnách kapilární vzlínání prakticky nehraje významnou roli.</a:t>
            </a:r>
            <a:r>
              <a:rPr lang="cs-CZ" altLang="cs-CZ" dirty="0"/>
              <a:t> Pohyb krve v tepnách je způsoben především činností srdce, které vytváří tlak a krev žene cévami.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Kapilární jevy se uplatňují hlavně v nejtenčích cévách – vlásečnicích (kapilárách), jejichž průměr je velmi malý. Díky malému průměru a působení sil mezi krví a stěnou cévy se zde usnadňuje: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proudění krve velmi úzkými cévami,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výměna kyslíku, živin a odpadních látek mezi krví a tkáněmi.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/>
              <a:t>Kapilární vzlínání je jev, při kterém kapalina stoupá v úzkých trubičkách působením přitažlivých sil mezi kapalinou a stěnou trubičky. V lidském těle se tento jev významně neuplatňuje v tepnách, protože krev je zde poháněna tlakem vytvářeným srdcem. Podobné kapilární jevy však mohou přispívat k pohybu tekutin v nejjemnějších vlásečnicích a v tkáních.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Zapamatuj si:</a:t>
            </a: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dirty="0"/>
              <a:t>Tepny → krev proudí díky tlaku srdce.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dirty="0"/>
              <a:t>Kapilární vzlínání → důležité v úzkých trubičkách a porézních materiálech.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dirty="0"/>
              <a:t>V lidském oběhovém systému má kapilární vzlínání jen malý význam ve srovnání s krevním tlakem.</a:t>
            </a:r>
          </a:p>
        </p:txBody>
      </p:sp>
      <p:grpSp>
        <p:nvGrpSpPr>
          <p:cNvPr id="16" name="Skupina 15">
            <a:extLst>
              <a:ext uri="{FF2B5EF4-FFF2-40B4-BE49-F238E27FC236}">
                <a16:creationId xmlns:a16="http://schemas.microsoft.com/office/drawing/2014/main" id="{1098D65A-12D0-913E-9879-D09F4D570DEA}"/>
              </a:ext>
            </a:extLst>
          </p:cNvPr>
          <p:cNvGrpSpPr/>
          <p:nvPr/>
        </p:nvGrpSpPr>
        <p:grpSpPr>
          <a:xfrm>
            <a:off x="413474" y="4827884"/>
            <a:ext cx="4492747" cy="1711028"/>
            <a:chOff x="978010" y="4827884"/>
            <a:chExt cx="4492747" cy="1711028"/>
          </a:xfrm>
        </p:grpSpPr>
        <p:pic>
          <p:nvPicPr>
            <p:cNvPr id="9" name="Obrázek 8">
              <a:extLst>
                <a:ext uri="{FF2B5EF4-FFF2-40B4-BE49-F238E27FC236}">
                  <a16:creationId xmlns:a16="http://schemas.microsoft.com/office/drawing/2014/main" id="{6CD2D3A6-74A7-F6F7-89F9-870BF1E177D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55330" y="4966595"/>
              <a:ext cx="4315427" cy="1228896"/>
            </a:xfrm>
            <a:prstGeom prst="rect">
              <a:avLst/>
            </a:prstGeom>
          </p:spPr>
        </p:pic>
        <p:sp>
          <p:nvSpPr>
            <p:cNvPr id="10" name="TextovéPole 9">
              <a:extLst>
                <a:ext uri="{FF2B5EF4-FFF2-40B4-BE49-F238E27FC236}">
                  <a16:creationId xmlns:a16="http://schemas.microsoft.com/office/drawing/2014/main" id="{A428AB8F-410D-1F85-4CCC-AFB69A05FE22}"/>
                </a:ext>
              </a:extLst>
            </p:cNvPr>
            <p:cNvSpPr txBox="1"/>
            <p:nvPr/>
          </p:nvSpPr>
          <p:spPr>
            <a:xfrm>
              <a:off x="978010" y="5984914"/>
              <a:ext cx="1105232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000" b="1" dirty="0">
                  <a:solidFill>
                    <a:srgbClr val="FF0000"/>
                  </a:solidFill>
                </a:rPr>
                <a:t>Srdce</a:t>
              </a:r>
              <a:r>
                <a:rPr lang="cs-CZ" sz="1000" dirty="0"/>
                <a:t> vytváří tlak,</a:t>
              </a:r>
            </a:p>
            <a:p>
              <a:pPr algn="ctr"/>
              <a:r>
                <a:rPr lang="cs-CZ" sz="1000" dirty="0"/>
                <a:t>Který pohání krev</a:t>
              </a:r>
            </a:p>
            <a:p>
              <a:pPr algn="ctr"/>
              <a:r>
                <a:rPr lang="cs-CZ" sz="1000" dirty="0"/>
                <a:t>tepnami</a:t>
              </a:r>
            </a:p>
          </p:txBody>
        </p:sp>
        <p:sp>
          <p:nvSpPr>
            <p:cNvPr id="11" name="TextovéPole 10">
              <a:extLst>
                <a:ext uri="{FF2B5EF4-FFF2-40B4-BE49-F238E27FC236}">
                  <a16:creationId xmlns:a16="http://schemas.microsoft.com/office/drawing/2014/main" id="{066679A2-7D52-CF52-2BB5-22A3AEAC2814}"/>
                </a:ext>
              </a:extLst>
            </p:cNvPr>
            <p:cNvSpPr txBox="1"/>
            <p:nvPr/>
          </p:nvSpPr>
          <p:spPr>
            <a:xfrm>
              <a:off x="1932167" y="4827884"/>
              <a:ext cx="8778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000" b="1" dirty="0">
                  <a:solidFill>
                    <a:srgbClr val="FF0000"/>
                  </a:solidFill>
                </a:rPr>
                <a:t>Tepna</a:t>
              </a:r>
            </a:p>
            <a:p>
              <a:pPr algn="ctr"/>
              <a:r>
                <a:rPr lang="cs-CZ" sz="1000" dirty="0"/>
                <a:t>(vysoký tlak)</a:t>
              </a:r>
            </a:p>
          </p:txBody>
        </p:sp>
        <p:sp>
          <p:nvSpPr>
            <p:cNvPr id="12" name="TextovéPole 11">
              <a:extLst>
                <a:ext uri="{FF2B5EF4-FFF2-40B4-BE49-F238E27FC236}">
                  <a16:creationId xmlns:a16="http://schemas.microsoft.com/office/drawing/2014/main" id="{9831643F-7700-5335-9973-989869C0D99F}"/>
                </a:ext>
              </a:extLst>
            </p:cNvPr>
            <p:cNvSpPr txBox="1"/>
            <p:nvPr/>
          </p:nvSpPr>
          <p:spPr>
            <a:xfrm>
              <a:off x="2700791" y="5025223"/>
              <a:ext cx="654658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000" b="1" dirty="0">
                  <a:solidFill>
                    <a:srgbClr val="FF0000"/>
                  </a:solidFill>
                </a:rPr>
                <a:t>Arteriola</a:t>
              </a:r>
            </a:p>
          </p:txBody>
        </p:sp>
        <p:sp>
          <p:nvSpPr>
            <p:cNvPr id="13" name="TextovéPole 12">
              <a:extLst>
                <a:ext uri="{FF2B5EF4-FFF2-40B4-BE49-F238E27FC236}">
                  <a16:creationId xmlns:a16="http://schemas.microsoft.com/office/drawing/2014/main" id="{BADFA4A7-5725-4229-5371-E2F658A263AF}"/>
                </a:ext>
              </a:extLst>
            </p:cNvPr>
            <p:cNvSpPr txBox="1"/>
            <p:nvPr/>
          </p:nvSpPr>
          <p:spPr>
            <a:xfrm>
              <a:off x="3204376" y="4842140"/>
              <a:ext cx="128016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000" b="1" dirty="0">
                  <a:solidFill>
                    <a:srgbClr val="9933FF"/>
                  </a:solidFill>
                </a:rPr>
                <a:t>Kapiláry (vlásečnice)</a:t>
              </a:r>
            </a:p>
            <a:p>
              <a:pPr algn="ctr"/>
              <a:r>
                <a:rPr lang="cs-CZ" sz="1000" dirty="0"/>
                <a:t>(nízký tlak)</a:t>
              </a:r>
            </a:p>
          </p:txBody>
        </p:sp>
        <p:sp>
          <p:nvSpPr>
            <p:cNvPr id="14" name="TextovéPole 13">
              <a:extLst>
                <a:ext uri="{FF2B5EF4-FFF2-40B4-BE49-F238E27FC236}">
                  <a16:creationId xmlns:a16="http://schemas.microsoft.com/office/drawing/2014/main" id="{EC871BCB-F636-CCDD-25A9-D6D4944F4245}"/>
                </a:ext>
              </a:extLst>
            </p:cNvPr>
            <p:cNvSpPr txBox="1"/>
            <p:nvPr/>
          </p:nvSpPr>
          <p:spPr>
            <a:xfrm>
              <a:off x="4365267" y="5789973"/>
              <a:ext cx="55659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000" b="1" dirty="0" err="1">
                  <a:solidFill>
                    <a:srgbClr val="0070C0"/>
                  </a:solidFill>
                </a:rPr>
                <a:t>Venula</a:t>
              </a:r>
              <a:endParaRPr lang="cs-CZ" sz="1000" b="1" dirty="0">
                <a:solidFill>
                  <a:srgbClr val="0070C0"/>
                </a:solidFill>
              </a:endParaRPr>
            </a:p>
          </p:txBody>
        </p:sp>
        <p:sp>
          <p:nvSpPr>
            <p:cNvPr id="15" name="TextovéPole 14">
              <a:extLst>
                <a:ext uri="{FF2B5EF4-FFF2-40B4-BE49-F238E27FC236}">
                  <a16:creationId xmlns:a16="http://schemas.microsoft.com/office/drawing/2014/main" id="{F64FBF15-4740-2086-C0AB-D4BEF4588110}"/>
                </a:ext>
              </a:extLst>
            </p:cNvPr>
            <p:cNvSpPr txBox="1"/>
            <p:nvPr/>
          </p:nvSpPr>
          <p:spPr>
            <a:xfrm>
              <a:off x="4579954" y="4879134"/>
              <a:ext cx="75537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000" b="1" dirty="0">
                  <a:solidFill>
                    <a:srgbClr val="0070C0"/>
                  </a:solidFill>
                </a:rPr>
                <a:t>Žíla</a:t>
              </a:r>
            </a:p>
            <a:p>
              <a:pPr algn="ctr"/>
              <a:r>
                <a:rPr lang="cs-CZ" sz="1000" dirty="0"/>
                <a:t>(nízký tlak)</a:t>
              </a:r>
            </a:p>
          </p:txBody>
        </p:sp>
      </p:grp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CC064A9B-3766-B7D9-0BBC-74DB89C27D58}"/>
              </a:ext>
            </a:extLst>
          </p:cNvPr>
          <p:cNvSpPr txBox="1"/>
          <p:nvPr/>
        </p:nvSpPr>
        <p:spPr>
          <a:xfrm>
            <a:off x="4922520" y="4534603"/>
            <a:ext cx="1279505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dirty="0"/>
              <a:t>V tepnách kapilární vzlínání nehraje významnou roli,</a:t>
            </a:r>
          </a:p>
          <a:p>
            <a:pPr algn="ctr"/>
            <a:endParaRPr lang="cs-CZ" sz="1000" dirty="0"/>
          </a:p>
          <a:p>
            <a:pPr algn="ctr"/>
            <a:r>
              <a:rPr lang="cs-CZ" sz="1000" dirty="0"/>
              <a:t>Krev v tepnách proudí díky tlaku vytvářenému srdcem.</a:t>
            </a:r>
          </a:p>
          <a:p>
            <a:pPr algn="ctr"/>
            <a:endParaRPr lang="cs-CZ" sz="1000" dirty="0"/>
          </a:p>
          <a:p>
            <a:pPr algn="ctr"/>
            <a:r>
              <a:rPr lang="cs-CZ" sz="1000" dirty="0"/>
              <a:t>Kapilární jevy se uplatňují hlavně v nejtenčích cévách - </a:t>
            </a:r>
            <a:r>
              <a:rPr lang="cs-CZ" sz="1000" b="1" dirty="0">
                <a:solidFill>
                  <a:srgbClr val="7030A0"/>
                </a:solidFill>
              </a:rPr>
              <a:t>kapilárách</a:t>
            </a:r>
          </a:p>
        </p:txBody>
      </p:sp>
      <p:grpSp>
        <p:nvGrpSpPr>
          <p:cNvPr id="25" name="Skupina 24">
            <a:extLst>
              <a:ext uri="{FF2B5EF4-FFF2-40B4-BE49-F238E27FC236}">
                <a16:creationId xmlns:a16="http://schemas.microsoft.com/office/drawing/2014/main" id="{60DCD0EF-9625-4152-B9B9-BE782993BF91}"/>
              </a:ext>
            </a:extLst>
          </p:cNvPr>
          <p:cNvGrpSpPr/>
          <p:nvPr/>
        </p:nvGrpSpPr>
        <p:grpSpPr>
          <a:xfrm>
            <a:off x="6374374" y="4373207"/>
            <a:ext cx="4113402" cy="2317885"/>
            <a:chOff x="6597009" y="4309599"/>
            <a:chExt cx="4113402" cy="2317885"/>
          </a:xfrm>
        </p:grpSpPr>
        <p:pic>
          <p:nvPicPr>
            <p:cNvPr id="20" name="Obrázek 19">
              <a:extLst>
                <a:ext uri="{FF2B5EF4-FFF2-40B4-BE49-F238E27FC236}">
                  <a16:creationId xmlns:a16="http://schemas.microsoft.com/office/drawing/2014/main" id="{34839371-F2C2-A00A-9E61-3E2E3B37BCC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7009" y="4309599"/>
              <a:ext cx="3860814" cy="2317885"/>
            </a:xfrm>
            <a:prstGeom prst="rect">
              <a:avLst/>
            </a:prstGeom>
          </p:spPr>
        </p:pic>
        <p:sp>
          <p:nvSpPr>
            <p:cNvPr id="21" name="TextovéPole 20">
              <a:extLst>
                <a:ext uri="{FF2B5EF4-FFF2-40B4-BE49-F238E27FC236}">
                  <a16:creationId xmlns:a16="http://schemas.microsoft.com/office/drawing/2014/main" id="{A2B01D50-EC18-B8D6-25E3-C7E4A5896A25}"/>
                </a:ext>
              </a:extLst>
            </p:cNvPr>
            <p:cNvSpPr txBox="1"/>
            <p:nvPr/>
          </p:nvSpPr>
          <p:spPr>
            <a:xfrm>
              <a:off x="7271764" y="4318646"/>
              <a:ext cx="12795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000" dirty="0"/>
                <a:t>Tenká stěna kapiláry</a:t>
              </a:r>
            </a:p>
            <a:p>
              <a:pPr algn="ctr"/>
              <a:r>
                <a:rPr lang="cs-CZ" sz="1000" dirty="0"/>
                <a:t>(jedna vrstva buněk)</a:t>
              </a:r>
            </a:p>
          </p:txBody>
        </p:sp>
        <p:sp>
          <p:nvSpPr>
            <p:cNvPr id="22" name="TextovéPole 21">
              <a:extLst>
                <a:ext uri="{FF2B5EF4-FFF2-40B4-BE49-F238E27FC236}">
                  <a16:creationId xmlns:a16="http://schemas.microsoft.com/office/drawing/2014/main" id="{7AC51226-FB60-9D90-4FDD-33BA67F0DC75}"/>
                </a:ext>
              </a:extLst>
            </p:cNvPr>
            <p:cNvSpPr txBox="1"/>
            <p:nvPr/>
          </p:nvSpPr>
          <p:spPr>
            <a:xfrm>
              <a:off x="6759265" y="5517435"/>
              <a:ext cx="103300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000" dirty="0"/>
                <a:t>Kyslík a živiny</a:t>
              </a:r>
            </a:p>
            <a:p>
              <a:pPr algn="ctr"/>
              <a:r>
                <a:rPr lang="cs-CZ" sz="1000" dirty="0"/>
                <a:t>(z krve do tkání)</a:t>
              </a:r>
            </a:p>
          </p:txBody>
        </p:sp>
        <p:sp>
          <p:nvSpPr>
            <p:cNvPr id="23" name="TextovéPole 22">
              <a:extLst>
                <a:ext uri="{FF2B5EF4-FFF2-40B4-BE49-F238E27FC236}">
                  <a16:creationId xmlns:a16="http://schemas.microsoft.com/office/drawing/2014/main" id="{F4D2EC80-97D3-2443-4F55-C46E189501E0}"/>
                </a:ext>
              </a:extLst>
            </p:cNvPr>
            <p:cNvSpPr txBox="1"/>
            <p:nvPr/>
          </p:nvSpPr>
          <p:spPr>
            <a:xfrm>
              <a:off x="9112199" y="5522390"/>
              <a:ext cx="159821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000" dirty="0"/>
                <a:t>Odpadní látky, oxid uhličitý</a:t>
              </a:r>
            </a:p>
            <a:p>
              <a:pPr algn="ctr"/>
              <a:r>
                <a:rPr lang="cs-CZ" sz="1000" dirty="0"/>
                <a:t>(z tkání do krve)</a:t>
              </a:r>
            </a:p>
          </p:txBody>
        </p:sp>
      </p:grpSp>
      <p:sp>
        <p:nvSpPr>
          <p:cNvPr id="24" name="TextovéPole 23">
            <a:extLst>
              <a:ext uri="{FF2B5EF4-FFF2-40B4-BE49-F238E27FC236}">
                <a16:creationId xmlns:a16="http://schemas.microsoft.com/office/drawing/2014/main" id="{5CEA7009-921F-3AFE-4DA6-055EE3D38143}"/>
              </a:ext>
            </a:extLst>
          </p:cNvPr>
          <p:cNvSpPr txBox="1"/>
          <p:nvPr/>
        </p:nvSpPr>
        <p:spPr>
          <a:xfrm>
            <a:off x="10487776" y="4943895"/>
            <a:ext cx="148975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V úzkých kapilárách</a:t>
            </a:r>
          </a:p>
          <a:p>
            <a:r>
              <a:rPr lang="cs-CZ" sz="1000" dirty="0"/>
              <a:t>Usnadňují kapilární jevy:</a:t>
            </a:r>
          </a:p>
          <a:p>
            <a:endParaRPr lang="cs-CZ" sz="10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sz="1000" dirty="0"/>
              <a:t>Proudění krve velmi úzkými cévami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sz="1000" dirty="0"/>
              <a:t>Výměnu látek mezi krví a tkáněmi</a:t>
            </a:r>
          </a:p>
        </p:txBody>
      </p:sp>
    </p:spTree>
    <p:extLst>
      <p:ext uri="{BB962C8B-B14F-4D97-AF65-F5344CB8AC3E}">
        <p14:creationId xmlns:p14="http://schemas.microsoft.com/office/powerpoint/2010/main" val="31148363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950B48C-CDBF-6DAA-6B34-1F08105F5F3E}"/>
              </a:ext>
            </a:extLst>
          </p:cNvPr>
          <p:cNvSpPr txBox="1"/>
          <p:nvPr/>
        </p:nvSpPr>
        <p:spPr>
          <a:xfrm>
            <a:off x="453222" y="223126"/>
            <a:ext cx="14232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Shrnutí učiva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9FA7194C-AB27-81D4-A553-64233EB684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2269" y="3269347"/>
            <a:ext cx="3962400" cy="3496056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A9B265E2-D1CD-6C38-F773-DF2B3866A6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231"/>
          <a:stretch>
            <a:fillRect/>
          </a:stretch>
        </p:blipFill>
        <p:spPr>
          <a:xfrm>
            <a:off x="1284136" y="592458"/>
            <a:ext cx="3971544" cy="116889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C5E43245-28C9-582D-F882-FDD469B10EA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5067"/>
          <a:stretch>
            <a:fillRect/>
          </a:stretch>
        </p:blipFill>
        <p:spPr>
          <a:xfrm>
            <a:off x="5932269" y="595968"/>
            <a:ext cx="3971544" cy="2673379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635036CA-3972-1C7A-963D-AE6AFE718FF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44990"/>
          <a:stretch>
            <a:fillRect/>
          </a:stretch>
        </p:blipFill>
        <p:spPr>
          <a:xfrm>
            <a:off x="1284137" y="1761351"/>
            <a:ext cx="3970197" cy="3271825"/>
          </a:xfrm>
          <a:prstGeom prst="rect">
            <a:avLst/>
          </a:prstGeom>
        </p:spPr>
      </p:pic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8907C4B5-66E5-AB6A-1C94-F4B0A37270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1BF0D-568F-44CF-A1FF-894489FE1A20}" type="slidenum">
              <a:rPr lang="cs-CZ" smtClean="0"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68458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3954517" cy="391620"/>
          </a:xfrm>
        </p:spPr>
        <p:txBody>
          <a:bodyPr>
            <a:normAutofit fontScale="90000"/>
          </a:bodyPr>
          <a:lstStyle/>
          <a:p>
            <a:r>
              <a:rPr lang="cs-CZ" sz="2400" dirty="0"/>
              <a:t>A na závěr něco praktického….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935421" y="987972"/>
            <a:ext cx="1053136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Kapilární jevy vysvětlují schopnost řady látek, například vaty, knotu, betonu či půdy vstřebávat (nasávat) vlhkost. Pro uchování spodní vody v půdě se v ní orbou nebo okopáním rozrušují kapiláry kterými by spodní vláha navzdory gravitaci vzlínala k povrchu a tam se odpařila. Stlačováním půdy, například válcováním se kapiláry v půdě vytvářejí. To umožňuje vzlínání  vody vytvořenými kapilárami k povrchu, k čerstvě zasetým semenům.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4976648" y="3636558"/>
            <a:ext cx="22387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/>
              <a:t>KONEC</a:t>
            </a:r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7BDBE1D2-0595-29E0-C056-6F575B7EE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1BF0D-568F-44CF-A1FF-894489FE1A20}" type="slidenum">
              <a:rPr lang="cs-CZ" smtClean="0"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404513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847</TotalTime>
  <Words>3246</Words>
  <Application>Microsoft Office PowerPoint</Application>
  <PresentationFormat>Širokoúhlá obrazovka</PresentationFormat>
  <Paragraphs>285</Paragraphs>
  <Slides>21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8" baseType="lpstr">
      <vt:lpstr>Aptos</vt:lpstr>
      <vt:lpstr>Arial</vt:lpstr>
      <vt:lpstr>Calibri</vt:lpstr>
      <vt:lpstr>Calibri Light</vt:lpstr>
      <vt:lpstr>Cambria Math</vt:lpstr>
      <vt:lpstr>Times New Roman</vt:lpstr>
      <vt:lpstr>Motiv Office</vt:lpstr>
      <vt:lpstr>Struktura a vlastnosti kapalin Fyz 88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Povrchové napětí</vt:lpstr>
      <vt:lpstr>Prezentace aplikace PowerPoint</vt:lpstr>
      <vt:lpstr>Prezentace aplikace PowerPoint</vt:lpstr>
      <vt:lpstr>Prezentace aplikace PowerPoint</vt:lpstr>
      <vt:lpstr>Prezentace aplikace PowerPoint</vt:lpstr>
      <vt:lpstr>Jevy na rozhraní pevného tělesa a kapaliny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A na závěr něco praktického….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Struktura a vlastnosti kapalin Fyz 86</dc:title>
  <dc:creator>Karel Sixl</dc:creator>
  <cp:lastModifiedBy>Karel Sixl</cp:lastModifiedBy>
  <cp:revision>32</cp:revision>
  <cp:lastPrinted>2026-05-29T09:19:15Z</cp:lastPrinted>
  <dcterms:created xsi:type="dcterms:W3CDTF">2025-07-28T17:55:16Z</dcterms:created>
  <dcterms:modified xsi:type="dcterms:W3CDTF">2026-05-31T10:06:19Z</dcterms:modified>
</cp:coreProperties>
</file>