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02B5FD-605B-41C3-3502-DA0F487BCD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VZNIK ČESKOSLOVENSKA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82C4A3D-845C-6F71-C9A4-701020596D6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290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86ABB6-0BDE-CB3D-278B-5AC4EACDE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OKOLNOSTI VZNIKU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0CD5FD4-582B-1EB9-72B7-714C22F08B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Po vypuknutí války byla většina českých politiků v R-U pasivní</a:t>
            </a:r>
          </a:p>
          <a:p>
            <a:r>
              <a:rPr lang="cs-CZ" dirty="0"/>
              <a:t>Exil – velmi aktivní – v zahraničí bojoval za vznik Československa</a:t>
            </a:r>
          </a:p>
          <a:p>
            <a:r>
              <a:rPr lang="cs-CZ" u="sng" dirty="0"/>
              <a:t>V čele:</a:t>
            </a:r>
          </a:p>
          <a:p>
            <a:pPr lvl="1"/>
            <a:r>
              <a:rPr lang="cs-CZ" dirty="0"/>
              <a:t>Bývalý říšský poslanec T. G. Masaryk</a:t>
            </a:r>
          </a:p>
          <a:p>
            <a:pPr lvl="1"/>
            <a:r>
              <a:rPr lang="cs-CZ" dirty="0"/>
              <a:t>Francouzský generál Milan Rastislav Štefánik</a:t>
            </a:r>
          </a:p>
          <a:p>
            <a:pPr lvl="1"/>
            <a:r>
              <a:rPr lang="cs-CZ" dirty="0"/>
              <a:t>Diplomat Edvard Beneš</a:t>
            </a:r>
          </a:p>
          <a:p>
            <a:r>
              <a:rPr lang="cs-CZ" b="1" dirty="0"/>
              <a:t>1915 – Prohlášení Českého komitétu zahraničního </a:t>
            </a:r>
            <a:r>
              <a:rPr lang="cs-CZ" dirty="0"/>
              <a:t>– provolání 11 členů zahraniční sekce, ve kterém požadovali vznik samostatného československého státu</a:t>
            </a:r>
          </a:p>
        </p:txBody>
      </p:sp>
    </p:spTree>
    <p:extLst>
      <p:ext uri="{BB962C8B-B14F-4D97-AF65-F5344CB8AC3E}">
        <p14:creationId xmlns:p14="http://schemas.microsoft.com/office/powerpoint/2010/main" val="3389666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985779-D594-F94B-BF0F-862C31B8B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OKOLNOSTI VZNIKU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58FB4D-E08D-61F2-0C73-8DFFD984AD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Československé legie – armáda</a:t>
            </a:r>
          </a:p>
          <a:p>
            <a:r>
              <a:rPr lang="cs-CZ" b="1" dirty="0"/>
              <a:t>1917 – Manifest českých spisovatelů </a:t>
            </a:r>
            <a:r>
              <a:rPr lang="cs-CZ" dirty="0"/>
              <a:t>– kritika nečinnosti českých poslanců v Říšské radě R-U</a:t>
            </a:r>
          </a:p>
          <a:p>
            <a:r>
              <a:rPr lang="cs-CZ" b="1" dirty="0"/>
              <a:t>Leden 1918 – Tříkrálová deklarace </a:t>
            </a:r>
            <a:r>
              <a:rPr lang="cs-CZ" dirty="0"/>
              <a:t>– prohlášení generálních sněmů – požadavek samostatnosti =&gt; zahájení společného postupu exilu i domácích politiků</a:t>
            </a:r>
          </a:p>
          <a:p>
            <a:r>
              <a:rPr lang="cs-CZ" b="1" dirty="0"/>
              <a:t>Leden 1918 – vyhlášení 14 bodů prezidenta </a:t>
            </a:r>
            <a:r>
              <a:rPr lang="cs-CZ" b="1" dirty="0" err="1"/>
              <a:t>Wodrowa</a:t>
            </a:r>
            <a:r>
              <a:rPr lang="cs-CZ" b="1" dirty="0"/>
              <a:t> Wilsona </a:t>
            </a:r>
            <a:r>
              <a:rPr lang="cs-CZ" dirty="0"/>
              <a:t>– uspořádání světa po válce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8787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467604-35AD-8174-901E-98A61DEA4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OKOLNOSTI VZNIKU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0E84FE3-EDC3-34F5-E2E6-252DC0F7DE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1918 – v průběhu roku sehnal Masaryk podporu pro samostatný stát</a:t>
            </a:r>
          </a:p>
          <a:p>
            <a:r>
              <a:rPr lang="cs-CZ" dirty="0"/>
              <a:t>V Paříži ustanovil prozatímní československou vládu =&gt; </a:t>
            </a:r>
            <a:r>
              <a:rPr lang="cs-CZ" b="1" dirty="0"/>
              <a:t>Národní výbor československý</a:t>
            </a:r>
          </a:p>
          <a:p>
            <a:r>
              <a:rPr lang="cs-CZ" b="1" dirty="0" err="1"/>
              <a:t>Maffie</a:t>
            </a:r>
            <a:r>
              <a:rPr lang="cs-CZ" b="1" dirty="0"/>
              <a:t> – hlavní orgán českého domácího odboje</a:t>
            </a:r>
          </a:p>
          <a:p>
            <a:pPr lvl="1"/>
            <a:r>
              <a:rPr lang="cs-CZ" dirty="0"/>
              <a:t>Edvard Beneš</a:t>
            </a:r>
          </a:p>
          <a:p>
            <a:pPr lvl="1"/>
            <a:r>
              <a:rPr lang="cs-CZ" dirty="0"/>
              <a:t>Alois Rašín</a:t>
            </a:r>
          </a:p>
          <a:p>
            <a:pPr lvl="1"/>
            <a:r>
              <a:rPr lang="cs-CZ" dirty="0"/>
              <a:t>Karel Kramář</a:t>
            </a:r>
          </a:p>
          <a:p>
            <a:pPr lvl="1"/>
            <a:r>
              <a:rPr lang="cs-CZ" dirty="0"/>
              <a:t>Přemysl Šámal</a:t>
            </a:r>
          </a:p>
          <a:p>
            <a:pPr lvl="1"/>
            <a:r>
              <a:rPr lang="cs-CZ" dirty="0"/>
              <a:t>Josef </a:t>
            </a:r>
            <a:r>
              <a:rPr lang="cs-CZ" dirty="0" err="1"/>
              <a:t>Scheiner</a:t>
            </a:r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9494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A56A35-BF49-A7EA-D0BD-395AEE773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OKOLNOSTI VZNIKU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337AC9B-7AAA-FA0A-17A3-91544C54B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Postupně Československo uznaly další státy:</a:t>
            </a:r>
          </a:p>
          <a:p>
            <a:pPr lvl="1"/>
            <a:r>
              <a:rPr lang="cs-CZ" dirty="0"/>
              <a:t>Červen Francie</a:t>
            </a:r>
          </a:p>
          <a:p>
            <a:pPr lvl="1"/>
            <a:r>
              <a:rPr lang="cs-CZ" dirty="0"/>
              <a:t>Srpen Velká Británie</a:t>
            </a:r>
          </a:p>
          <a:p>
            <a:pPr lvl="1"/>
            <a:r>
              <a:rPr lang="cs-CZ" dirty="0"/>
              <a:t>Září USA</a:t>
            </a:r>
          </a:p>
          <a:p>
            <a:pPr lvl="1"/>
            <a:r>
              <a:rPr lang="cs-CZ" dirty="0"/>
              <a:t>Září Japonsko</a:t>
            </a:r>
          </a:p>
          <a:p>
            <a:pPr lvl="1"/>
            <a:r>
              <a:rPr lang="cs-CZ" dirty="0"/>
              <a:t>Říjen Itálie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2285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5C8AFC-BD63-EC69-9095-1675BDBC3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OKOLNOSTI VZNIKU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B368095-6A5B-5D67-46CE-C9E67E3859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16. října 1918 – Národní manifest </a:t>
            </a:r>
            <a:r>
              <a:rPr lang="cs-CZ" dirty="0"/>
              <a:t>– Karel I. – USA odmítly</a:t>
            </a:r>
          </a:p>
          <a:p>
            <a:r>
              <a:rPr lang="cs-CZ" sz="2000" b="0" i="1" dirty="0">
                <a:solidFill>
                  <a:srgbClr val="202122"/>
                </a:solidFill>
                <a:effectLst/>
              </a:rPr>
              <a:t>„Rakousko se má státi, jak tomu chtějí jeho národové, státem spolkovým, v němž každý národní kmen tvoří svůj vlastní státní útvar na území, jež obývá. Tím se nijak nepředbíhá spojení polských území Rakouska s polským neodvislým státem. Městu Terstu s obvodem dostane se podle přání jeho obyvatelstva postavení zvláštního. Tato nová úprava, která se nijak nedotýká celistvosti zemí Svaté koruny uherské…“</a:t>
            </a:r>
            <a:r>
              <a:rPr lang="cs-CZ" sz="2000" b="0" i="0" dirty="0">
                <a:solidFill>
                  <a:srgbClr val="202122"/>
                </a:solidFill>
                <a:effectLst/>
              </a:rPr>
              <a:t>.</a:t>
            </a:r>
          </a:p>
          <a:p>
            <a:r>
              <a:rPr lang="cs-CZ" sz="2000" b="1" dirty="0">
                <a:solidFill>
                  <a:srgbClr val="202122"/>
                </a:solidFill>
              </a:rPr>
              <a:t>17. října 1918 – Washingtonská deklarace </a:t>
            </a:r>
            <a:r>
              <a:rPr lang="cs-CZ" sz="2000" dirty="0">
                <a:solidFill>
                  <a:srgbClr val="202122"/>
                </a:solidFill>
              </a:rPr>
              <a:t>– prohlášení nezávislosti československého národa (TGM)</a:t>
            </a:r>
          </a:p>
          <a:p>
            <a:r>
              <a:rPr lang="cs-CZ" sz="2000" b="1" dirty="0">
                <a:solidFill>
                  <a:srgbClr val="202122"/>
                </a:solidFill>
              </a:rPr>
              <a:t>26. října 1918 – Filadelfská dohoda </a:t>
            </a:r>
            <a:r>
              <a:rPr lang="cs-CZ" sz="2000" dirty="0">
                <a:solidFill>
                  <a:srgbClr val="202122"/>
                </a:solidFill>
              </a:rPr>
              <a:t>– dohoda mezi TGM a předsedou ANRUR Grigorijem </a:t>
            </a:r>
            <a:r>
              <a:rPr lang="cs-CZ" sz="2000" dirty="0" err="1">
                <a:solidFill>
                  <a:srgbClr val="202122"/>
                </a:solidFill>
              </a:rPr>
              <a:t>Žatkovičem</a:t>
            </a:r>
            <a:r>
              <a:rPr lang="cs-CZ" sz="2000" dirty="0">
                <a:solidFill>
                  <a:srgbClr val="202122"/>
                </a:solidFill>
              </a:rPr>
              <a:t> o připojení Podkarpatské Rusi k Československu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18233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654D86-578B-4CF6-AF6A-D59B15465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28. ŘÍJEN 1918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22935BA-E770-F043-AA4B-A06C6E7C22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Ženeva – Kramář a Beneš jednají o podobě nového státu</a:t>
            </a:r>
          </a:p>
          <a:p>
            <a:pPr lvl="1"/>
            <a:r>
              <a:rPr lang="cs-CZ" dirty="0"/>
              <a:t>Republika</a:t>
            </a:r>
          </a:p>
          <a:p>
            <a:pPr lvl="1"/>
            <a:r>
              <a:rPr lang="cs-CZ" dirty="0"/>
              <a:t>Prezidentem TGM</a:t>
            </a:r>
          </a:p>
          <a:p>
            <a:pPr lvl="1"/>
            <a:r>
              <a:rPr lang="cs-CZ" dirty="0"/>
              <a:t>Premiér K. Kramář</a:t>
            </a:r>
          </a:p>
          <a:p>
            <a:pPr lvl="1"/>
            <a:r>
              <a:rPr lang="cs-CZ" dirty="0"/>
              <a:t>Autonomie národů R-U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8085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E284BB-B3EA-0381-3F3A-509213270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28. ŘÍJEN 1918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3C941E-3E98-4F40-4CF9-05D044A34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Národní výbor vydal zákon o zřízení samostatného státu československého</a:t>
            </a:r>
          </a:p>
          <a:p>
            <a:r>
              <a:rPr lang="cs-CZ" b="1" u="sng" dirty="0"/>
              <a:t>Muži 28. října:</a:t>
            </a:r>
          </a:p>
          <a:p>
            <a:pPr lvl="1"/>
            <a:r>
              <a:rPr lang="cs-CZ" dirty="0"/>
              <a:t>Antonín Švehla</a:t>
            </a:r>
          </a:p>
          <a:p>
            <a:pPr lvl="1"/>
            <a:r>
              <a:rPr lang="cs-CZ" dirty="0"/>
              <a:t>Alois Rašín</a:t>
            </a:r>
          </a:p>
          <a:p>
            <a:pPr lvl="1"/>
            <a:r>
              <a:rPr lang="cs-CZ" dirty="0"/>
              <a:t>Jiří Stříbrný</a:t>
            </a:r>
          </a:p>
          <a:p>
            <a:pPr lvl="1"/>
            <a:r>
              <a:rPr lang="cs-CZ" dirty="0" err="1"/>
              <a:t>Vavro</a:t>
            </a:r>
            <a:r>
              <a:rPr lang="cs-CZ" dirty="0"/>
              <a:t> Šrobár</a:t>
            </a:r>
          </a:p>
          <a:p>
            <a:pPr lvl="1"/>
            <a:r>
              <a:rPr lang="cs-CZ" dirty="0"/>
              <a:t>František Soukup</a:t>
            </a:r>
          </a:p>
        </p:txBody>
      </p:sp>
    </p:spTree>
    <p:extLst>
      <p:ext uri="{BB962C8B-B14F-4D97-AF65-F5344CB8AC3E}">
        <p14:creationId xmlns:p14="http://schemas.microsoft.com/office/powerpoint/2010/main" val="3237529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3760DE-76AD-5770-E7D6-1057C2EEB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30. ŘÍJEN 1918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F423CA2-829E-8697-C588-43D42610B8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Martinská deklarace </a:t>
            </a:r>
            <a:r>
              <a:rPr lang="cs-CZ" dirty="0"/>
              <a:t>– 200 politických vůdců Slovenska – Slovensko se připojilo k českým zemím</a:t>
            </a:r>
          </a:p>
          <a:p>
            <a:r>
              <a:rPr lang="cs-CZ" dirty="0"/>
              <a:t>=&gt;Slovenská národní rada – výkonný orgán – v čele </a:t>
            </a:r>
            <a:r>
              <a:rPr lang="cs-CZ" b="1" dirty="0"/>
              <a:t>Matúš Dula</a:t>
            </a:r>
          </a:p>
        </p:txBody>
      </p:sp>
    </p:spTree>
    <p:extLst>
      <p:ext uri="{BB962C8B-B14F-4D97-AF65-F5344CB8AC3E}">
        <p14:creationId xmlns:p14="http://schemas.microsoft.com/office/powerpoint/2010/main" val="2226081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A284C3-0530-0A01-DE26-A2F0C666F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LISTOPAD A PROSINEC 1918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DD3CBF2-D9C5-1918-2906-1AB8B439A6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První volba prezidenta – TGM</a:t>
            </a:r>
          </a:p>
          <a:p>
            <a:r>
              <a:rPr lang="cs-CZ" dirty="0"/>
              <a:t>První volba předsedy vlády – K. Kramář</a:t>
            </a:r>
          </a:p>
          <a:p>
            <a:r>
              <a:rPr lang="cs-CZ" dirty="0"/>
              <a:t>Prosinec – příjezd TGM do Československa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29188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56</TotalTime>
  <Words>314</Words>
  <Application>Microsoft Office PowerPoint</Application>
  <PresentationFormat>Širokoúhlá obrazovka</PresentationFormat>
  <Paragraphs>57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Garamond</vt:lpstr>
      <vt:lpstr>Organika</vt:lpstr>
      <vt:lpstr>VZNIK ČESKOSLOVENSKA</vt:lpstr>
      <vt:lpstr>OKOLNOSTI VZNIKU</vt:lpstr>
      <vt:lpstr>OKOLNOSTI VZNIKU</vt:lpstr>
      <vt:lpstr>OKOLNOSTI VZNIKU</vt:lpstr>
      <vt:lpstr>OKOLNOSTI VZNIKU</vt:lpstr>
      <vt:lpstr>OKOLNOSTI VZNIKU</vt:lpstr>
      <vt:lpstr>28. ŘÍJEN 1918</vt:lpstr>
      <vt:lpstr>28. ŘÍJEN 1918</vt:lpstr>
      <vt:lpstr>30. ŘÍJEN 1918</vt:lpstr>
      <vt:lpstr>LISTOPAD A PROSINEC 1918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VZNIK ČESKOSLOVENSKA</dc:title>
  <dc:creator>Pc</dc:creator>
  <cp:lastModifiedBy>BLAŽKOVÁ</cp:lastModifiedBy>
  <cp:revision>1</cp:revision>
  <dcterms:created xsi:type="dcterms:W3CDTF">2023-01-21T18:18:20Z</dcterms:created>
  <dcterms:modified xsi:type="dcterms:W3CDTF">2023-01-23T06:42:37Z</dcterms:modified>
</cp:coreProperties>
</file>