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3" r:id="rId3"/>
    <p:sldId id="294" r:id="rId4"/>
    <p:sldId id="295" r:id="rId5"/>
    <p:sldId id="270" r:id="rId6"/>
    <p:sldId id="280" r:id="rId7"/>
    <p:sldId id="281" r:id="rId8"/>
    <p:sldId id="290" r:id="rId9"/>
    <p:sldId id="283" r:id="rId10"/>
    <p:sldId id="272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9" r:id="rId19"/>
    <p:sldId id="288" r:id="rId2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1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50" y="6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7AE465-B2C4-5AEE-3873-19D7223AAA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03C67DC-5CE9-7014-B814-8BCB8C604D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4CC5354-6A60-5320-0A33-8D1A58A56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7775-8B9B-489D-8B32-8A471B15B472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F2B7561-CB5C-8319-6EAD-FAB4E070C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C4EB01E-2516-2A12-A907-16A3C522C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342D-0660-4683-BB57-48D3E3B583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044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8F3EAC-430D-024D-0C2D-1FFE5910D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3491C72-2E7A-65FD-B034-17B81FA76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8E32C03-C542-8B1D-9ED4-25AE69549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7775-8B9B-489D-8B32-8A471B15B472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C6A2E85-006D-ECEE-50CA-64293B423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FA0B2F-A572-3F83-E4D0-8C33DD37A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342D-0660-4683-BB57-48D3E3B583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9254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8753EB-1541-63B9-BAD9-F96BC246F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123E6A4-0C23-FDE4-4633-7C33010413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223FAE0-78FD-5F27-E10B-C5F17E6C3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7775-8B9B-489D-8B32-8A471B15B472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AAC70E4-E321-D317-B3DA-7F172A81E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8486996-94ED-6B8C-9B3A-B61D71300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342D-0660-4683-BB57-48D3E3B583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881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906D77-FB3E-A02C-C4D5-F1816614E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71DE343-5543-B307-FA24-9006A6DBF2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96F9829-B903-832F-87D8-9DC1A015C8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0384292-3F01-996C-1C9E-4E8625820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7775-8B9B-489D-8B32-8A471B15B472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01114F5-B601-D9E1-AFB7-919031A50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33738FA-4938-4C49-8877-37D1433DA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342D-0660-4683-BB57-48D3E3B583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3625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A15ABD-9CF3-390B-B54D-3B6BFD177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86A888A-82FC-8B9C-DA70-65E9CD52B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A4A71CA-FE18-2A57-FA16-1084070CDF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2F2FDA7-7A94-A0A3-D1BF-A43FA000F9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DF4C814-5317-16E5-C1C1-17C6A493EC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1B908D9-E24C-7435-9119-ADB620F40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7775-8B9B-489D-8B32-8A471B15B472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652BFB9-EB9C-7D51-2D1F-FEC90F208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8F99811-BED2-8F2E-60BE-CAF22AC7C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342D-0660-4683-BB57-48D3E3B583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15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2893F9-0D49-234D-4BB5-F06F0EC5E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B692B71-C100-1B0E-CE66-3996B9EF9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7775-8B9B-489D-8B32-8A471B15B472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09A00BE-AB8C-409A-D49A-4367AFF92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B9395CE-2170-E84B-D86D-4C0721588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342D-0660-4683-BB57-48D3E3B583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649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581B0CC-77D2-B254-265D-82ECD291A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7775-8B9B-489D-8B32-8A471B15B472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C8CF6B7-E5F9-D1BF-2DF1-9AFB8AF5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CA27816-2E28-E354-419E-916E8A01B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342D-0660-4683-BB57-48D3E3B583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133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999404-F89F-C2C3-C252-19D6C7FA2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1DD2C88-7F4A-2EB1-1116-750FD58F47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4B0735D-A12E-A620-FAA2-63BCD026A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59F42A0-3A48-5F66-CDFC-2C24EB2E8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7775-8B9B-489D-8B32-8A471B15B472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8F89498-D6B0-0188-1411-06EF18B60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0EE1E1F-2829-EBC1-06A9-B0C719A7E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342D-0660-4683-BB57-48D3E3B583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4551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DBF5FAA-C04A-B79E-E215-3E8E235F9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D9B5F15-15FD-2539-4274-ABB4989AC3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E6EACAC-007F-9958-3BA7-8987EEC6EC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19C7D9C-ABAF-C758-1045-F2C21A30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7775-8B9B-489D-8B32-8A471B15B472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50E3AE5-EB9B-F2E5-BD3B-E90EE052E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5748107-BA2D-A2AB-0F42-74BAB6197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342D-0660-4683-BB57-48D3E3B583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9169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68B9A3-3E5F-EE88-2A3D-C7AC70C6D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175DE9E-EA64-7001-6245-C5B644752A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CC5CD4-9BD9-E0F0-52BB-DA4AC9750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7775-8B9B-489D-8B32-8A471B15B472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23D262C-4A71-C9AA-934B-68C5E1BF2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990B708-5BF0-2E0A-A944-AB8EB8156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342D-0660-4683-BB57-48D3E3B583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7377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BC513EE-6BCC-66D6-3EFE-2CD25EFC97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8D459DB-9F7E-827C-D14C-4BB5A8BB55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EA3E23C-FFA7-DB3F-7360-D1CEA52B9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7775-8B9B-489D-8B32-8A471B15B472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2C05EFD-4544-F2B0-A9E7-41440733C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3614B7C-FFAE-5B4F-A1EC-89E876344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342D-0660-4683-BB57-48D3E3B583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5503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837B9F2-0D6B-BFBE-D91A-7CB83F90D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F65BB92-5F2B-7C00-2EEC-48A421AFA9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AE58297-15FB-46F9-AB2B-0F555A988F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717775-8B9B-489D-8B32-8A471B15B472}" type="datetimeFigureOut">
              <a:rPr lang="cs-CZ" smtClean="0"/>
              <a:t>15.03.2026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BF89A8-683B-E67E-5D67-A04EF93AEF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7704295-E3BD-6934-2F7F-3A3A1128B6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4342D-0660-4683-BB57-48D3E3B583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4958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png"/><Relationship Id="rId5" Type="http://schemas.openxmlformats.org/officeDocument/2006/relationships/image" Target="../media/image100.png"/><Relationship Id="rId4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31.jpg"/><Relationship Id="rId5" Type="http://schemas.openxmlformats.org/officeDocument/2006/relationships/image" Target="../media/image26.png"/><Relationship Id="rId10" Type="http://schemas.openxmlformats.org/officeDocument/2006/relationships/image" Target="../media/image30.png"/><Relationship Id="rId4" Type="http://schemas.microsoft.com/office/2007/relationships/hdphoto" Target="../media/hdphoto1.wdp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1.png"/><Relationship Id="rId3" Type="http://schemas.openxmlformats.org/officeDocument/2006/relationships/image" Target="../media/image150.png"/><Relationship Id="rId7" Type="http://schemas.openxmlformats.org/officeDocument/2006/relationships/image" Target="../media/image220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0.png"/><Relationship Id="rId5" Type="http://schemas.openxmlformats.org/officeDocument/2006/relationships/image" Target="../media/image171.png"/><Relationship Id="rId4" Type="http://schemas.openxmlformats.org/officeDocument/2006/relationships/image" Target="../media/image16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41.png"/><Relationship Id="rId7" Type="http://schemas.openxmlformats.org/officeDocument/2006/relationships/image" Target="../media/image19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0.png"/><Relationship Id="rId11" Type="http://schemas.openxmlformats.org/officeDocument/2006/relationships/image" Target="../media/image23.png"/><Relationship Id="rId5" Type="http://schemas.openxmlformats.org/officeDocument/2006/relationships/image" Target="../media/image162.png"/><Relationship Id="rId10" Type="http://schemas.openxmlformats.org/officeDocument/2006/relationships/image" Target="../media/image221.png"/><Relationship Id="rId4" Type="http://schemas.openxmlformats.org/officeDocument/2006/relationships/image" Target="../media/image151.png"/><Relationship Id="rId9" Type="http://schemas.openxmlformats.org/officeDocument/2006/relationships/image" Target="../media/image2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png"/><Relationship Id="rId2" Type="http://schemas.openxmlformats.org/officeDocument/2006/relationships/image" Target="../media/image24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png"/><Relationship Id="rId3" Type="http://schemas.openxmlformats.org/officeDocument/2006/relationships/image" Target="../media/image240.png"/><Relationship Id="rId7" Type="http://schemas.openxmlformats.org/officeDocument/2006/relationships/image" Target="../media/image2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0.png"/><Relationship Id="rId5" Type="http://schemas.openxmlformats.org/officeDocument/2006/relationships/image" Target="../media/image32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15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png"/><Relationship Id="rId7" Type="http://schemas.openxmlformats.org/officeDocument/2006/relationships/image" Target="../media/image30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0.png"/><Relationship Id="rId5" Type="http://schemas.openxmlformats.org/officeDocument/2006/relationships/image" Target="../media/image33.wmf"/><Relationship Id="rId4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w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28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0.png"/><Relationship Id="rId5" Type="http://schemas.openxmlformats.org/officeDocument/2006/relationships/image" Target="../media/image35.wmf"/><Relationship Id="rId4" Type="http://schemas.openxmlformats.org/officeDocument/2006/relationships/oleObject" Target="../embeddings/oleObject4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D84621-F5E8-24A0-9D4E-27257A5F82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84181" y="1772467"/>
            <a:ext cx="7823638" cy="2291072"/>
          </a:xfrm>
        </p:spPr>
        <p:txBody>
          <a:bodyPr>
            <a:normAutofit fontScale="90000"/>
          </a:bodyPr>
          <a:lstStyle/>
          <a:p>
            <a:r>
              <a:rPr lang="cs-CZ" dirty="0"/>
              <a:t>Mechanika tuhého tělesa</a:t>
            </a:r>
            <a:br>
              <a:rPr lang="cs-CZ" dirty="0"/>
            </a:br>
            <a:r>
              <a:rPr lang="cs-CZ" dirty="0"/>
              <a:t>(Fyz62)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515C43D-0627-74DC-4A6B-8F33675B62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47696" y="4602685"/>
            <a:ext cx="5696607" cy="1003246"/>
          </a:xfrm>
        </p:spPr>
        <p:txBody>
          <a:bodyPr>
            <a:normAutofit/>
          </a:bodyPr>
          <a:lstStyle/>
          <a:p>
            <a:r>
              <a:rPr lang="cs-CZ" dirty="0"/>
              <a:t>Moment síly vzhledem k ose otáčení</a:t>
            </a:r>
          </a:p>
          <a:p>
            <a:r>
              <a:rPr lang="cs-CZ" dirty="0"/>
              <a:t>Momentová věta</a:t>
            </a:r>
          </a:p>
        </p:txBody>
      </p:sp>
      <p:sp>
        <p:nvSpPr>
          <p:cNvPr id="5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580789" y="6160658"/>
            <a:ext cx="1334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15. 3. 2026</a:t>
            </a:r>
          </a:p>
        </p:txBody>
      </p:sp>
      <p:sp>
        <p:nvSpPr>
          <p:cNvPr id="6" name="TextovéPole 7">
            <a:extLst>
              <a:ext uri="{FF2B5EF4-FFF2-40B4-BE49-F238E27FC236}">
                <a16:creationId xmlns:a16="http://schemas.microsoft.com/office/drawing/2014/main" id="{0BB99722-8472-A2B4-04EA-32A5E62680B4}"/>
              </a:ext>
            </a:extLst>
          </p:cNvPr>
          <p:cNvSpPr txBox="1"/>
          <p:nvPr/>
        </p:nvSpPr>
        <p:spPr>
          <a:xfrm>
            <a:off x="8688288" y="616065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Prezentace obsahuje animace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659548"/>
            <a:ext cx="3600001" cy="900000"/>
            <a:chOff x="5375920" y="674864"/>
            <a:chExt cx="4750522" cy="1130585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0531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233B17E-665E-CD9D-1634-7E9E89471E97}"/>
              </a:ext>
            </a:extLst>
          </p:cNvPr>
          <p:cNvSpPr txBox="1"/>
          <p:nvPr/>
        </p:nvSpPr>
        <p:spPr>
          <a:xfrm>
            <a:off x="378371" y="307428"/>
            <a:ext cx="4059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Zavedení fyzikální veličiny MOMENT SÍLY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4C449048-BCA8-CF50-B33F-4FA5F2E141D1}"/>
              </a:ext>
            </a:extLst>
          </p:cNvPr>
          <p:cNvSpPr txBox="1"/>
          <p:nvPr/>
        </p:nvSpPr>
        <p:spPr>
          <a:xfrm>
            <a:off x="378371" y="692525"/>
            <a:ext cx="113511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Co nám říká zkušenost:</a:t>
            </a:r>
          </a:p>
          <a:p>
            <a:r>
              <a:rPr lang="cs-CZ" dirty="0"/>
              <a:t>Chceme-li otočit tělesem, zapůsobíme na něj silou co nejdále od osy otáčení. Proto je klika u dveří umístěna co nejdál od pantů, aby síla, potřebná k otevření těžkých dveří byla co nejmenší.</a:t>
            </a:r>
          </a:p>
          <a:p>
            <a:r>
              <a:rPr lang="cs-CZ" dirty="0"/>
              <a:t>S tímto fyzikálním jevem  souvisí fyzikální veličina „MOMENT SÍLY“.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10D34F4-5277-C095-4417-0FC1C571F7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45" t="10788" b="35747"/>
          <a:stretch>
            <a:fillRect/>
          </a:stretch>
        </p:blipFill>
        <p:spPr>
          <a:xfrm>
            <a:off x="6385034" y="2092013"/>
            <a:ext cx="4530973" cy="253516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AF7F2934-0BA5-5857-503B-B32BCC36DF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52" t="9081" b="29081"/>
          <a:stretch>
            <a:fillRect/>
          </a:stretch>
        </p:blipFill>
        <p:spPr>
          <a:xfrm>
            <a:off x="1726322" y="2092013"/>
            <a:ext cx="3831021" cy="2535165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C8033F8D-AB41-7D65-198F-63C0C7C240F5}"/>
              </a:ext>
            </a:extLst>
          </p:cNvPr>
          <p:cNvSpPr txBox="1"/>
          <p:nvPr/>
        </p:nvSpPr>
        <p:spPr>
          <a:xfrm>
            <a:off x="928851" y="4713890"/>
            <a:ext cx="10334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 povolení zarezlého šroubu je jistě zapotřebí velká síla. Které držení klíče je pro povolení šroubu vhodnější??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14536F41-AA43-1116-020C-9B046E990275}"/>
              </a:ext>
            </a:extLst>
          </p:cNvPr>
          <p:cNvSpPr txBox="1"/>
          <p:nvPr/>
        </p:nvSpPr>
        <p:spPr>
          <a:xfrm>
            <a:off x="3530162" y="5320862"/>
            <a:ext cx="5131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Správná odpověď je – držení klíče na pravém obrázku</a:t>
            </a:r>
          </a:p>
        </p:txBody>
      </p:sp>
    </p:spTree>
    <p:extLst>
      <p:ext uri="{BB962C8B-B14F-4D97-AF65-F5344CB8AC3E}">
        <p14:creationId xmlns:p14="http://schemas.microsoft.com/office/powerpoint/2010/main" val="1590191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1BF9D6D-D4B1-DCB2-4C77-9CC99C34D3C1}"/>
              </a:ext>
            </a:extLst>
          </p:cNvPr>
          <p:cNvSpPr txBox="1"/>
          <p:nvPr/>
        </p:nvSpPr>
        <p:spPr>
          <a:xfrm>
            <a:off x="354725" y="283780"/>
            <a:ext cx="1434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Moment síly</a:t>
            </a:r>
          </a:p>
        </p:txBody>
      </p:sp>
      <p:sp>
        <p:nvSpPr>
          <p:cNvPr id="3" name="Ovál 2">
            <a:extLst>
              <a:ext uri="{FF2B5EF4-FFF2-40B4-BE49-F238E27FC236}">
                <a16:creationId xmlns:a16="http://schemas.microsoft.com/office/drawing/2014/main" id="{3652FB8C-5C15-2D11-1B94-CFD514557CB5}"/>
              </a:ext>
            </a:extLst>
          </p:cNvPr>
          <p:cNvSpPr/>
          <p:nvPr/>
        </p:nvSpPr>
        <p:spPr>
          <a:xfrm rot="1577946">
            <a:off x="2410084" y="1405760"/>
            <a:ext cx="1537138" cy="316098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5EF288A1-7961-67C6-827C-963468B26A16}"/>
              </a:ext>
            </a:extLst>
          </p:cNvPr>
          <p:cNvSpPr/>
          <p:nvPr/>
        </p:nvSpPr>
        <p:spPr>
          <a:xfrm>
            <a:off x="2593428" y="3888827"/>
            <a:ext cx="165538" cy="16553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BF602D25-67D8-B5B1-91C5-CC88BA03F02E}"/>
              </a:ext>
            </a:extLst>
          </p:cNvPr>
          <p:cNvCxnSpPr>
            <a:cxnSpLocks/>
          </p:cNvCxnSpPr>
          <p:nvPr/>
        </p:nvCxnSpPr>
        <p:spPr>
          <a:xfrm flipV="1">
            <a:off x="1895664" y="163646"/>
            <a:ext cx="2770929" cy="53163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>
            <a:extLst>
              <a:ext uri="{FF2B5EF4-FFF2-40B4-BE49-F238E27FC236}">
                <a16:creationId xmlns:a16="http://schemas.microsoft.com/office/drawing/2014/main" id="{02D6E49A-7079-8F6A-2B4F-C0409F80249E}"/>
              </a:ext>
            </a:extLst>
          </p:cNvPr>
          <p:cNvSpPr txBox="1"/>
          <p:nvPr/>
        </p:nvSpPr>
        <p:spPr>
          <a:xfrm>
            <a:off x="1158765" y="3289738"/>
            <a:ext cx="1016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/>
              <a:t>Osa otáčení tělesa</a:t>
            </a:r>
          </a:p>
        </p:txBody>
      </p: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5DC972B8-E644-D9A4-98F2-8D7133C5472F}"/>
              </a:ext>
            </a:extLst>
          </p:cNvPr>
          <p:cNvCxnSpPr/>
          <p:nvPr/>
        </p:nvCxnSpPr>
        <p:spPr>
          <a:xfrm>
            <a:off x="2049517" y="3636579"/>
            <a:ext cx="488731" cy="25224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>
            <a:extLst>
              <a:ext uri="{FF2B5EF4-FFF2-40B4-BE49-F238E27FC236}">
                <a16:creationId xmlns:a16="http://schemas.microsoft.com/office/drawing/2014/main" id="{88B53EB9-625C-0D38-9BA3-6ED97DFB0028}"/>
              </a:ext>
            </a:extLst>
          </p:cNvPr>
          <p:cNvSpPr/>
          <p:nvPr/>
        </p:nvSpPr>
        <p:spPr>
          <a:xfrm>
            <a:off x="3878317" y="1555531"/>
            <a:ext cx="78828" cy="7882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FBD4B96F-053E-2228-1DBE-F9EE78A49DB1}"/>
              </a:ext>
            </a:extLst>
          </p:cNvPr>
          <p:cNvCxnSpPr>
            <a:cxnSpLocks/>
          </p:cNvCxnSpPr>
          <p:nvPr/>
        </p:nvCxnSpPr>
        <p:spPr>
          <a:xfrm flipH="1" flipV="1">
            <a:off x="3704897" y="459828"/>
            <a:ext cx="212834" cy="113511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8D368BE5-5064-EE8F-49F0-D792E2560379}"/>
              </a:ext>
            </a:extLst>
          </p:cNvPr>
          <p:cNvCxnSpPr>
            <a:cxnSpLocks/>
          </p:cNvCxnSpPr>
          <p:nvPr/>
        </p:nvCxnSpPr>
        <p:spPr>
          <a:xfrm flipH="1" flipV="1">
            <a:off x="3281128" y="1263869"/>
            <a:ext cx="786375" cy="3878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D9B43BE0-EC43-D4DC-C856-65EEFFDCBF00}"/>
              </a:ext>
            </a:extLst>
          </p:cNvPr>
          <p:cNvCxnSpPr>
            <a:cxnSpLocks/>
          </p:cNvCxnSpPr>
          <p:nvPr/>
        </p:nvCxnSpPr>
        <p:spPr>
          <a:xfrm flipH="1" flipV="1">
            <a:off x="3704897" y="492518"/>
            <a:ext cx="606972" cy="31968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CBAB3BAB-4EC6-DC87-6006-336D23BF8E6F}"/>
              </a:ext>
            </a:extLst>
          </p:cNvPr>
          <p:cNvCxnSpPr/>
          <p:nvPr/>
        </p:nvCxnSpPr>
        <p:spPr>
          <a:xfrm flipH="1">
            <a:off x="3283169" y="507126"/>
            <a:ext cx="421728" cy="75600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38A6FD9C-F715-FC46-737F-404C73955D0A}"/>
                  </a:ext>
                </a:extLst>
              </p:cNvPr>
              <p:cNvSpPr txBox="1"/>
              <p:nvPr/>
            </p:nvSpPr>
            <p:spPr>
              <a:xfrm>
                <a:off x="3771900" y="759194"/>
                <a:ext cx="3074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dirty="0" smtClean="0">
                          <a:latin typeface="Cambria Math" panose="02040503050406030204" pitchFamily="18" charset="0"/>
                        </a:rPr>
                        <m:t>𝑭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38A6FD9C-F715-FC46-737F-404C73955D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1900" y="759194"/>
                <a:ext cx="307428" cy="369332"/>
              </a:xfrm>
              <a:prstGeom prst="rect">
                <a:avLst/>
              </a:prstGeom>
              <a:blipFill>
                <a:blip r:embed="rId2"/>
                <a:stretch>
                  <a:fillRect r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se šipkou 24">
            <a:extLst>
              <a:ext uri="{FF2B5EF4-FFF2-40B4-BE49-F238E27FC236}">
                <a16:creationId xmlns:a16="http://schemas.microsoft.com/office/drawing/2014/main" id="{44897E36-826A-9CED-FAEF-29931BB5F0DD}"/>
              </a:ext>
            </a:extLst>
          </p:cNvPr>
          <p:cNvCxnSpPr>
            <a:cxnSpLocks/>
          </p:cNvCxnSpPr>
          <p:nvPr/>
        </p:nvCxnSpPr>
        <p:spPr>
          <a:xfrm flipV="1">
            <a:off x="3925614" y="812201"/>
            <a:ext cx="386255" cy="735447"/>
          </a:xfrm>
          <a:prstGeom prst="straightConnector1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>
            <a:extLst>
              <a:ext uri="{FF2B5EF4-FFF2-40B4-BE49-F238E27FC236}">
                <a16:creationId xmlns:a16="http://schemas.microsoft.com/office/drawing/2014/main" id="{C32A3A83-A46F-5FB7-171D-E0EE1832DCC0}"/>
              </a:ext>
            </a:extLst>
          </p:cNvPr>
          <p:cNvCxnSpPr>
            <a:cxnSpLocks/>
          </p:cNvCxnSpPr>
          <p:nvPr/>
        </p:nvCxnSpPr>
        <p:spPr>
          <a:xfrm flipH="1" flipV="1">
            <a:off x="3281128" y="1277734"/>
            <a:ext cx="580629" cy="277797"/>
          </a:xfrm>
          <a:prstGeom prst="straightConnector1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5D0393BB-A8E1-AC1A-146A-DA75C07E363F}"/>
                  </a:ext>
                </a:extLst>
              </p:cNvPr>
              <p:cNvSpPr txBox="1"/>
              <p:nvPr/>
            </p:nvSpPr>
            <p:spPr>
              <a:xfrm>
                <a:off x="3806578" y="1067057"/>
                <a:ext cx="26013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5D0393BB-A8E1-AC1A-146A-DA75C07E36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6578" y="1067057"/>
                <a:ext cx="260131" cy="307777"/>
              </a:xfrm>
              <a:prstGeom prst="rect">
                <a:avLst/>
              </a:prstGeom>
              <a:blipFill>
                <a:blip r:embed="rId3"/>
                <a:stretch>
                  <a:fillRect r="-69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DD57C995-B48B-3A5C-917F-4DF57631ED69}"/>
                  </a:ext>
                </a:extLst>
              </p:cNvPr>
              <p:cNvSpPr txBox="1"/>
              <p:nvPr/>
            </p:nvSpPr>
            <p:spPr>
              <a:xfrm>
                <a:off x="3492062" y="691002"/>
                <a:ext cx="26013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DD57C995-B48B-3A5C-917F-4DF57631ED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2062" y="691002"/>
                <a:ext cx="260131" cy="307777"/>
              </a:xfrm>
              <a:prstGeom prst="rect">
                <a:avLst/>
              </a:prstGeom>
              <a:blipFill>
                <a:blip r:embed="rId4"/>
                <a:stretch>
                  <a:fillRect r="-46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E4FE86C4-1ABD-6CA3-7AD8-587F0DFD4E55}"/>
                  </a:ext>
                </a:extLst>
              </p:cNvPr>
              <p:cNvSpPr txBox="1"/>
              <p:nvPr/>
            </p:nvSpPr>
            <p:spPr>
              <a:xfrm>
                <a:off x="3341496" y="1092462"/>
                <a:ext cx="307427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E4FE86C4-1ABD-6CA3-7AD8-587F0DFD4E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1496" y="1092462"/>
                <a:ext cx="307427" cy="30777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F71ED482-5AB5-728A-5BD9-83DD3D4EB0C7}"/>
                  </a:ext>
                </a:extLst>
              </p:cNvPr>
              <p:cNvSpPr txBox="1"/>
              <p:nvPr/>
            </p:nvSpPr>
            <p:spPr>
              <a:xfrm>
                <a:off x="4163997" y="1067056"/>
                <a:ext cx="307427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F71ED482-5AB5-728A-5BD9-83DD3D4EB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3997" y="1067056"/>
                <a:ext cx="307427" cy="30777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Přímá spojnice 33">
            <a:extLst>
              <a:ext uri="{FF2B5EF4-FFF2-40B4-BE49-F238E27FC236}">
                <a16:creationId xmlns:a16="http://schemas.microsoft.com/office/drawing/2014/main" id="{DCA798FC-6A57-E6DA-87E4-D6B416D9F6EB}"/>
              </a:ext>
            </a:extLst>
          </p:cNvPr>
          <p:cNvCxnSpPr>
            <a:cxnSpLocks/>
          </p:cNvCxnSpPr>
          <p:nvPr/>
        </p:nvCxnSpPr>
        <p:spPr>
          <a:xfrm rot="60000" flipV="1">
            <a:off x="2744251" y="1667480"/>
            <a:ext cx="1116000" cy="222629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3DF50F1A-1847-0883-2444-EF90CAF99B59}"/>
              </a:ext>
            </a:extLst>
          </p:cNvPr>
          <p:cNvSpPr txBox="1"/>
          <p:nvPr/>
        </p:nvSpPr>
        <p:spPr>
          <a:xfrm>
            <a:off x="3203807" y="2821817"/>
            <a:ext cx="3676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r</a:t>
            </a:r>
          </a:p>
        </p:txBody>
      </p:sp>
      <p:cxnSp>
        <p:nvCxnSpPr>
          <p:cNvPr id="41" name="Přímá spojnice 40">
            <a:extLst>
              <a:ext uri="{FF2B5EF4-FFF2-40B4-BE49-F238E27FC236}">
                <a16:creationId xmlns:a16="http://schemas.microsoft.com/office/drawing/2014/main" id="{CEDE8D87-4C90-398F-7DA5-71252EF73D25}"/>
              </a:ext>
            </a:extLst>
          </p:cNvPr>
          <p:cNvCxnSpPr/>
          <p:nvPr/>
        </p:nvCxnSpPr>
        <p:spPr>
          <a:xfrm>
            <a:off x="2538248" y="4448175"/>
            <a:ext cx="554355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>
            <a:extLst>
              <a:ext uri="{FF2B5EF4-FFF2-40B4-BE49-F238E27FC236}">
                <a16:creationId xmlns:a16="http://schemas.microsoft.com/office/drawing/2014/main" id="{043D3A59-E780-861F-7460-8AB10DC6B3EC}"/>
              </a:ext>
            </a:extLst>
          </p:cNvPr>
          <p:cNvCxnSpPr/>
          <p:nvPr/>
        </p:nvCxnSpPr>
        <p:spPr>
          <a:xfrm>
            <a:off x="3704897" y="1536481"/>
            <a:ext cx="424800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>
            <a:extLst>
              <a:ext uri="{FF2B5EF4-FFF2-40B4-BE49-F238E27FC236}">
                <a16:creationId xmlns:a16="http://schemas.microsoft.com/office/drawing/2014/main" id="{8B53651F-842C-FF90-CC3E-6242DA452807}"/>
              </a:ext>
            </a:extLst>
          </p:cNvPr>
          <p:cNvCxnSpPr/>
          <p:nvPr/>
        </p:nvCxnSpPr>
        <p:spPr>
          <a:xfrm>
            <a:off x="2758966" y="3981450"/>
            <a:ext cx="2889359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bdélník 45">
            <a:extLst>
              <a:ext uri="{FF2B5EF4-FFF2-40B4-BE49-F238E27FC236}">
                <a16:creationId xmlns:a16="http://schemas.microsoft.com/office/drawing/2014/main" id="{D7196833-C09E-27AF-BBE9-322A397E40EC}"/>
              </a:ext>
            </a:extLst>
          </p:cNvPr>
          <p:cNvSpPr/>
          <p:nvPr/>
        </p:nvSpPr>
        <p:spPr>
          <a:xfrm>
            <a:off x="5562600" y="3926927"/>
            <a:ext cx="2181225" cy="15101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8" name="Přímá spojnice 47">
            <a:extLst>
              <a:ext uri="{FF2B5EF4-FFF2-40B4-BE49-F238E27FC236}">
                <a16:creationId xmlns:a16="http://schemas.microsoft.com/office/drawing/2014/main" id="{3B59C04E-AC04-F74D-9ED0-5CBE4B3F10BD}"/>
              </a:ext>
            </a:extLst>
          </p:cNvPr>
          <p:cNvCxnSpPr/>
          <p:nvPr/>
        </p:nvCxnSpPr>
        <p:spPr>
          <a:xfrm>
            <a:off x="3704897" y="492518"/>
            <a:ext cx="4124653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se šipkou 49">
            <a:extLst>
              <a:ext uri="{FF2B5EF4-FFF2-40B4-BE49-F238E27FC236}">
                <a16:creationId xmlns:a16="http://schemas.microsoft.com/office/drawing/2014/main" id="{E1F2B427-E571-9DCE-D283-8418EE747C45}"/>
              </a:ext>
            </a:extLst>
          </p:cNvPr>
          <p:cNvCxnSpPr>
            <a:stCxn id="43" idx="0"/>
          </p:cNvCxnSpPr>
          <p:nvPr/>
        </p:nvCxnSpPr>
        <p:spPr>
          <a:xfrm flipH="1" flipV="1">
            <a:off x="6643687" y="507126"/>
            <a:ext cx="1" cy="102935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bdélník 42">
            <a:extLst>
              <a:ext uri="{FF2B5EF4-FFF2-40B4-BE49-F238E27FC236}">
                <a16:creationId xmlns:a16="http://schemas.microsoft.com/office/drawing/2014/main" id="{C1887505-BAB4-D52A-8912-7EE1D2A4EA96}"/>
              </a:ext>
            </a:extLst>
          </p:cNvPr>
          <p:cNvSpPr/>
          <p:nvPr/>
        </p:nvSpPr>
        <p:spPr>
          <a:xfrm>
            <a:off x="6543675" y="1536481"/>
            <a:ext cx="200025" cy="29116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nice 51">
            <a:extLst>
              <a:ext uri="{FF2B5EF4-FFF2-40B4-BE49-F238E27FC236}">
                <a16:creationId xmlns:a16="http://schemas.microsoft.com/office/drawing/2014/main" id="{B7D856EA-7F5C-9895-5D11-C20C083DE7F4}"/>
              </a:ext>
            </a:extLst>
          </p:cNvPr>
          <p:cNvCxnSpPr>
            <a:cxnSpLocks/>
          </p:cNvCxnSpPr>
          <p:nvPr/>
        </p:nvCxnSpPr>
        <p:spPr>
          <a:xfrm>
            <a:off x="6562725" y="3931922"/>
            <a:ext cx="18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Přímá spojnice 52">
            <a:extLst>
              <a:ext uri="{FF2B5EF4-FFF2-40B4-BE49-F238E27FC236}">
                <a16:creationId xmlns:a16="http://schemas.microsoft.com/office/drawing/2014/main" id="{A5F684B9-512B-81CC-73E9-AAC895C8BB50}"/>
              </a:ext>
            </a:extLst>
          </p:cNvPr>
          <p:cNvCxnSpPr>
            <a:cxnSpLocks/>
          </p:cNvCxnSpPr>
          <p:nvPr/>
        </p:nvCxnSpPr>
        <p:spPr>
          <a:xfrm>
            <a:off x="6567487" y="4068420"/>
            <a:ext cx="18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TextovéPole 53">
            <a:extLst>
              <a:ext uri="{FF2B5EF4-FFF2-40B4-BE49-F238E27FC236}">
                <a16:creationId xmlns:a16="http://schemas.microsoft.com/office/drawing/2014/main" id="{C90F5E35-F41F-AB20-ED2B-750B8B077B56}"/>
              </a:ext>
            </a:extLst>
          </p:cNvPr>
          <p:cNvSpPr txBox="1"/>
          <p:nvPr/>
        </p:nvSpPr>
        <p:spPr>
          <a:xfrm>
            <a:off x="5220280" y="3375629"/>
            <a:ext cx="1016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/>
              <a:t>Osa otáčení tělesa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5" name="TextovéPole 54">
                <a:extLst>
                  <a:ext uri="{FF2B5EF4-FFF2-40B4-BE49-F238E27FC236}">
                    <a16:creationId xmlns:a16="http://schemas.microsoft.com/office/drawing/2014/main" id="{C9193C1C-EE17-5E12-9785-3B1437627A7A}"/>
                  </a:ext>
                </a:extLst>
              </p:cNvPr>
              <p:cNvSpPr txBox="1"/>
              <p:nvPr/>
            </p:nvSpPr>
            <p:spPr>
              <a:xfrm>
                <a:off x="6643687" y="844890"/>
                <a:ext cx="3074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dirty="0" smtClean="0">
                          <a:latin typeface="Cambria Math" panose="02040503050406030204" pitchFamily="18" charset="0"/>
                        </a:rPr>
                        <m:t>𝑭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55" name="TextovéPole 54">
                <a:extLst>
                  <a:ext uri="{FF2B5EF4-FFF2-40B4-BE49-F238E27FC236}">
                    <a16:creationId xmlns:a16="http://schemas.microsoft.com/office/drawing/2014/main" id="{C9193C1C-EE17-5E12-9785-3B1437627A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3687" y="844890"/>
                <a:ext cx="307428" cy="369332"/>
              </a:xfrm>
              <a:prstGeom prst="rect">
                <a:avLst/>
              </a:prstGeom>
              <a:blipFill>
                <a:blip r:embed="rId7"/>
                <a:stretch>
                  <a:fillRect r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7" name="TextovéPole 56">
                <a:extLst>
                  <a:ext uri="{FF2B5EF4-FFF2-40B4-BE49-F238E27FC236}">
                    <a16:creationId xmlns:a16="http://schemas.microsoft.com/office/drawing/2014/main" id="{B31C449E-61C2-CC63-5F28-A22B9C0AF0C7}"/>
                  </a:ext>
                </a:extLst>
              </p:cNvPr>
              <p:cNvSpPr txBox="1"/>
              <p:nvPr/>
            </p:nvSpPr>
            <p:spPr>
              <a:xfrm>
                <a:off x="8290691" y="551289"/>
                <a:ext cx="3571687" cy="57554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těleso otočně upevněné na hřídeli působí síla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tak, že jedna její složka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𝒓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- radiální složka, působí ve směru ramene síly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a druhá složka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- tečná složka, působí kolmo na rameno síly.</a:t>
                </a:r>
              </a:p>
              <a:p>
                <a:r>
                  <a:rPr lang="cs-CZ" dirty="0"/>
                  <a:t>Radiální složka působí ve směru ramene nemá na otáčivý  pohyb tělesa.</a:t>
                </a:r>
              </a:p>
              <a:p>
                <a:r>
                  <a:rPr lang="cs-CZ" b="1" dirty="0"/>
                  <a:t>Otáčení tělesa způsobuje pouze tečná složka, která je kolmá na rameno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𝒓</m:t>
                    </m:r>
                  </m:oMath>
                </a14:m>
                <a:r>
                  <a:rPr lang="cs-CZ" b="1" dirty="0"/>
                  <a:t>.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„Schopnost“ sily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otáčet tělesem závisí však nejen na velikosti její tečné složky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𝒕</m:t>
                        </m:r>
                      </m:sub>
                    </m:sSub>
                  </m:oMath>
                </a14:m>
                <a:r>
                  <a:rPr lang="cs-CZ" dirty="0"/>
                  <a:t>, ale také na délce ramene síly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, tj. na vzdálenosti jejího působiště od osy otáčení. Veličina, která bere v úvahu oba tyto vlivy, se nazývá </a:t>
                </a:r>
                <a:r>
                  <a:rPr lang="cs-CZ" b="1" dirty="0"/>
                  <a:t>moment síly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𝑴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vzhledem k ose otáčení.</a:t>
                </a:r>
              </a:p>
            </p:txBody>
          </p:sp>
        </mc:Choice>
        <mc:Fallback>
          <p:sp>
            <p:nvSpPr>
              <p:cNvPr id="57" name="TextovéPole 56">
                <a:extLst>
                  <a:ext uri="{FF2B5EF4-FFF2-40B4-BE49-F238E27FC236}">
                    <a16:creationId xmlns:a16="http://schemas.microsoft.com/office/drawing/2014/main" id="{B31C449E-61C2-CC63-5F28-A22B9C0AF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90691" y="551289"/>
                <a:ext cx="3571687" cy="5755422"/>
              </a:xfrm>
              <a:prstGeom prst="rect">
                <a:avLst/>
              </a:prstGeom>
              <a:blipFill>
                <a:blip r:embed="rId8"/>
                <a:stretch>
                  <a:fillRect l="-1365" t="-529" r="-2389" b="-6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TextovéPole 59">
            <a:extLst>
              <a:ext uri="{FF2B5EF4-FFF2-40B4-BE49-F238E27FC236}">
                <a16:creationId xmlns:a16="http://schemas.microsoft.com/office/drawing/2014/main" id="{9362488F-BF80-8639-95E0-229D2B201F5F}"/>
              </a:ext>
            </a:extLst>
          </p:cNvPr>
          <p:cNvSpPr txBox="1"/>
          <p:nvPr/>
        </p:nvSpPr>
        <p:spPr>
          <a:xfrm>
            <a:off x="5900245" y="4730232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Pohled z boku</a:t>
            </a:r>
          </a:p>
        </p:txBody>
      </p:sp>
    </p:spTree>
    <p:extLst>
      <p:ext uri="{BB962C8B-B14F-4D97-AF65-F5344CB8AC3E}">
        <p14:creationId xmlns:p14="http://schemas.microsoft.com/office/powerpoint/2010/main" val="124362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2352F92-CB70-4E38-6F49-106ABF08FEFE}"/>
              </a:ext>
            </a:extLst>
          </p:cNvPr>
          <p:cNvSpPr txBox="1"/>
          <p:nvPr/>
        </p:nvSpPr>
        <p:spPr>
          <a:xfrm>
            <a:off x="354725" y="283780"/>
            <a:ext cx="1434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Moment síly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8BA4B88-BFDB-B0F1-E0DA-2ABC9ECCB985}"/>
                  </a:ext>
                </a:extLst>
              </p:cNvPr>
              <p:cNvSpPr txBox="1"/>
              <p:nvPr/>
            </p:nvSpPr>
            <p:spPr>
              <a:xfrm>
                <a:off x="276225" y="653112"/>
                <a:ext cx="11325225" cy="1723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moment síly je definována jako součin délky ramene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a velikosti tečné složky působící síly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func>
                        <m:func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Je-li působící síla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kolmá na rameno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=90</m:t>
                        </m:r>
                        <m:r>
                          <a:rPr lang="cs-CZ" b="0" i="1" baseline="3000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 →  </m:t>
                        </m:r>
                        <m:func>
                          <m:func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90</m:t>
                            </m:r>
                            <m:r>
                              <a:rPr lang="cs-CZ" b="0" i="1" baseline="3000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=1</m:t>
                            </m:r>
                          </m:e>
                        </m:func>
                      </m:e>
                    </m:d>
                  </m:oMath>
                </a14:m>
                <a:r>
                  <a:rPr lang="cs-CZ" dirty="0"/>
                  <a:t>, pak velikost momentu síly vypočteme podle zjednodušeného vztahu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8BA4B88-BFDB-B0F1-E0DA-2ABC9ECCB9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225" y="653112"/>
                <a:ext cx="11325225" cy="1723549"/>
              </a:xfrm>
              <a:prstGeom prst="rect">
                <a:avLst/>
              </a:prstGeom>
              <a:blipFill>
                <a:blip r:embed="rId2"/>
                <a:stretch>
                  <a:fillRect l="-431" t="-17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7DB03FB-FB8F-48B6-0D99-2B9DE9F85F8A}"/>
                  </a:ext>
                </a:extLst>
              </p:cNvPr>
              <p:cNvSpPr txBox="1"/>
              <p:nvPr/>
            </p:nvSpPr>
            <p:spPr>
              <a:xfrm>
                <a:off x="354725" y="2495550"/>
                <a:ext cx="11618200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Měrnou jednotku momentu síly odvodíme z definičního vztahu:</a:t>
                </a:r>
              </a:p>
              <a:p>
                <a:endParaRPr lang="cs-CZ" sz="800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Měrná jednotka momentu síly se nazývá „</a:t>
                </a:r>
                <a:r>
                  <a:rPr lang="cs-CZ" b="1" dirty="0" err="1"/>
                  <a:t>newtonmetr</a:t>
                </a:r>
                <a:r>
                  <a:rPr lang="cs-CZ" b="1" dirty="0"/>
                  <a:t>“</a:t>
                </a:r>
              </a:p>
            </p:txBody>
          </p:sp>
        </mc:Choice>
        <mc:Fallback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7DB03FB-FB8F-48B6-0D99-2B9DE9F85F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725" y="2495550"/>
                <a:ext cx="11618200" cy="1169551"/>
              </a:xfrm>
              <a:prstGeom prst="rect">
                <a:avLst/>
              </a:prstGeom>
              <a:blipFill>
                <a:blip r:embed="rId3"/>
                <a:stretch>
                  <a:fillRect l="-420" t="-2604" b="-72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4" descr="Moment síly – Wikipedie">
            <a:extLst>
              <a:ext uri="{FF2B5EF4-FFF2-40B4-BE49-F238E27FC236}">
                <a16:creationId xmlns:a16="http://schemas.microsoft.com/office/drawing/2014/main" id="{161F2F7C-AC4A-A875-4C61-69B97B92E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68" y="4012484"/>
            <a:ext cx="2167825" cy="2149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E2E668EB-C603-F63E-A895-B939B18D603C}"/>
              </a:ext>
            </a:extLst>
          </p:cNvPr>
          <p:cNvSpPr txBox="1"/>
          <p:nvPr/>
        </p:nvSpPr>
        <p:spPr>
          <a:xfrm>
            <a:off x="2800350" y="3827818"/>
            <a:ext cx="95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841549ED-4B10-5960-5FC8-ABFC5E5D5802}"/>
                  </a:ext>
                </a:extLst>
              </p:cNvPr>
              <p:cNvSpPr txBox="1"/>
              <p:nvPr/>
            </p:nvSpPr>
            <p:spPr>
              <a:xfrm>
                <a:off x="2914650" y="4324350"/>
                <a:ext cx="8467725" cy="2246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jak velký je moment síly působící na válec. Délka ramene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0,1 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a velikost síly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150 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=0,1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r>
                  <a:rPr lang="cs-CZ" dirty="0"/>
                  <a:t> </a:t>
                </a:r>
              </a:p>
              <a:p>
                <a:endParaRPr lang="cs-CZ" sz="800" dirty="0"/>
              </a:p>
              <a:p>
                <a:r>
                  <a:rPr lang="cs-CZ" dirty="0"/>
                  <a:t>Protože síla je kolmá na rameno, velikost momentu vypočteme podle vztahu</a:t>
                </a:r>
              </a:p>
              <a:p>
                <a:endParaRPr lang="cs-CZ" sz="800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=150 . 0,1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Velikost momentu síly je 15 </a:t>
                </a:r>
                <a:r>
                  <a:rPr lang="cs-CZ" b="1" dirty="0" err="1"/>
                  <a:t>Nm</a:t>
                </a:r>
                <a:endParaRPr lang="cs-CZ" b="1" dirty="0"/>
              </a:p>
            </p:txBody>
          </p:sp>
        </mc:Choice>
        <mc:Fallback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841549ED-4B10-5960-5FC8-ABFC5E5D58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4650" y="4324350"/>
                <a:ext cx="8467725" cy="2246769"/>
              </a:xfrm>
              <a:prstGeom prst="rect">
                <a:avLst/>
              </a:prstGeom>
              <a:blipFill>
                <a:blip r:embed="rId5"/>
                <a:stretch>
                  <a:fillRect l="-576" t="-1355" r="-648" b="-32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74D81059-9B30-17A9-71AF-D671D1C06E35}"/>
              </a:ext>
            </a:extLst>
          </p:cNvPr>
          <p:cNvCxnSpPr>
            <a:cxnSpLocks/>
          </p:cNvCxnSpPr>
          <p:nvPr/>
        </p:nvCxnSpPr>
        <p:spPr>
          <a:xfrm flipV="1">
            <a:off x="2914650" y="5381625"/>
            <a:ext cx="84677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45B5EAFC-36A8-53F3-7786-2B6A63B3232A}"/>
              </a:ext>
            </a:extLst>
          </p:cNvPr>
          <p:cNvCxnSpPr/>
          <p:nvPr/>
        </p:nvCxnSpPr>
        <p:spPr>
          <a:xfrm>
            <a:off x="276225" y="3712726"/>
            <a:ext cx="116967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8169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401EFDD-3FB4-0CB7-47B0-974ED9BFAD52}"/>
              </a:ext>
            </a:extLst>
          </p:cNvPr>
          <p:cNvSpPr txBox="1"/>
          <p:nvPr/>
        </p:nvSpPr>
        <p:spPr>
          <a:xfrm>
            <a:off x="281353" y="125154"/>
            <a:ext cx="4081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Směr otáčení a znaménko momentu síly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30F5300-CBF8-4CB0-C647-C67F32AB38F0}"/>
              </a:ext>
            </a:extLst>
          </p:cNvPr>
          <p:cNvSpPr txBox="1"/>
          <p:nvPr/>
        </p:nvSpPr>
        <p:spPr>
          <a:xfrm>
            <a:off x="281353" y="801888"/>
            <a:ext cx="116439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Jestliže síla uvede těleso do otáčivého pohybu </a:t>
            </a:r>
            <a:r>
              <a:rPr lang="cs-CZ" b="1" dirty="0"/>
              <a:t>proti směru pohybu hodinových ručiček</a:t>
            </a:r>
            <a:r>
              <a:rPr lang="cs-CZ" dirty="0"/>
              <a:t>, jde o </a:t>
            </a:r>
            <a:r>
              <a:rPr lang="cs-CZ" b="1" dirty="0"/>
              <a:t>otáčení v kladném smyslu. </a:t>
            </a:r>
            <a:r>
              <a:rPr lang="cs-CZ" dirty="0"/>
              <a:t>Kladný směr otáčení proti směru hodinových ručiček je určen dohodou, nevyplývá tedy z podstaty otáčení tělesa.</a:t>
            </a:r>
          </a:p>
          <a:p>
            <a:endParaRPr lang="cs-CZ" dirty="0"/>
          </a:p>
          <a:p>
            <a:r>
              <a:rPr lang="cs-CZ" dirty="0"/>
              <a:t>Při otáčivém pohybu </a:t>
            </a:r>
            <a:r>
              <a:rPr lang="cs-CZ" b="1" dirty="0"/>
              <a:t>ve směru pohybu hodinových ručiček</a:t>
            </a:r>
            <a:r>
              <a:rPr lang="cs-CZ" dirty="0"/>
              <a:t> přisuzujeme momentu síly záporné znaménko. </a:t>
            </a:r>
            <a:endParaRPr lang="cs-CZ" b="1" dirty="0"/>
          </a:p>
        </p:txBody>
      </p:sp>
      <p:pic>
        <p:nvPicPr>
          <p:cNvPr id="3074" name="Picture 2" descr="Spustit animaci. Spustit animaci. Zpět. Pokračovat.">
            <a:extLst>
              <a:ext uri="{FF2B5EF4-FFF2-40B4-BE49-F238E27FC236}">
                <a16:creationId xmlns:a16="http://schemas.microsoft.com/office/drawing/2014/main" id="{E5501004-488F-2989-A403-BB94748835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16" r="50325" b="21096"/>
          <a:stretch>
            <a:fillRect/>
          </a:stretch>
        </p:blipFill>
        <p:spPr bwMode="auto">
          <a:xfrm>
            <a:off x="1288501" y="2404869"/>
            <a:ext cx="3911316" cy="381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Spustit animaci. Spustit animaci. Zpět. Pokračovat.">
            <a:extLst>
              <a:ext uri="{FF2B5EF4-FFF2-40B4-BE49-F238E27FC236}">
                <a16:creationId xmlns:a16="http://schemas.microsoft.com/office/drawing/2014/main" id="{8A6CA57A-BFBE-96DD-CA02-1FEDDD20E1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5" t="16316" b="21096"/>
          <a:stretch>
            <a:fillRect/>
          </a:stretch>
        </p:blipFill>
        <p:spPr bwMode="auto">
          <a:xfrm>
            <a:off x="6992183" y="2404869"/>
            <a:ext cx="3911316" cy="381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D29EEF86-09C0-0FBD-9703-1CD339F8F4A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889" t="6111" r="14305" b="15834"/>
          <a:stretch>
            <a:fillRect/>
          </a:stretch>
        </p:blipFill>
        <p:spPr>
          <a:xfrm>
            <a:off x="2495551" y="3657488"/>
            <a:ext cx="1314450" cy="1428861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7F212063-23F9-417D-B72E-E015F9FE43E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889" t="9310" r="4444" b="15000"/>
          <a:stretch>
            <a:fillRect/>
          </a:stretch>
        </p:blipFill>
        <p:spPr>
          <a:xfrm>
            <a:off x="8337408" y="3657488"/>
            <a:ext cx="1541683" cy="1428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629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8A1590A2-25E2-1FF8-7108-AC9BEB5CF6E1}"/>
              </a:ext>
            </a:extLst>
          </p:cNvPr>
          <p:cNvSpPr txBox="1"/>
          <p:nvPr/>
        </p:nvSpPr>
        <p:spPr>
          <a:xfrm>
            <a:off x="511364" y="254577"/>
            <a:ext cx="6499036" cy="468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b="1" dirty="0"/>
              <a:t>Vektor momentu síly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18E85F0E-9F98-F836-5B37-6B80B18DDA7A}"/>
              </a:ext>
            </a:extLst>
          </p:cNvPr>
          <p:cNvSpPr txBox="1"/>
          <p:nvPr/>
        </p:nvSpPr>
        <p:spPr>
          <a:xfrm>
            <a:off x="1705427" y="4367411"/>
            <a:ext cx="8518879" cy="58319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/>
              <a:t>Jestliže zahnuté prsty míří ve směru otáčivého pohybu, odchýlený palec určuje směr vektoru momentu síly.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4FB091D7-86AB-DAEB-45F6-BF11B34C6782}"/>
                  </a:ext>
                </a:extLst>
              </p:cNvPr>
              <p:cNvSpPr txBox="1"/>
              <p:nvPr/>
            </p:nvSpPr>
            <p:spPr>
              <a:xfrm>
                <a:off x="511363" y="775423"/>
                <a:ext cx="11347261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Moment síly je vektorová veličina. To plyne z definice momentu síly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𝑴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– násobení vektoru číslem je vektor. Vektor momentu síly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𝑴</m:t>
                    </m:r>
                  </m:oMath>
                </a14:m>
                <a:r>
                  <a:rPr lang="cs-CZ" dirty="0"/>
                  <a:t> leží v ose otáčení o (je kolmý na rovinu otáčení) a má směr, který lze určit podle pravidla pravé ruky – viz obrázek</a:t>
                </a:r>
              </a:p>
            </p:txBody>
          </p:sp>
        </mc:Choice>
        <mc:Fallback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4FB091D7-86AB-DAEB-45F6-BF11B34C67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363" y="775423"/>
                <a:ext cx="11347261" cy="923330"/>
              </a:xfrm>
              <a:prstGeom prst="rect">
                <a:avLst/>
              </a:prstGeom>
              <a:blipFill>
                <a:blip r:embed="rId2"/>
                <a:stretch>
                  <a:fillRect l="-484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Skupina 1">
            <a:extLst>
              <a:ext uri="{FF2B5EF4-FFF2-40B4-BE49-F238E27FC236}">
                <a16:creationId xmlns:a16="http://schemas.microsoft.com/office/drawing/2014/main" id="{7840E6A2-AB24-426E-CDE7-6FE495B4EB3D}"/>
              </a:ext>
            </a:extLst>
          </p:cNvPr>
          <p:cNvGrpSpPr/>
          <p:nvPr/>
        </p:nvGrpSpPr>
        <p:grpSpPr>
          <a:xfrm>
            <a:off x="4543489" y="2065732"/>
            <a:ext cx="2842754" cy="2301679"/>
            <a:chOff x="4456815" y="1884525"/>
            <a:chExt cx="2842754" cy="2301679"/>
          </a:xfrm>
        </p:grpSpPr>
        <p:pic>
          <p:nvPicPr>
            <p:cNvPr id="8" name="Picture 2">
              <a:extLst>
                <a:ext uri="{FF2B5EF4-FFF2-40B4-BE49-F238E27FC236}">
                  <a16:creationId xmlns:a16="http://schemas.microsoft.com/office/drawing/2014/main" id="{07E0D678-CFCD-D4B4-4758-157FA359331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995" t="32831" r="22891" b="18136"/>
            <a:stretch/>
          </p:blipFill>
          <p:spPr bwMode="auto">
            <a:xfrm>
              <a:off x="4456815" y="1968888"/>
              <a:ext cx="2842754" cy="21329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F5F4383F-E47A-D6C1-E76A-24B38978234F}"/>
                    </a:ext>
                  </a:extLst>
                </p:cNvPr>
                <p:cNvSpPr txBox="1"/>
                <p:nvPr/>
              </p:nvSpPr>
              <p:spPr>
                <a:xfrm>
                  <a:off x="6604244" y="2860224"/>
                  <a:ext cx="25790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𝑭</m:t>
                        </m:r>
                      </m:oMath>
                    </m:oMathPara>
                  </a14:m>
                  <a:endParaRPr lang="cs-CZ" b="1" dirty="0"/>
                </a:p>
              </p:txBody>
            </p:sp>
          </mc:Choice>
          <mc:Fallback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F5F4383F-E47A-D6C1-E76A-24B38978234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04244" y="2860224"/>
                  <a:ext cx="257907" cy="369332"/>
                </a:xfrm>
                <a:prstGeom prst="rect">
                  <a:avLst/>
                </a:prstGeom>
                <a:blipFill>
                  <a:blip r:embed="rId4"/>
                  <a:stretch>
                    <a:fillRect r="-2381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380E12CA-162C-576B-D93E-9327AA914D44}"/>
                </a:ext>
              </a:extLst>
            </p:cNvPr>
            <p:cNvSpPr txBox="1"/>
            <p:nvPr/>
          </p:nvSpPr>
          <p:spPr>
            <a:xfrm>
              <a:off x="5978768" y="2481367"/>
              <a:ext cx="234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d</a:t>
              </a: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5F878DB9-918A-5D18-DAA3-16FE14A454A9}"/>
                    </a:ext>
                  </a:extLst>
                </p:cNvPr>
                <p:cNvSpPr txBox="1"/>
                <p:nvPr/>
              </p:nvSpPr>
              <p:spPr>
                <a:xfrm>
                  <a:off x="5572368" y="1884525"/>
                  <a:ext cx="23446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𝑴</m:t>
                        </m:r>
                      </m:oMath>
                    </m:oMathPara>
                  </a14:m>
                  <a:endParaRPr lang="cs-CZ" b="1" dirty="0"/>
                </a:p>
              </p:txBody>
            </p:sp>
          </mc:Choice>
          <mc:Fallback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5F878DB9-918A-5D18-DAA3-16FE14A454A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572368" y="1884525"/>
                  <a:ext cx="234462" cy="369332"/>
                </a:xfrm>
                <a:prstGeom prst="rect">
                  <a:avLst/>
                </a:prstGeom>
                <a:blipFill>
                  <a:blip r:embed="rId5"/>
                  <a:stretch>
                    <a:fillRect r="-6410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ovéPole 13">
              <a:extLst>
                <a:ext uri="{FF2B5EF4-FFF2-40B4-BE49-F238E27FC236}">
                  <a16:creationId xmlns:a16="http://schemas.microsoft.com/office/drawing/2014/main" id="{F5861CBF-A3AE-7BC4-CB3A-FF45402DA1C6}"/>
                </a:ext>
              </a:extLst>
            </p:cNvPr>
            <p:cNvSpPr txBox="1"/>
            <p:nvPr/>
          </p:nvSpPr>
          <p:spPr>
            <a:xfrm>
              <a:off x="5559423" y="3816872"/>
              <a:ext cx="234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3836BF85-0CF4-8020-B83D-BF447DDBB437}"/>
                  </a:ext>
                </a:extLst>
              </p:cNvPr>
              <p:cNvSpPr txBox="1"/>
              <p:nvPr/>
            </p:nvSpPr>
            <p:spPr>
              <a:xfrm>
                <a:off x="242277" y="4950610"/>
                <a:ext cx="11715261" cy="156619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přemýšlivé:</a:t>
                </a:r>
              </a:p>
              <a:p>
                <a:r>
                  <a:rPr lang="cs-CZ" dirty="0"/>
                  <a:t>Protože vektor momentu síly „míří“ do prostoru mimo rovinu otáčení, jedná se o vektory třírozměrné. Má-li vektor síly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cs-CZ" dirty="0"/>
                  <a:t> souřadnice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  </m:t>
                    </m:r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 (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 a rameno je dáno vektorem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je vektor momentu síly dán vektorovým součinem vektoru síly a vektoru ramene:</a:t>
                </a:r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  <m:acc>
                      <m:accPr>
                        <m:chr m:val="̅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=(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3836BF85-0CF4-8020-B83D-BF447DDBB4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277" y="4950610"/>
                <a:ext cx="11715261" cy="1566198"/>
              </a:xfrm>
              <a:prstGeom prst="rect">
                <a:avLst/>
              </a:prstGeom>
              <a:blipFill>
                <a:blip r:embed="rId6"/>
                <a:stretch>
                  <a:fillRect l="-416" t="-1538" b="-769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2605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ihly váží 10 kg, balík je v poloviční vzdálenosti, působí dvojnásobnou silou, proto je">
            <a:extLst>
              <a:ext uri="{FF2B5EF4-FFF2-40B4-BE49-F238E27FC236}">
                <a16:creationId xmlns:a16="http://schemas.microsoft.com/office/drawing/2014/main" id="{E955E265-4B7C-AF4A-FFD7-14A44A596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748" y="203200"/>
            <a:ext cx="8698948" cy="3884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A99B4F7E-26B9-634D-F039-AA7E8D44F4F8}"/>
              </a:ext>
            </a:extLst>
          </p:cNvPr>
          <p:cNvSpPr txBox="1"/>
          <p:nvPr/>
        </p:nvSpPr>
        <p:spPr>
          <a:xfrm>
            <a:off x="226646" y="144530"/>
            <a:ext cx="5931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Kam si musí sednout tatínek, aby houpačka byla v rovnováze?</a:t>
            </a:r>
          </a:p>
        </p:txBody>
      </p:sp>
      <p:sp>
        <p:nvSpPr>
          <p:cNvPr id="3" name="Šipka: dolů 2">
            <a:extLst>
              <a:ext uri="{FF2B5EF4-FFF2-40B4-BE49-F238E27FC236}">
                <a16:creationId xmlns:a16="http://schemas.microsoft.com/office/drawing/2014/main" id="{99CEC5C5-8EF7-0326-04E2-A3C3E9CAB72A}"/>
              </a:ext>
            </a:extLst>
          </p:cNvPr>
          <p:cNvSpPr/>
          <p:nvPr/>
        </p:nvSpPr>
        <p:spPr>
          <a:xfrm>
            <a:off x="6235392" y="619314"/>
            <a:ext cx="257908" cy="1016000"/>
          </a:xfrm>
          <a:prstGeom prst="down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8E140E2E-31F4-6EA9-21F3-EF4F2FECA007}"/>
                  </a:ext>
                </a:extLst>
              </p:cNvPr>
              <p:cNvSpPr txBox="1"/>
              <p:nvPr/>
            </p:nvSpPr>
            <p:spPr>
              <a:xfrm>
                <a:off x="226646" y="4228245"/>
                <a:ext cx="11621477" cy="9621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Aby houpačka byla v rovnováze, musí se momenty síly, způsobené Jirkovou hmotností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a tatínkovou hmotností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=80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sobě rovnat co do velikosti a musí mít opačný směr.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𝐽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𝐽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→     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𝐽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𝐽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8E140E2E-31F4-6EA9-21F3-EF4F2FECA0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646" y="4228245"/>
                <a:ext cx="11621477" cy="962186"/>
              </a:xfrm>
              <a:prstGeom prst="rect">
                <a:avLst/>
              </a:prstGeom>
              <a:blipFill>
                <a:blip r:embed="rId3"/>
                <a:stretch>
                  <a:fillRect l="-420" t="-3185" b="-25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Šipka: zahnutá doprava 4">
            <a:extLst>
              <a:ext uri="{FF2B5EF4-FFF2-40B4-BE49-F238E27FC236}">
                <a16:creationId xmlns:a16="http://schemas.microsoft.com/office/drawing/2014/main" id="{585DBD2D-FA37-4F3A-F987-ACDF238342E0}"/>
              </a:ext>
            </a:extLst>
          </p:cNvPr>
          <p:cNvSpPr/>
          <p:nvPr/>
        </p:nvSpPr>
        <p:spPr>
          <a:xfrm>
            <a:off x="827146" y="1805354"/>
            <a:ext cx="437662" cy="1055077"/>
          </a:xfrm>
          <a:prstGeom prst="curv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2F91520-915C-B7EC-E3D6-751A5BE1B288}"/>
              </a:ext>
            </a:extLst>
          </p:cNvPr>
          <p:cNvSpPr txBox="1"/>
          <p:nvPr/>
        </p:nvSpPr>
        <p:spPr>
          <a:xfrm>
            <a:off x="1022531" y="2082800"/>
            <a:ext cx="242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+</a:t>
            </a:r>
          </a:p>
        </p:txBody>
      </p:sp>
      <p:sp>
        <p:nvSpPr>
          <p:cNvPr id="7" name="Šipka: zahnutá doprava 6">
            <a:extLst>
              <a:ext uri="{FF2B5EF4-FFF2-40B4-BE49-F238E27FC236}">
                <a16:creationId xmlns:a16="http://schemas.microsoft.com/office/drawing/2014/main" id="{39A15AEB-F3B3-2DE4-7244-13D028995AC6}"/>
              </a:ext>
            </a:extLst>
          </p:cNvPr>
          <p:cNvSpPr/>
          <p:nvPr/>
        </p:nvSpPr>
        <p:spPr>
          <a:xfrm flipH="1">
            <a:off x="10670836" y="824462"/>
            <a:ext cx="508000" cy="1320800"/>
          </a:xfrm>
          <a:prstGeom prst="curvedRightArrow">
            <a:avLst>
              <a:gd name="adj1" fmla="val 25000"/>
              <a:gd name="adj2" fmla="val 47656"/>
              <a:gd name="adj3" fmla="val 2500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B0B689E7-C2AC-D5F8-594E-36A8ABA9D648}"/>
              </a:ext>
            </a:extLst>
          </p:cNvPr>
          <p:cNvSpPr txBox="1"/>
          <p:nvPr/>
        </p:nvSpPr>
        <p:spPr>
          <a:xfrm>
            <a:off x="10627636" y="1236729"/>
            <a:ext cx="281354" cy="377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-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A27720D-95FD-394C-685C-2858BE051F65}"/>
                  </a:ext>
                </a:extLst>
              </p:cNvPr>
              <p:cNvSpPr txBox="1"/>
              <p:nvPr/>
            </p:nvSpPr>
            <p:spPr>
              <a:xfrm>
                <a:off x="226646" y="5328149"/>
                <a:ext cx="11621477" cy="9489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Rovnost momentů nastane tehdy, bude-li platit: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𝑔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.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→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20 . 10 . 2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80 . 10</m:t>
                          </m:r>
                        </m:den>
                      </m:f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A27720D-95FD-394C-685C-2858BE051F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646" y="5328149"/>
                <a:ext cx="11621477" cy="948914"/>
              </a:xfrm>
              <a:prstGeom prst="rect">
                <a:avLst/>
              </a:prstGeom>
              <a:blipFill>
                <a:blip r:embed="rId4"/>
                <a:stretch>
                  <a:fillRect l="-420" t="-32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8031CCA-43B0-AFA9-CBDD-F2F30BCFB7A2}"/>
                  </a:ext>
                </a:extLst>
              </p:cNvPr>
              <p:cNvSpPr txBox="1"/>
              <p:nvPr/>
            </p:nvSpPr>
            <p:spPr>
              <a:xfrm>
                <a:off x="258645" y="2106212"/>
                <a:ext cx="570522" cy="388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8031CCA-43B0-AFA9-CBDD-F2F30BCFB7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645" y="2106212"/>
                <a:ext cx="570522" cy="388761"/>
              </a:xfrm>
              <a:prstGeom prst="rect">
                <a:avLst/>
              </a:prstGeom>
              <a:blipFill>
                <a:blip r:embed="rId5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BFC92BC6-D876-F9F6-312E-853589B0EBC4}"/>
                  </a:ext>
                </a:extLst>
              </p:cNvPr>
              <p:cNvSpPr txBox="1"/>
              <p:nvPr/>
            </p:nvSpPr>
            <p:spPr>
              <a:xfrm>
                <a:off x="11268715" y="1225005"/>
                <a:ext cx="5705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BFC92BC6-D876-F9F6-312E-853589B0EB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68715" y="1225005"/>
                <a:ext cx="570522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42922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2B2B16F-B0DA-1A5F-EB35-8A9CA024A7AD}"/>
              </a:ext>
            </a:extLst>
          </p:cNvPr>
          <p:cNvSpPr txBox="1"/>
          <p:nvPr/>
        </p:nvSpPr>
        <p:spPr>
          <a:xfrm>
            <a:off x="343878" y="351692"/>
            <a:ext cx="3266097" cy="375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Moment síly – součet momentů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1D75C533-64C1-8566-4900-643BC0573038}"/>
                  </a:ext>
                </a:extLst>
              </p:cNvPr>
              <p:cNvSpPr txBox="1"/>
              <p:nvPr/>
            </p:nvSpPr>
            <p:spPr>
              <a:xfrm>
                <a:off x="3533450" y="726831"/>
                <a:ext cx="8077525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Působí-li na těleso více sil, je výsledný moment těchto sil rovný součtu jednotlivých momentů: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b="0" i="1" dirty="0">
                    <a:latin typeface="Cambria Math" panose="02040503050406030204" pitchFamily="18" charset="0"/>
                  </a:rPr>
                  <a:t>  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sub>
                        </m:s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e>
                    </m:d>
                  </m:oMath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endParaRPr lang="cs-CZ" sz="800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1D75C533-64C1-8566-4900-643BC05730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3450" y="726831"/>
                <a:ext cx="8077525" cy="1446550"/>
              </a:xfrm>
              <a:prstGeom prst="rect">
                <a:avLst/>
              </a:prstGeom>
              <a:blipFill>
                <a:blip r:embed="rId2"/>
                <a:stretch>
                  <a:fillRect l="-679" t="-21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Skupina 5">
            <a:extLst>
              <a:ext uri="{FF2B5EF4-FFF2-40B4-BE49-F238E27FC236}">
                <a16:creationId xmlns:a16="http://schemas.microsoft.com/office/drawing/2014/main" id="{675F8C25-BE69-A6DE-B59A-4E1694B738D1}"/>
              </a:ext>
            </a:extLst>
          </p:cNvPr>
          <p:cNvGrpSpPr/>
          <p:nvPr/>
        </p:nvGrpSpPr>
        <p:grpSpPr>
          <a:xfrm>
            <a:off x="343878" y="688804"/>
            <a:ext cx="1951647" cy="3216446"/>
            <a:chOff x="163163" y="1757149"/>
            <a:chExt cx="2549094" cy="4399280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1300FFE8-503B-C866-A350-FEA7E10D25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623" t="7185" r="60465" b="79765"/>
            <a:stretch/>
          </p:blipFill>
          <p:spPr>
            <a:xfrm rot="5400000">
              <a:off x="-189063" y="2109375"/>
              <a:ext cx="3253545" cy="2549094"/>
            </a:xfrm>
            <a:prstGeom prst="rect">
              <a:avLst/>
            </a:prstGeom>
          </p:spPr>
        </p:pic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18A592D8-7FEC-1491-6D17-A36EE899E6C2}"/>
                </a:ext>
              </a:extLst>
            </p:cNvPr>
            <p:cNvCxnSpPr/>
            <p:nvPr/>
          </p:nvCxnSpPr>
          <p:spPr>
            <a:xfrm>
              <a:off x="1430214" y="3299404"/>
              <a:ext cx="0" cy="2780477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>
              <a:extLst>
                <a:ext uri="{FF2B5EF4-FFF2-40B4-BE49-F238E27FC236}">
                  <a16:creationId xmlns:a16="http://schemas.microsoft.com/office/drawing/2014/main" id="{38A1B17D-16CA-3835-DE76-1805C7EC6F6A}"/>
                </a:ext>
              </a:extLst>
            </p:cNvPr>
            <p:cNvCxnSpPr/>
            <p:nvPr/>
          </p:nvCxnSpPr>
          <p:spPr>
            <a:xfrm>
              <a:off x="1324706" y="3772792"/>
              <a:ext cx="216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>
              <a:extLst>
                <a:ext uri="{FF2B5EF4-FFF2-40B4-BE49-F238E27FC236}">
                  <a16:creationId xmlns:a16="http://schemas.microsoft.com/office/drawing/2014/main" id="{B62F2922-52E2-3AE6-ECAA-79D332A69507}"/>
                </a:ext>
              </a:extLst>
            </p:cNvPr>
            <p:cNvCxnSpPr/>
            <p:nvPr/>
          </p:nvCxnSpPr>
          <p:spPr>
            <a:xfrm>
              <a:off x="1308753" y="4234457"/>
              <a:ext cx="216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>
              <a:extLst>
                <a:ext uri="{FF2B5EF4-FFF2-40B4-BE49-F238E27FC236}">
                  <a16:creationId xmlns:a16="http://schemas.microsoft.com/office/drawing/2014/main" id="{14460FDB-2514-77A3-03EC-7520500FC877}"/>
                </a:ext>
              </a:extLst>
            </p:cNvPr>
            <p:cNvCxnSpPr/>
            <p:nvPr/>
          </p:nvCxnSpPr>
          <p:spPr>
            <a:xfrm>
              <a:off x="1329709" y="4713088"/>
              <a:ext cx="216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0BBD584F-B887-9050-65BF-A00F177BEEA2}"/>
                </a:ext>
              </a:extLst>
            </p:cNvPr>
            <p:cNvCxnSpPr/>
            <p:nvPr/>
          </p:nvCxnSpPr>
          <p:spPr>
            <a:xfrm>
              <a:off x="1322214" y="5158565"/>
              <a:ext cx="216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>
              <a:extLst>
                <a:ext uri="{FF2B5EF4-FFF2-40B4-BE49-F238E27FC236}">
                  <a16:creationId xmlns:a16="http://schemas.microsoft.com/office/drawing/2014/main" id="{C9F3CE85-9B94-95DF-D413-3F80FAA2438F}"/>
                </a:ext>
              </a:extLst>
            </p:cNvPr>
            <p:cNvCxnSpPr/>
            <p:nvPr/>
          </p:nvCxnSpPr>
          <p:spPr>
            <a:xfrm>
              <a:off x="1322214" y="5557451"/>
              <a:ext cx="216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F4B39523-D3DB-8011-5394-C16D17298152}"/>
                    </a:ext>
                  </a:extLst>
                </p:cNvPr>
                <p:cNvSpPr txBox="1"/>
                <p:nvPr/>
              </p:nvSpPr>
              <p:spPr>
                <a:xfrm>
                  <a:off x="1430214" y="5787097"/>
                  <a:ext cx="62132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𝒗</m:t>
                            </m:r>
                          </m:sub>
                        </m:sSub>
                      </m:oMath>
                    </m:oMathPara>
                  </a14:m>
                  <a:endParaRPr lang="cs-CZ" b="1" dirty="0"/>
                </a:p>
              </p:txBody>
            </p:sp>
          </mc:Choice>
          <mc:Fallback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F4B39523-D3DB-8011-5394-C16D1729815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30214" y="5787097"/>
                  <a:ext cx="621320" cy="369332"/>
                </a:xfrm>
                <a:prstGeom prst="rect">
                  <a:avLst/>
                </a:prstGeom>
                <a:blipFill>
                  <a:blip r:embed="rId5"/>
                  <a:stretch>
                    <a:fillRect b="-2888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7" name="Přímá spojnice 26">
              <a:extLst>
                <a:ext uri="{FF2B5EF4-FFF2-40B4-BE49-F238E27FC236}">
                  <a16:creationId xmlns:a16="http://schemas.microsoft.com/office/drawing/2014/main" id="{F3BB3FE5-CD5E-0A2F-883B-C549D87109F4}"/>
                </a:ext>
              </a:extLst>
            </p:cNvPr>
            <p:cNvCxnSpPr/>
            <p:nvPr/>
          </p:nvCxnSpPr>
          <p:spPr>
            <a:xfrm flipV="1">
              <a:off x="1428476" y="2638551"/>
              <a:ext cx="0" cy="65561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se šipkou 30">
              <a:extLst>
                <a:ext uri="{FF2B5EF4-FFF2-40B4-BE49-F238E27FC236}">
                  <a16:creationId xmlns:a16="http://schemas.microsoft.com/office/drawing/2014/main" id="{DA54B538-82F2-0E32-8987-80FE2FF1839D}"/>
                </a:ext>
              </a:extLst>
            </p:cNvPr>
            <p:cNvCxnSpPr/>
            <p:nvPr/>
          </p:nvCxnSpPr>
          <p:spPr>
            <a:xfrm>
              <a:off x="1090246" y="2838450"/>
              <a:ext cx="338230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se šipkou 32">
              <a:extLst>
                <a:ext uri="{FF2B5EF4-FFF2-40B4-BE49-F238E27FC236}">
                  <a16:creationId xmlns:a16="http://schemas.microsoft.com/office/drawing/2014/main" id="{A716B356-2433-A4DB-F123-3852763F9609}"/>
                </a:ext>
              </a:extLst>
            </p:cNvPr>
            <p:cNvCxnSpPr/>
            <p:nvPr/>
          </p:nvCxnSpPr>
          <p:spPr>
            <a:xfrm flipH="1">
              <a:off x="1538214" y="2838450"/>
              <a:ext cx="372648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>
              <a:extLst>
                <a:ext uri="{FF2B5EF4-FFF2-40B4-BE49-F238E27FC236}">
                  <a16:creationId xmlns:a16="http://schemas.microsoft.com/office/drawing/2014/main" id="{E906DE55-82F7-C11C-77D9-256F60E58F9A}"/>
                </a:ext>
              </a:extLst>
            </p:cNvPr>
            <p:cNvCxnSpPr/>
            <p:nvPr/>
          </p:nvCxnSpPr>
          <p:spPr>
            <a:xfrm>
              <a:off x="1416753" y="2838450"/>
              <a:ext cx="12895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6" name="TextovéPole 35">
                  <a:extLst>
                    <a:ext uri="{FF2B5EF4-FFF2-40B4-BE49-F238E27FC236}">
                      <a16:creationId xmlns:a16="http://schemas.microsoft.com/office/drawing/2014/main" id="{ABCBACDC-BDDE-1450-7250-68CDF6FF7A1C}"/>
                    </a:ext>
                  </a:extLst>
                </p:cNvPr>
                <p:cNvSpPr txBox="1"/>
                <p:nvPr/>
              </p:nvSpPr>
              <p:spPr>
                <a:xfrm>
                  <a:off x="1546465" y="2519138"/>
                  <a:ext cx="48487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36" name="TextovéPole 35">
                  <a:extLst>
                    <a:ext uri="{FF2B5EF4-FFF2-40B4-BE49-F238E27FC236}">
                      <a16:creationId xmlns:a16="http://schemas.microsoft.com/office/drawing/2014/main" id="{ABCBACDC-BDDE-1450-7250-68CDF6FF7A1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46465" y="2519138"/>
                  <a:ext cx="484871" cy="369332"/>
                </a:xfrm>
                <a:prstGeom prst="rect">
                  <a:avLst/>
                </a:prstGeom>
                <a:blipFill>
                  <a:blip r:embed="rId6"/>
                  <a:stretch>
                    <a:fillRect b="-1777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4C6FD1B-8CAB-2BF9-438E-A73B7D2F3979}"/>
                  </a:ext>
                </a:extLst>
              </p:cNvPr>
              <p:cNvSpPr txBox="1"/>
              <p:nvPr/>
            </p:nvSpPr>
            <p:spPr>
              <a:xfrm>
                <a:off x="3609975" y="2288280"/>
                <a:ext cx="8286750" cy="1200329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Výsledný moment sil M je vektorový součet momentů jednotlivých sil vzhledem k dané ose, tedy:</a:t>
                </a:r>
              </a:p>
              <a:p>
                <a:endParaRPr lang="cs-CZ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𝑴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4C6FD1B-8CAB-2BF9-438E-A73B7D2F39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9975" y="2288280"/>
                <a:ext cx="8286750" cy="1200329"/>
              </a:xfrm>
              <a:prstGeom prst="rect">
                <a:avLst/>
              </a:prstGeom>
              <a:blipFill>
                <a:blip r:embed="rId7"/>
                <a:stretch>
                  <a:fillRect l="-514" t="-2000" r="-367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2">
            <a:extLst>
              <a:ext uri="{FF2B5EF4-FFF2-40B4-BE49-F238E27FC236}">
                <a16:creationId xmlns:a16="http://schemas.microsoft.com/office/drawing/2014/main" id="{AE9F8DB7-6C2D-95AB-2A46-BB173B2A61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5" t="32831" r="22891" b="18136"/>
          <a:stretch/>
        </p:blipFill>
        <p:spPr bwMode="auto">
          <a:xfrm>
            <a:off x="3609975" y="3603508"/>
            <a:ext cx="1861678" cy="139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99C79A4-42FA-1541-56FA-D9F509FB7DD4}"/>
                  </a:ext>
                </a:extLst>
              </p:cNvPr>
              <p:cNvSpPr txBox="1"/>
              <p:nvPr/>
            </p:nvSpPr>
            <p:spPr>
              <a:xfrm>
                <a:off x="5818538" y="3632248"/>
                <a:ext cx="586740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Vektory momentů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𝑴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, leží v ose otáčení, ale mohou být různě orientovány. Jestliže jejich vektorový součet je roven nule, pak otáčivý účinek těchto sil se ruší.</a:t>
                </a:r>
              </a:p>
            </p:txBody>
          </p:sp>
        </mc:Choice>
        <mc:Fallback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99C79A4-42FA-1541-56FA-D9F509FB7D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8538" y="3632248"/>
                <a:ext cx="5867400" cy="923330"/>
              </a:xfrm>
              <a:prstGeom prst="rect">
                <a:avLst/>
              </a:prstGeom>
              <a:blipFill>
                <a:blip r:embed="rId9"/>
                <a:stretch>
                  <a:fillRect l="-831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AEECB4F9-B5E1-DAAD-F125-8ACA44E0E6A4}"/>
                  </a:ext>
                </a:extLst>
              </p:cNvPr>
              <p:cNvSpPr txBox="1"/>
              <p:nvPr/>
            </p:nvSpPr>
            <p:spPr>
              <a:xfrm>
                <a:off x="3609975" y="5127325"/>
                <a:ext cx="8286750" cy="147732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Momentová věta</a:t>
                </a:r>
              </a:p>
              <a:p>
                <a:r>
                  <a:rPr lang="cs-CZ" dirty="0"/>
                  <a:t>Otáčivý účinek sil působících na tuhé těleso se navzájem ruší, je-li vektorový součet momentů všech sil vzhledem k dané ose nulový, tedy:</a:t>
                </a:r>
              </a:p>
              <a:p>
                <a:endParaRPr lang="cs-CZ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𝑴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AEECB4F9-B5E1-DAAD-F125-8ACA44E0E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9975" y="5127325"/>
                <a:ext cx="8286750" cy="1477328"/>
              </a:xfrm>
              <a:prstGeom prst="rect">
                <a:avLst/>
              </a:prstGeom>
              <a:blipFill>
                <a:blip r:embed="rId10"/>
                <a:stretch>
                  <a:fillRect l="-514" t="-1633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Obrázek 18">
            <a:extLst>
              <a:ext uri="{FF2B5EF4-FFF2-40B4-BE49-F238E27FC236}">
                <a16:creationId xmlns:a16="http://schemas.microsoft.com/office/drawing/2014/main" id="{4B760FAE-F2BF-B8D4-01CD-5EA0A1A73A6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77" y="4073150"/>
            <a:ext cx="1755648" cy="270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55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01EFDD-3FB4-0CB7-47B0-974ED9BFAD52}"/>
              </a:ext>
            </a:extLst>
          </p:cNvPr>
          <p:cNvSpPr txBox="1"/>
          <p:nvPr/>
        </p:nvSpPr>
        <p:spPr>
          <a:xfrm>
            <a:off x="531446" y="308561"/>
            <a:ext cx="255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momentu sil</a:t>
            </a:r>
          </a:p>
        </p:txBody>
      </p:sp>
      <p:grpSp>
        <p:nvGrpSpPr>
          <p:cNvPr id="23" name="Skupina 22">
            <a:extLst>
              <a:ext uri="{FF2B5EF4-FFF2-40B4-BE49-F238E27FC236}">
                <a16:creationId xmlns:a16="http://schemas.microsoft.com/office/drawing/2014/main" id="{09C0752A-3D3C-5438-A228-5ACA214CF459}"/>
              </a:ext>
            </a:extLst>
          </p:cNvPr>
          <p:cNvGrpSpPr/>
          <p:nvPr/>
        </p:nvGrpSpPr>
        <p:grpSpPr>
          <a:xfrm>
            <a:off x="797170" y="1925667"/>
            <a:ext cx="3298092" cy="3006666"/>
            <a:chOff x="664308" y="1315243"/>
            <a:chExt cx="3298092" cy="3006666"/>
          </a:xfrm>
        </p:grpSpPr>
        <p:sp>
          <p:nvSpPr>
            <p:cNvPr id="3" name="Ovál 2">
              <a:extLst>
                <a:ext uri="{FF2B5EF4-FFF2-40B4-BE49-F238E27FC236}">
                  <a16:creationId xmlns:a16="http://schemas.microsoft.com/office/drawing/2014/main" id="{2D933883-AAFC-AD65-A3DE-46CD44AE0E50}"/>
                </a:ext>
              </a:extLst>
            </p:cNvPr>
            <p:cNvSpPr/>
            <p:nvPr/>
          </p:nvSpPr>
          <p:spPr>
            <a:xfrm>
              <a:off x="664308" y="1781909"/>
              <a:ext cx="2540000" cy="2540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" name="Přímá spojnice 4">
              <a:extLst>
                <a:ext uri="{FF2B5EF4-FFF2-40B4-BE49-F238E27FC236}">
                  <a16:creationId xmlns:a16="http://schemas.microsoft.com/office/drawing/2014/main" id="{65350584-C09A-7E03-2245-0CB75D02798F}"/>
                </a:ext>
              </a:extLst>
            </p:cNvPr>
            <p:cNvCxnSpPr>
              <a:stCxn id="3" idx="2"/>
              <a:endCxn id="3" idx="6"/>
            </p:cNvCxnSpPr>
            <p:nvPr/>
          </p:nvCxnSpPr>
          <p:spPr>
            <a:xfrm>
              <a:off x="664308" y="3051909"/>
              <a:ext cx="2540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>
              <a:extLst>
                <a:ext uri="{FF2B5EF4-FFF2-40B4-BE49-F238E27FC236}">
                  <a16:creationId xmlns:a16="http://schemas.microsoft.com/office/drawing/2014/main" id="{E0891AA0-B2C5-AC5A-757E-B743FC107A98}"/>
                </a:ext>
              </a:extLst>
            </p:cNvPr>
            <p:cNvCxnSpPr>
              <a:stCxn id="3" idx="0"/>
              <a:endCxn id="3" idx="4"/>
            </p:cNvCxnSpPr>
            <p:nvPr/>
          </p:nvCxnSpPr>
          <p:spPr>
            <a:xfrm>
              <a:off x="1934308" y="1781909"/>
              <a:ext cx="0" cy="254000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>
              <a:extLst>
                <a:ext uri="{FF2B5EF4-FFF2-40B4-BE49-F238E27FC236}">
                  <a16:creationId xmlns:a16="http://schemas.microsoft.com/office/drawing/2014/main" id="{BABF7D8F-5F18-A46C-80BA-E87173BC2C12}"/>
                </a:ext>
              </a:extLst>
            </p:cNvPr>
            <p:cNvCxnSpPr>
              <a:stCxn id="3" idx="6"/>
            </p:cNvCxnSpPr>
            <p:nvPr/>
          </p:nvCxnSpPr>
          <p:spPr>
            <a:xfrm>
              <a:off x="3204308" y="3051909"/>
              <a:ext cx="0" cy="127000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se šipkou 12">
              <a:extLst>
                <a:ext uri="{FF2B5EF4-FFF2-40B4-BE49-F238E27FC236}">
                  <a16:creationId xmlns:a16="http://schemas.microsoft.com/office/drawing/2014/main" id="{8F262C2F-1687-BE52-19A3-2F9B33132BE2}"/>
                </a:ext>
              </a:extLst>
            </p:cNvPr>
            <p:cNvCxnSpPr>
              <a:stCxn id="3" idx="0"/>
            </p:cNvCxnSpPr>
            <p:nvPr/>
          </p:nvCxnSpPr>
          <p:spPr>
            <a:xfrm flipH="1">
              <a:off x="664308" y="1781909"/>
              <a:ext cx="1270000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se šipkou 14">
              <a:extLst>
                <a:ext uri="{FF2B5EF4-FFF2-40B4-BE49-F238E27FC236}">
                  <a16:creationId xmlns:a16="http://schemas.microsoft.com/office/drawing/2014/main" id="{D194DBBB-A98C-A767-877F-A103348FEDD9}"/>
                </a:ext>
              </a:extLst>
            </p:cNvPr>
            <p:cNvCxnSpPr>
              <a:cxnSpLocks/>
            </p:cNvCxnSpPr>
            <p:nvPr/>
          </p:nvCxnSpPr>
          <p:spPr>
            <a:xfrm>
              <a:off x="1953527" y="3679095"/>
              <a:ext cx="738554" cy="0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9C527399-A15E-9C15-B022-3AB78B854689}"/>
                    </a:ext>
                  </a:extLst>
                </p:cNvPr>
                <p:cNvSpPr txBox="1"/>
                <p:nvPr/>
              </p:nvSpPr>
              <p:spPr>
                <a:xfrm>
                  <a:off x="945662" y="1315243"/>
                  <a:ext cx="61741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9C527399-A15E-9C15-B022-3AB78B85468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45662" y="1315243"/>
                  <a:ext cx="617415" cy="369332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903F7666-BF03-531C-98FD-D568F1D469DA}"/>
                    </a:ext>
                  </a:extLst>
                </p:cNvPr>
                <p:cNvSpPr txBox="1"/>
                <p:nvPr/>
              </p:nvSpPr>
              <p:spPr>
                <a:xfrm>
                  <a:off x="3344985" y="3429000"/>
                  <a:ext cx="61741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903F7666-BF03-531C-98FD-D568F1D469D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44985" y="3429000"/>
                  <a:ext cx="617415" cy="369332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015B3151-B830-FA3B-6747-CB5D5FBE06B9}"/>
                    </a:ext>
                  </a:extLst>
                </p:cNvPr>
                <p:cNvSpPr txBox="1"/>
                <p:nvPr/>
              </p:nvSpPr>
              <p:spPr>
                <a:xfrm>
                  <a:off x="1969478" y="3760149"/>
                  <a:ext cx="61741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015B3151-B830-FA3B-6747-CB5D5FBE06B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69478" y="3760149"/>
                  <a:ext cx="617415" cy="369332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4BDEA117-6030-98BA-C3AD-128DE6CFD0F1}"/>
                    </a:ext>
                  </a:extLst>
                </p:cNvPr>
                <p:cNvSpPr txBox="1"/>
                <p:nvPr/>
              </p:nvSpPr>
              <p:spPr>
                <a:xfrm>
                  <a:off x="1253731" y="2490149"/>
                  <a:ext cx="61741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4BDEA117-6030-98BA-C3AD-128DE6CFD0F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53731" y="2490149"/>
                  <a:ext cx="617415" cy="36933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TextovéPole 19">
              <a:extLst>
                <a:ext uri="{FF2B5EF4-FFF2-40B4-BE49-F238E27FC236}">
                  <a16:creationId xmlns:a16="http://schemas.microsoft.com/office/drawing/2014/main" id="{B4C7A547-5192-DA9D-CFA6-03C831EE15EA}"/>
                </a:ext>
              </a:extLst>
            </p:cNvPr>
            <p:cNvSpPr txBox="1"/>
            <p:nvPr/>
          </p:nvSpPr>
          <p:spPr>
            <a:xfrm>
              <a:off x="2262234" y="2674816"/>
              <a:ext cx="308703" cy="377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r</a:t>
              </a:r>
            </a:p>
          </p:txBody>
        </p:sp>
        <p:cxnSp>
          <p:nvCxnSpPr>
            <p:cNvPr id="21" name="Přímá spojnice se šipkou 20">
              <a:extLst>
                <a:ext uri="{FF2B5EF4-FFF2-40B4-BE49-F238E27FC236}">
                  <a16:creationId xmlns:a16="http://schemas.microsoft.com/office/drawing/2014/main" id="{DAA395D1-0FAB-E8CC-587E-EB93EC202599}"/>
                </a:ext>
              </a:extLst>
            </p:cNvPr>
            <p:cNvCxnSpPr/>
            <p:nvPr/>
          </p:nvCxnSpPr>
          <p:spPr>
            <a:xfrm flipV="1">
              <a:off x="1281723" y="2297722"/>
              <a:ext cx="0" cy="754186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D4D984F2-6E17-7043-0056-FD6F83F5D348}"/>
                    </a:ext>
                  </a:extLst>
                </p:cNvPr>
                <p:cNvSpPr txBox="1"/>
                <p:nvPr/>
              </p:nvSpPr>
              <p:spPr>
                <a:xfrm>
                  <a:off x="1496165" y="3108573"/>
                  <a:ext cx="281354" cy="5648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num>
                          <m:den>
                            <m:r>
                              <a:rPr lang="cs-CZ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oMath>
                    </m:oMathPara>
                  </a14:m>
                  <a:endParaRPr lang="cs-CZ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D4D984F2-6E17-7043-0056-FD6F83F5D34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96165" y="3108573"/>
                  <a:ext cx="281354" cy="564898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0E3DD4F6-E452-AA2D-338D-1FE0CFC0D84A}"/>
                  </a:ext>
                </a:extLst>
              </p:cNvPr>
              <p:cNvSpPr txBox="1"/>
              <p:nvPr/>
            </p:nvSpPr>
            <p:spPr>
              <a:xfrm>
                <a:off x="531446" y="781538"/>
                <a:ext cx="1120726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výsledný moment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až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dirty="0"/>
                  <a:t> působící na disk o poloměru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</m:oMath>
                </a14:m>
                <a:r>
                  <a:rPr lang="cs-CZ" dirty="0"/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=7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0E3DD4F6-E452-AA2D-338D-1FE0CFC0D8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446" y="781538"/>
                <a:ext cx="11207261" cy="646331"/>
              </a:xfrm>
              <a:prstGeom prst="rect">
                <a:avLst/>
              </a:prstGeom>
              <a:blipFill>
                <a:blip r:embed="rId7"/>
                <a:stretch>
                  <a:fillRect l="-435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BC778CF8-4964-6315-4E2D-B0EDD32A3D1F}"/>
              </a:ext>
            </a:extLst>
          </p:cNvPr>
          <p:cNvCxnSpPr/>
          <p:nvPr/>
        </p:nvCxnSpPr>
        <p:spPr>
          <a:xfrm flipV="1">
            <a:off x="531446" y="1359877"/>
            <a:ext cx="11285416" cy="13286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CB29F6DA-FBAA-8881-BB20-5DA7568CDFB3}"/>
                  </a:ext>
                </a:extLst>
              </p:cNvPr>
              <p:cNvSpPr txBox="1"/>
              <p:nvPr/>
            </p:nvSpPr>
            <p:spPr>
              <a:xfrm>
                <a:off x="4095262" y="1700028"/>
                <a:ext cx="7784121" cy="38622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=10∙1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</m:oMath>
                </a14:m>
                <a:r>
                  <a:rPr lang="cs-CZ" b="0" dirty="0">
                    <a:ea typeface="Cambria Math" panose="02040503050406030204" pitchFamily="18" charset="0"/>
                  </a:rPr>
                  <a:t>    </a:t>
                </a:r>
                <a:r>
                  <a:rPr lang="cs-CZ" sz="1050" b="0" dirty="0">
                    <a:ea typeface="Cambria Math" panose="02040503050406030204" pitchFamily="18" charset="0"/>
                  </a:rPr>
                  <a:t>(Moment síly je kladný, síl</a:t>
                </a:r>
                <a:r>
                  <a:rPr lang="cs-CZ" sz="1050" dirty="0">
                    <a:ea typeface="Cambria Math" panose="02040503050406030204" pitchFamily="18" charset="0"/>
                  </a:rPr>
                  <a:t>a působí proti směru hodinových ručiček)</a:t>
                </a:r>
                <a:endParaRPr lang="cs-CZ" sz="1050" b="0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=−12∙1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=−12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</m:oMath>
                </a14:m>
                <a:r>
                  <a:rPr lang="cs-CZ" dirty="0"/>
                  <a:t> </a:t>
                </a:r>
                <a:r>
                  <a:rPr lang="cs-CZ" sz="1050" dirty="0">
                    <a:ea typeface="Cambria Math" panose="02040503050406030204" pitchFamily="18" charset="0"/>
                  </a:rPr>
                  <a:t>(Moment síly je záporný, síla působí po směru hodinových ručiček)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=6∙0,5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</m:oMath>
                </a14:m>
                <a:r>
                  <a:rPr lang="cs-CZ" dirty="0"/>
                  <a:t> </a:t>
                </a:r>
                <a:r>
                  <a:rPr lang="cs-CZ" sz="1050" dirty="0">
                    <a:ea typeface="Cambria Math" panose="02040503050406030204" pitchFamily="18" charset="0"/>
                  </a:rPr>
                  <a:t>(Moment síly je kladný, síla působí proti směru hodinových ručiček)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=−7∙0,5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=−3,5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Nm</m:t>
                    </m:r>
                  </m:oMath>
                </a14:m>
                <a:r>
                  <a:rPr lang="cs-CZ" dirty="0"/>
                  <a:t> </a:t>
                </a:r>
                <a:r>
                  <a:rPr lang="cs-CZ" sz="1050" dirty="0">
                    <a:ea typeface="Cambria Math" panose="02040503050406030204" pitchFamily="18" charset="0"/>
                  </a:rPr>
                  <a:t>(Moment síly je záporný, síla působí po směru hodinových ručiček)</a:t>
                </a:r>
              </a:p>
              <a:p>
                <a:endParaRPr lang="cs-CZ" sz="1050" dirty="0">
                  <a:ea typeface="Cambria Math" panose="02040503050406030204" pitchFamily="18" charset="0"/>
                </a:endParaRPr>
              </a:p>
              <a:p>
                <a:r>
                  <a:rPr lang="cs-CZ" sz="2000" dirty="0"/>
                  <a:t>Výsledný moment </a:t>
                </a:r>
                <a14:m>
                  <m:oMath xmlns:m="http://schemas.openxmlformats.org/officeDocument/2006/math">
                    <m:r>
                      <a:rPr lang="cs-CZ" sz="2000" i="1" dirty="0" smtClean="0">
                        <a:latin typeface="Cambria Math" panose="02040503050406030204" pitchFamily="18" charset="0"/>
                      </a:rPr>
                      <m:t>𝑀</m:t>
                    </m:r>
                  </m:oMath>
                </a14:m>
                <a:r>
                  <a:rPr lang="cs-CZ" sz="2000" dirty="0"/>
                  <a:t> se rovná součtu všech momentů.</a:t>
                </a:r>
              </a:p>
              <a:p>
                <a:endParaRPr lang="cs-CZ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cs-CZ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000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cs-CZ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+(−</m:t>
                      </m:r>
                      <m:sSub>
                        <m:sSubPr>
                          <m:ctrlPr>
                            <a:rPr lang="cs-CZ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sz="2000" dirty="0"/>
              </a:p>
              <a:p>
                <a:endParaRPr lang="cs-CZ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 panose="02040503050406030204" pitchFamily="18" charset="0"/>
                        </a:rPr>
                        <m:t>Nm</m:t>
                      </m:r>
                      <m:r>
                        <a:rPr lang="cs-CZ" sz="2000" b="0" i="0" smtClean="0">
                          <a:latin typeface="Cambria Math" panose="02040503050406030204" pitchFamily="18" charset="0"/>
                        </a:rPr>
                        <m:t>−12 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 panose="02040503050406030204" pitchFamily="18" charset="0"/>
                        </a:rPr>
                        <m:t>Nm</m:t>
                      </m:r>
                      <m:r>
                        <a:rPr lang="cs-CZ" sz="2000" b="0" i="0" smtClean="0">
                          <a:latin typeface="Cambria Math" panose="02040503050406030204" pitchFamily="18" charset="0"/>
                        </a:rPr>
                        <m:t>+3 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 panose="02040503050406030204" pitchFamily="18" charset="0"/>
                        </a:rPr>
                        <m:t>Nm</m:t>
                      </m:r>
                      <m:r>
                        <a:rPr lang="cs-CZ" sz="2000" b="0" i="0" smtClean="0">
                          <a:latin typeface="Cambria Math" panose="02040503050406030204" pitchFamily="18" charset="0"/>
                        </a:rPr>
                        <m:t>−3,5 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sz="2000" b="0" i="0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2000" b="0" i="0" smtClean="0">
                          <a:latin typeface="Cambria Math" panose="02040503050406030204" pitchFamily="18" charset="0"/>
                        </a:rPr>
                        <m:t>=−2,5 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sz="2000" b="0" i="0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2000" dirty="0"/>
              </a:p>
              <a:p>
                <a:endParaRPr lang="cs-CZ" sz="1050" dirty="0"/>
              </a:p>
              <a:p>
                <a:r>
                  <a:rPr lang="cs-CZ" sz="2000" dirty="0"/>
                  <a:t>Výsledný moment působící na kotouč má velikost -2,5 N.m. </a:t>
                </a:r>
              </a:p>
              <a:p>
                <a:r>
                  <a:rPr lang="cs-CZ" sz="2000" dirty="0"/>
                  <a:t>Kotouč se bude otáček po směru hodinových ručiček.</a:t>
                </a:r>
              </a:p>
            </p:txBody>
          </p:sp>
        </mc:Choice>
        <mc:Fallback xmlns="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CB29F6DA-FBAA-8881-BB20-5DA7568CDF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5262" y="1700028"/>
                <a:ext cx="7784121" cy="3862211"/>
              </a:xfrm>
              <a:prstGeom prst="rect">
                <a:avLst/>
              </a:prstGeom>
              <a:blipFill>
                <a:blip r:embed="rId8"/>
                <a:stretch>
                  <a:fillRect l="-861" b="-18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67099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6173CBB-43B4-67D9-F547-999EFAB0BA96}"/>
              </a:ext>
            </a:extLst>
          </p:cNvPr>
          <p:cNvSpPr txBox="1"/>
          <p:nvPr/>
        </p:nvSpPr>
        <p:spPr>
          <a:xfrm>
            <a:off x="531446" y="308561"/>
            <a:ext cx="255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momentu sil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D7B96C5-475F-CDEA-4A58-7F8AC9E95E29}"/>
                  </a:ext>
                </a:extLst>
              </p:cNvPr>
              <p:cNvSpPr txBox="1"/>
              <p:nvPr/>
            </p:nvSpPr>
            <p:spPr>
              <a:xfrm>
                <a:off x="622738" y="764628"/>
                <a:ext cx="11130455" cy="21666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Čtvercová deska o straně délky 2 m je otáčivá kolem osy o jdoucí vrcholem A čtverce a kolmé k jeho rovině. Ve vrcholu B působí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cs-CZ" dirty="0"/>
                  <a:t>o velikosti 40 N, ve vrcholu C působí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cs-CZ" dirty="0"/>
                  <a:t> o velikosti 50 N, ve vrcholu D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cs-CZ" dirty="0"/>
                  <a:t> o velikosti 30 N.</a:t>
                </a:r>
              </a:p>
              <a:p>
                <a:r>
                  <a:rPr lang="cs-CZ" dirty="0"/>
                  <a:t>Určete</a:t>
                </a:r>
              </a:p>
              <a:p>
                <a:pPr marL="342900" indent="-342900">
                  <a:buAutoNum type="alphaLcParenR"/>
                </a:pPr>
                <a:r>
                  <a:rPr lang="cs-CZ" dirty="0"/>
                  <a:t>Velikosti momentů jednotlivých sil vzhledem k ose otáčení</a:t>
                </a:r>
              </a:p>
              <a:p>
                <a:pPr marL="342900" indent="-342900">
                  <a:buAutoNum type="alphaLcParenR"/>
                </a:pPr>
                <a:r>
                  <a:rPr lang="cs-CZ" dirty="0"/>
                  <a:t>Velikost a směr výsledného momentu sil</a:t>
                </a:r>
              </a:p>
              <a:p>
                <a:pPr marL="342900" indent="-342900">
                  <a:buAutoNum type="alphaLcParenR"/>
                </a:pPr>
                <a:r>
                  <a:rPr lang="cs-CZ" dirty="0"/>
                  <a:t>Velikost výslednice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=40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=30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=?,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𝑴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=?,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D7B96C5-475F-CDEA-4A58-7F8AC9E95E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738" y="764628"/>
                <a:ext cx="11130455" cy="2166619"/>
              </a:xfrm>
              <a:prstGeom prst="rect">
                <a:avLst/>
              </a:prstGeom>
              <a:blipFill>
                <a:blip r:embed="rId2"/>
                <a:stretch>
                  <a:fillRect l="-438" t="-1404" r="-657" b="-30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>
            <a:extLst>
              <a:ext uri="{FF2B5EF4-FFF2-40B4-BE49-F238E27FC236}">
                <a16:creationId xmlns:a16="http://schemas.microsoft.com/office/drawing/2014/main" id="{9273B215-FD2E-D16D-8EE7-4FEFAB5B2D60}"/>
              </a:ext>
            </a:extLst>
          </p:cNvPr>
          <p:cNvSpPr/>
          <p:nvPr/>
        </p:nvSpPr>
        <p:spPr>
          <a:xfrm>
            <a:off x="906514" y="4091158"/>
            <a:ext cx="1694793" cy="169479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8BA79C75-BE3C-EC9C-5237-403E5F028D1C}"/>
              </a:ext>
            </a:extLst>
          </p:cNvPr>
          <p:cNvCxnSpPr/>
          <p:nvPr/>
        </p:nvCxnSpPr>
        <p:spPr>
          <a:xfrm flipV="1">
            <a:off x="906514" y="3523599"/>
            <a:ext cx="0" cy="540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49BF6153-5C68-4443-5FB6-4E8E8BB30C09}"/>
              </a:ext>
            </a:extLst>
          </p:cNvPr>
          <p:cNvCxnSpPr/>
          <p:nvPr/>
        </p:nvCxnSpPr>
        <p:spPr>
          <a:xfrm>
            <a:off x="2601306" y="4091158"/>
            <a:ext cx="90000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1FAA0FA3-0AA3-D4A0-3076-6F659FBF1D45}"/>
              </a:ext>
            </a:extLst>
          </p:cNvPr>
          <p:cNvCxnSpPr/>
          <p:nvPr/>
        </p:nvCxnSpPr>
        <p:spPr>
          <a:xfrm>
            <a:off x="2601306" y="5785951"/>
            <a:ext cx="0" cy="720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>
            <a:extLst>
              <a:ext uri="{FF2B5EF4-FFF2-40B4-BE49-F238E27FC236}">
                <a16:creationId xmlns:a16="http://schemas.microsoft.com/office/drawing/2014/main" id="{992C21C5-8402-66B1-DC5F-8F4F80BB0D73}"/>
              </a:ext>
            </a:extLst>
          </p:cNvPr>
          <p:cNvSpPr/>
          <p:nvPr/>
        </p:nvSpPr>
        <p:spPr>
          <a:xfrm>
            <a:off x="827685" y="5711065"/>
            <a:ext cx="134007" cy="13400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CA5FA776-5023-06C0-C6F1-C62395904403}"/>
              </a:ext>
            </a:extLst>
          </p:cNvPr>
          <p:cNvSpPr txBox="1"/>
          <p:nvPr/>
        </p:nvSpPr>
        <p:spPr>
          <a:xfrm>
            <a:off x="526169" y="5475740"/>
            <a:ext cx="260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75E38211-F8E3-DF5D-D102-D357DF664749}"/>
              </a:ext>
            </a:extLst>
          </p:cNvPr>
          <p:cNvSpPr txBox="1"/>
          <p:nvPr/>
        </p:nvSpPr>
        <p:spPr>
          <a:xfrm>
            <a:off x="2646632" y="5475740"/>
            <a:ext cx="260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666D96E8-FCD5-044F-67CA-9FC46977C2D0}"/>
              </a:ext>
            </a:extLst>
          </p:cNvPr>
          <p:cNvSpPr txBox="1"/>
          <p:nvPr/>
        </p:nvSpPr>
        <p:spPr>
          <a:xfrm>
            <a:off x="2557953" y="4091157"/>
            <a:ext cx="260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90DE1605-49FA-43E5-09A8-02A0B6B4AF00}"/>
              </a:ext>
            </a:extLst>
          </p:cNvPr>
          <p:cNvSpPr txBox="1"/>
          <p:nvPr/>
        </p:nvSpPr>
        <p:spPr>
          <a:xfrm>
            <a:off x="622736" y="4091157"/>
            <a:ext cx="260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D69115A6-22DC-80BB-83FE-1FE573DE9583}"/>
                  </a:ext>
                </a:extLst>
              </p:cNvPr>
              <p:cNvSpPr txBox="1"/>
              <p:nvPr/>
            </p:nvSpPr>
            <p:spPr>
              <a:xfrm>
                <a:off x="2612143" y="5961285"/>
                <a:ext cx="32910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D69115A6-22DC-80BB-83FE-1FE573DE95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2143" y="5961285"/>
                <a:ext cx="329107" cy="369332"/>
              </a:xfrm>
              <a:prstGeom prst="rect">
                <a:avLst/>
              </a:prstGeom>
              <a:blipFill>
                <a:blip r:embed="rId3"/>
                <a:stretch>
                  <a:fillRect r="-26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3E28F744-B7EB-3005-3F35-15F50A4A7089}"/>
                  </a:ext>
                </a:extLst>
              </p:cNvPr>
              <p:cNvSpPr txBox="1"/>
              <p:nvPr/>
            </p:nvSpPr>
            <p:spPr>
              <a:xfrm>
                <a:off x="2814139" y="3687717"/>
                <a:ext cx="32910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3E28F744-B7EB-3005-3F35-15F50A4A70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4139" y="3687717"/>
                <a:ext cx="329107" cy="369332"/>
              </a:xfrm>
              <a:prstGeom prst="rect">
                <a:avLst/>
              </a:prstGeom>
              <a:blipFill>
                <a:blip r:embed="rId4"/>
                <a:stretch>
                  <a:fillRect r="-203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1806D3B7-A3A6-6943-921F-84AD94D81763}"/>
                  </a:ext>
                </a:extLst>
              </p:cNvPr>
              <p:cNvSpPr txBox="1"/>
              <p:nvPr/>
            </p:nvSpPr>
            <p:spPr>
              <a:xfrm>
                <a:off x="498578" y="3653610"/>
                <a:ext cx="32910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1806D3B7-A3A6-6943-921F-84AD94D817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578" y="3653610"/>
                <a:ext cx="329107" cy="369332"/>
              </a:xfrm>
              <a:prstGeom prst="rect">
                <a:avLst/>
              </a:prstGeom>
              <a:blipFill>
                <a:blip r:embed="rId5"/>
                <a:stretch>
                  <a:fillRect r="-259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CB25F3D0-19CE-D8E7-E066-C770718DCBE2}"/>
                  </a:ext>
                </a:extLst>
              </p:cNvPr>
              <p:cNvSpPr txBox="1"/>
              <p:nvPr/>
            </p:nvSpPr>
            <p:spPr>
              <a:xfrm>
                <a:off x="2612143" y="4783448"/>
                <a:ext cx="2601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CB25F3D0-19CE-D8E7-E066-C770718DCB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2143" y="4783448"/>
                <a:ext cx="260129" cy="369332"/>
              </a:xfrm>
              <a:prstGeom prst="rect">
                <a:avLst/>
              </a:prstGeom>
              <a:blipFill>
                <a:blip r:embed="rId6"/>
                <a:stretch>
                  <a:fillRect r="-95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2DF75E50-0CE3-77CF-5BD7-8E4C209D1672}"/>
                  </a:ext>
                </a:extLst>
              </p:cNvPr>
              <p:cNvSpPr txBox="1"/>
              <p:nvPr/>
            </p:nvSpPr>
            <p:spPr>
              <a:xfrm>
                <a:off x="595147" y="4783448"/>
                <a:ext cx="2601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2DF75E50-0CE3-77CF-5BD7-8E4C209D16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147" y="4783448"/>
                <a:ext cx="260129" cy="369332"/>
              </a:xfrm>
              <a:prstGeom prst="rect">
                <a:avLst/>
              </a:prstGeom>
              <a:blipFill>
                <a:blip r:embed="rId7"/>
                <a:stretch>
                  <a:fillRect r="-95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289BFBE7-5066-CABD-0E66-CFCBA8C3B4F0}"/>
                  </a:ext>
                </a:extLst>
              </p:cNvPr>
              <p:cNvSpPr txBox="1"/>
              <p:nvPr/>
            </p:nvSpPr>
            <p:spPr>
              <a:xfrm>
                <a:off x="1651432" y="3653610"/>
                <a:ext cx="2601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289BFBE7-5066-CABD-0E66-CFCBA8C3B4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1432" y="3653610"/>
                <a:ext cx="260129" cy="369332"/>
              </a:xfrm>
              <a:prstGeom prst="rect">
                <a:avLst/>
              </a:prstGeom>
              <a:blipFill>
                <a:blip r:embed="rId8"/>
                <a:stretch>
                  <a:fillRect r="-69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499AC721-D1DE-0755-D6D6-D4BCA1238C31}"/>
                  </a:ext>
                </a:extLst>
              </p:cNvPr>
              <p:cNvSpPr txBox="1"/>
              <p:nvPr/>
            </p:nvSpPr>
            <p:spPr>
              <a:xfrm>
                <a:off x="1546673" y="5845072"/>
                <a:ext cx="2601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499AC721-D1DE-0755-D6D6-D4BCA1238C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6673" y="5845072"/>
                <a:ext cx="260129" cy="369332"/>
              </a:xfrm>
              <a:prstGeom prst="rect">
                <a:avLst/>
              </a:prstGeom>
              <a:blipFill>
                <a:blip r:embed="rId9"/>
                <a:stretch>
                  <a:fillRect r="-95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11394777-0EC7-52B7-9FA3-B85E0389790A}"/>
              </a:ext>
            </a:extLst>
          </p:cNvPr>
          <p:cNvCxnSpPr/>
          <p:nvPr/>
        </p:nvCxnSpPr>
        <p:spPr>
          <a:xfrm>
            <a:off x="595147" y="2933610"/>
            <a:ext cx="111580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C41A8A13-9D49-1514-707B-57761871F97D}"/>
                  </a:ext>
                </a:extLst>
              </p:cNvPr>
              <p:cNvSpPr txBox="1"/>
              <p:nvPr/>
            </p:nvSpPr>
            <p:spPr>
              <a:xfrm>
                <a:off x="3819185" y="3429000"/>
                <a:ext cx="8253256" cy="16351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lphaLcParenR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=2 . </m:t>
                    </m:r>
                    <m:d>
                      <m:d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−40</m:t>
                        </m:r>
                      </m:e>
                    </m:d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=−80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Nm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=2 . </m:t>
                    </m:r>
                    <m:d>
                      <m:d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−50</m:t>
                        </m:r>
                      </m:e>
                    </m:d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=−100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Nm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Nm</m:t>
                    </m:r>
                  </m:oMath>
                </a14:m>
                <a:endParaRPr lang="cs-CZ" sz="1600" dirty="0"/>
              </a:p>
              <a:p>
                <a:pPr marL="342900" indent="-342900">
                  <a:buAutoNum type="alphaLcParenR"/>
                </a:pPr>
                <a:endParaRPr lang="cs-CZ" sz="1600" dirty="0"/>
              </a:p>
              <a:p>
                <a:pPr marL="342900" indent="-342900">
                  <a:buAutoNum type="alphaLcParenR"/>
                </a:pP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=−80−100+0=−180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Nm</m:t>
                    </m:r>
                  </m:oMath>
                </a14:m>
                <a:r>
                  <a:rPr lang="cs-CZ" sz="1600" dirty="0"/>
                  <a:t> (otáčí po směru hodinových ručiček)</a:t>
                </a:r>
              </a:p>
              <a:p>
                <a:pPr marL="342900" indent="-342900">
                  <a:buAutoNum type="alphaLcParenR"/>
                </a:pPr>
                <a:endParaRPr lang="cs-CZ" sz="1600" dirty="0"/>
              </a:p>
              <a:p>
                <a:pPr marL="342900" indent="-342900">
                  <a:buAutoNum type="alphaLcParenR"/>
                </a:pP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b="1" i="1" smtClean="0">
                                <a:latin typeface="Cambria Math" panose="02040503050406030204" pitchFamily="18" charset="0"/>
                              </a:rPr>
                              <m:t>𝑩</m:t>
                            </m:r>
                          </m:sub>
                          <m:sup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  <m:sup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40</m:t>
                            </m:r>
                          </m:e>
                          <m:sup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50</m:t>
                            </m:r>
                          </m:e>
                          <m:sup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4100</m:t>
                        </m:r>
                      </m:e>
                    </m:rad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64 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C41A8A13-9D49-1514-707B-57761871F9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9185" y="3429000"/>
                <a:ext cx="8253256" cy="1635191"/>
              </a:xfrm>
              <a:prstGeom prst="rect">
                <a:avLst/>
              </a:prstGeom>
              <a:blipFill>
                <a:blip r:embed="rId10"/>
                <a:stretch>
                  <a:fillRect l="-370" t="-11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82F130C2-B4FD-CE20-40E8-707B73C04944}"/>
                  </a:ext>
                </a:extLst>
              </p:cNvPr>
              <p:cNvSpPr txBox="1"/>
              <p:nvPr/>
            </p:nvSpPr>
            <p:spPr>
              <a:xfrm>
                <a:off x="3819185" y="5376509"/>
                <a:ext cx="8008880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Momenty sil: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=−80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=−100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=0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Nm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Výsledný moment má hodnotu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=−180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Nm</m:t>
                    </m:r>
                  </m:oMath>
                </a14:m>
                <a:r>
                  <a:rPr lang="cs-CZ" dirty="0"/>
                  <a:t> a otáčí po směru hodinových ručiček</a:t>
                </a:r>
              </a:p>
              <a:p>
                <a:endParaRPr lang="cs-CZ" sz="800" dirty="0"/>
              </a:p>
              <a:p>
                <a:r>
                  <a:rPr lang="cs-CZ" dirty="0"/>
                  <a:t>Velikost výslednice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je přibližně 60 </a:t>
                </a:r>
                <a:r>
                  <a:rPr lang="cs-CZ" dirty="0" err="1"/>
                  <a:t>Nm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82F130C2-B4FD-CE20-40E8-707B73C049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9185" y="5376509"/>
                <a:ext cx="8008880" cy="1169551"/>
              </a:xfrm>
              <a:prstGeom prst="rect">
                <a:avLst/>
              </a:prstGeom>
              <a:blipFill>
                <a:blip r:embed="rId11"/>
                <a:stretch>
                  <a:fillRect l="-685" t="-3125" r="-609" b="-72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19926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746E0F0F-C1AC-A460-1B3D-411223769552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260350"/>
            <a:ext cx="1561171" cy="6334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altLang="cs-CZ" sz="2400" b="1">
                <a:solidFill>
                  <a:srgbClr val="595959"/>
                </a:solidFill>
                <a:cs typeface="Times New Roman" panose="02020603050405020304" pitchFamily="18" charset="0"/>
              </a:rPr>
              <a:t>Příklady</a:t>
            </a:r>
            <a:endParaRPr lang="cs-CZ" altLang="cs-CZ" sz="2400" b="1" dirty="0">
              <a:solidFill>
                <a:srgbClr val="595959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>
                <a:extLst>
                  <a:ext uri="{FF2B5EF4-FFF2-40B4-BE49-F238E27FC236}">
                    <a16:creationId xmlns:a16="http://schemas.microsoft.com/office/drawing/2014/main" id="{4CFB6A13-DB53-2269-7A03-27B2FA26D54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47132" y="893763"/>
                <a:ext cx="8207375" cy="107950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77500" lnSpcReduction="20000"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Vypočtěte celkový moment síly, která působí na tuhé těleso tvaru čtverce </a:t>
                </a:r>
                <a14:m>
                  <m:oMath xmlns:m="http://schemas.openxmlformats.org/officeDocument/2006/math">
                    <m:r>
                      <a:rPr lang="cs-CZ" altLang="cs-CZ" sz="1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</m:oMath>
                </a14:m>
                <a:endParaRPr lang="cs-CZ" altLang="cs-CZ" sz="1800" dirty="0">
                  <a:latin typeface="Arial" panose="020B0604020202020204" pitchFamily="34" charset="0"/>
                  <a:cs typeface="Times New Roman" panose="02020603050405020304" pitchFamily="18" charset="0"/>
                </a:endParaRPr>
              </a:p>
              <a:p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 straně 1m. Všechny znázorněné síly mají velikost 1,0 N a těleso je uchyceno</a:t>
                </a:r>
              </a:p>
              <a:p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a) v bodě S</a:t>
                </a:r>
              </a:p>
              <a:p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b) v bodě A</a:t>
                </a:r>
              </a:p>
            </p:txBody>
          </p:sp>
        </mc:Choice>
        <mc:Fallback xmlns="">
          <p:sp>
            <p:nvSpPr>
              <p:cNvPr id="3" name="Zástupný symbol pro obsah 2">
                <a:extLst>
                  <a:ext uri="{FF2B5EF4-FFF2-40B4-BE49-F238E27FC236}">
                    <a16:creationId xmlns:a16="http://schemas.microsoft.com/office/drawing/2014/main" id="{4CFB6A13-DB53-2269-7A03-27B2FA26D5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132" y="893763"/>
                <a:ext cx="8207375" cy="1079500"/>
              </a:xfrm>
              <a:prstGeom prst="rect">
                <a:avLst/>
              </a:prstGeom>
              <a:blipFill>
                <a:blip r:embed="rId2"/>
                <a:stretch>
                  <a:fillRect l="-149" t="-6780" b="-50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10">
            <a:extLst>
              <a:ext uri="{FF2B5EF4-FFF2-40B4-BE49-F238E27FC236}">
                <a16:creationId xmlns:a16="http://schemas.microsoft.com/office/drawing/2014/main" id="{3FF29629-37CD-1B08-949E-761AAB8263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3870" y="2201007"/>
            <a:ext cx="3600450" cy="3600450"/>
          </a:xfrm>
          <a:prstGeom prst="rect">
            <a:avLst/>
          </a:prstGeom>
          <a:solidFill>
            <a:schemeClr val="accent1">
              <a:alpha val="50195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</a:endParaRPr>
          </a:p>
        </p:txBody>
      </p:sp>
      <p:sp>
        <p:nvSpPr>
          <p:cNvPr id="5" name="Line 11">
            <a:extLst>
              <a:ext uri="{FF2B5EF4-FFF2-40B4-BE49-F238E27FC236}">
                <a16:creationId xmlns:a16="http://schemas.microsoft.com/office/drawing/2014/main" id="{0A1F4628-1194-3370-03E5-EE74E3A3BE9A}"/>
              </a:ext>
            </a:extLst>
          </p:cNvPr>
          <p:cNvSpPr>
            <a:spLocks noChangeShapeType="1"/>
          </p:cNvSpPr>
          <p:nvPr/>
        </p:nvSpPr>
        <p:spPr bwMode="auto">
          <a:xfrm>
            <a:off x="6932882" y="5801457"/>
            <a:ext cx="17287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" name="Line 12">
            <a:extLst>
              <a:ext uri="{FF2B5EF4-FFF2-40B4-BE49-F238E27FC236}">
                <a16:creationId xmlns:a16="http://schemas.microsoft.com/office/drawing/2014/main" id="{56C2A5BF-D03F-104B-F51B-369C3EF642F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03870" y="4433032"/>
            <a:ext cx="1368425" cy="13684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7" name="Line 13">
            <a:extLst>
              <a:ext uri="{FF2B5EF4-FFF2-40B4-BE49-F238E27FC236}">
                <a16:creationId xmlns:a16="http://schemas.microsoft.com/office/drawing/2014/main" id="{CE33D174-703E-4C56-1259-A5E69C6D2F85}"/>
              </a:ext>
            </a:extLst>
          </p:cNvPr>
          <p:cNvSpPr>
            <a:spLocks noChangeShapeType="1"/>
          </p:cNvSpPr>
          <p:nvPr/>
        </p:nvSpPr>
        <p:spPr bwMode="auto">
          <a:xfrm>
            <a:off x="7004320" y="2201007"/>
            <a:ext cx="17287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" name="Line 14">
            <a:extLst>
              <a:ext uri="{FF2B5EF4-FFF2-40B4-BE49-F238E27FC236}">
                <a16:creationId xmlns:a16="http://schemas.microsoft.com/office/drawing/2014/main" id="{04E1C794-A950-ECC2-8501-357A6F4FFC7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035445" y="2201007"/>
            <a:ext cx="1366837" cy="12239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9" name="Rectangle 15">
            <a:extLst>
              <a:ext uri="{FF2B5EF4-FFF2-40B4-BE49-F238E27FC236}">
                <a16:creationId xmlns:a16="http://schemas.microsoft.com/office/drawing/2014/main" id="{C4AC9408-D05F-6178-A8CD-A7F62F7DCD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3732" y="3785332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10" name="Line 20">
            <a:extLst>
              <a:ext uri="{FF2B5EF4-FFF2-40B4-BE49-F238E27FC236}">
                <a16:creationId xmlns:a16="http://schemas.microsoft.com/office/drawing/2014/main" id="{689A8DB0-C570-89B5-F968-C9614B483B54}"/>
              </a:ext>
            </a:extLst>
          </p:cNvPr>
          <p:cNvSpPr>
            <a:spLocks noChangeShapeType="1"/>
          </p:cNvSpPr>
          <p:nvPr/>
        </p:nvSpPr>
        <p:spPr bwMode="auto">
          <a:xfrm>
            <a:off x="5132657" y="3928207"/>
            <a:ext cx="144463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" name="Line 21">
            <a:extLst>
              <a:ext uri="{FF2B5EF4-FFF2-40B4-BE49-F238E27FC236}">
                <a16:creationId xmlns:a16="http://schemas.microsoft.com/office/drawing/2014/main" id="{6EA3A5D8-4EEF-B70B-D232-F23CD9995BA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32657" y="3928207"/>
            <a:ext cx="144463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2" name="Rectangle 25">
            <a:extLst>
              <a:ext uri="{FF2B5EF4-FFF2-40B4-BE49-F238E27FC236}">
                <a16:creationId xmlns:a16="http://schemas.microsoft.com/office/drawing/2014/main" id="{03DE130C-9DC2-ECCC-95B8-224035417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4232" y="4504469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5C3E9845-198B-74AA-4487-F1DDFD56EC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2382" y="5369657"/>
            <a:ext cx="4079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14" name="Rectangle 27">
            <a:extLst>
              <a:ext uri="{FF2B5EF4-FFF2-40B4-BE49-F238E27FC236}">
                <a16:creationId xmlns:a16="http://schemas.microsoft.com/office/drawing/2014/main" id="{4FFD230D-E85D-B3D1-59B9-48704084B4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2382" y="2272444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15" name="Rectangle 28">
            <a:extLst>
              <a:ext uri="{FF2B5EF4-FFF2-40B4-BE49-F238E27FC236}">
                <a16:creationId xmlns:a16="http://schemas.microsoft.com/office/drawing/2014/main" id="{91A0F13F-6C96-9654-3D42-90503F907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8832" y="3209069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AD9761E-FCFD-62DC-D89E-85172254F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2070" y="5585557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17" name="Rectangle 32">
            <a:extLst>
              <a:ext uri="{FF2B5EF4-FFF2-40B4-BE49-F238E27FC236}">
                <a16:creationId xmlns:a16="http://schemas.microsoft.com/office/drawing/2014/main" id="{2BA8BD50-7B45-947D-3596-40AA4A5B3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7345" y="5369657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18" name="Rectangle 33">
            <a:extLst>
              <a:ext uri="{FF2B5EF4-FFF2-40B4-BE49-F238E27FC236}">
                <a16:creationId xmlns:a16="http://schemas.microsoft.com/office/drawing/2014/main" id="{AEBF9C79-3F0B-2BE5-4A9B-FDDE2E01F7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7345" y="2272444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C</a:t>
            </a:r>
          </a:p>
        </p:txBody>
      </p:sp>
      <p:sp>
        <p:nvSpPr>
          <p:cNvPr id="19" name="Rectangle 34">
            <a:extLst>
              <a:ext uri="{FF2B5EF4-FFF2-40B4-BE49-F238E27FC236}">
                <a16:creationId xmlns:a16="http://schemas.microsoft.com/office/drawing/2014/main" id="{DC499ABE-CFC1-BA4F-A5FB-D174542E3D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6895" y="2272444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5146B5DA-09E9-4142-9AAE-BD204C793474}"/>
                  </a:ext>
                </a:extLst>
              </p:cNvPr>
              <p:cNvSpPr txBox="1"/>
              <p:nvPr/>
            </p:nvSpPr>
            <p:spPr>
              <a:xfrm>
                <a:off x="4461933" y="1820333"/>
                <a:ext cx="11345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5146B5DA-09E9-4142-9AAE-BD204C7934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1933" y="1820333"/>
                <a:ext cx="1134534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7960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B48CF8D-2886-3300-33D0-4B7BC0302DF9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260350"/>
            <a:ext cx="3969834" cy="6334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altLang="cs-CZ" sz="2400" b="1" dirty="0">
                <a:solidFill>
                  <a:srgbClr val="595959"/>
                </a:solidFill>
                <a:latin typeface="+mn-lt"/>
                <a:cs typeface="Times New Roman" panose="02020603050405020304" pitchFamily="18" charset="0"/>
              </a:rPr>
              <a:t>a) Uchycení čtverce v bodě S</a:t>
            </a:r>
            <a:endParaRPr lang="cs-CZ" altLang="cs-CZ" sz="2400" b="1" dirty="0">
              <a:solidFill>
                <a:srgbClr val="595959"/>
              </a:solidFill>
              <a:latin typeface="+mn-lt"/>
            </a:endParaRP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8939077-2631-54AB-483F-ED9C3E5A229E}"/>
              </a:ext>
            </a:extLst>
          </p:cNvPr>
          <p:cNvSpPr txBox="1">
            <a:spLocks/>
          </p:cNvSpPr>
          <p:nvPr/>
        </p:nvSpPr>
        <p:spPr>
          <a:xfrm>
            <a:off x="914400" y="992730"/>
            <a:ext cx="9293772" cy="1079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Vektorová přímka síly </a:t>
            </a:r>
            <a:r>
              <a:rPr lang="cs-CZ" altLang="cs-CZ" sz="1800" b="1" dirty="0">
                <a:latin typeface="Arial" panose="020B0604020202020204" pitchFamily="34" charset="0"/>
                <a:cs typeface="Times New Roman" panose="02020603050405020304" pitchFamily="18" charset="0"/>
              </a:rPr>
              <a:t>F</a:t>
            </a:r>
            <a:r>
              <a:rPr lang="cs-CZ" altLang="cs-CZ" sz="1200" b="1" dirty="0">
                <a:latin typeface="Arial" panose="020B0604020202020204" pitchFamily="34" charset="0"/>
                <a:cs typeface="Times New Roman" panose="02020603050405020304" pitchFamily="18" charset="0"/>
              </a:rPr>
              <a:t>3</a:t>
            </a: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 prochází bodem uchycení (osou otáčení) a její moment je tedy nulový. Pro určení momentů sil </a:t>
            </a:r>
            <a:r>
              <a:rPr lang="cs-CZ" altLang="cs-CZ" sz="1800" b="1" dirty="0">
                <a:latin typeface="Arial" panose="020B0604020202020204" pitchFamily="34" charset="0"/>
                <a:cs typeface="Times New Roman" panose="02020603050405020304" pitchFamily="18" charset="0"/>
              </a:rPr>
              <a:t>F</a:t>
            </a:r>
            <a:r>
              <a:rPr lang="cs-CZ" altLang="cs-CZ" sz="1200" b="1" dirty="0"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cs-CZ" altLang="cs-CZ" sz="1800" b="1" dirty="0">
                <a:latin typeface="Arial" panose="020B0604020202020204" pitchFamily="34" charset="0"/>
                <a:cs typeface="Times New Roman" panose="02020603050405020304" pitchFamily="18" charset="0"/>
              </a:rPr>
              <a:t>F</a:t>
            </a:r>
            <a:r>
              <a:rPr lang="cs-CZ" altLang="cs-CZ" sz="1200" b="1" dirty="0"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 a </a:t>
            </a:r>
            <a:r>
              <a:rPr lang="cs-CZ" altLang="cs-CZ" sz="1800" b="1" dirty="0">
                <a:latin typeface="Arial" panose="020B0604020202020204" pitchFamily="34" charset="0"/>
                <a:cs typeface="Times New Roman" panose="02020603050405020304" pitchFamily="18" charset="0"/>
              </a:rPr>
              <a:t>F</a:t>
            </a:r>
            <a:r>
              <a:rPr lang="cs-CZ" altLang="cs-CZ" sz="1200" b="1" dirty="0">
                <a:latin typeface="Arial" panose="020B0604020202020204" pitchFamily="34" charset="0"/>
                <a:cs typeface="Times New Roman" panose="02020603050405020304" pitchFamily="18" charset="0"/>
              </a:rPr>
              <a:t>4</a:t>
            </a: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 musíme určit nejprve ramena těchto sil.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E525D9BA-578E-1ACB-C970-56AE48A74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3012" y="2635907"/>
            <a:ext cx="3600450" cy="3600450"/>
          </a:xfrm>
          <a:prstGeom prst="rect">
            <a:avLst/>
          </a:prstGeom>
          <a:solidFill>
            <a:schemeClr val="accent1">
              <a:alpha val="59999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 dirty="0">
              <a:latin typeface="Arial" panose="020B0604020202020204" pitchFamily="34" charset="0"/>
            </a:endParaRPr>
          </a:p>
        </p:txBody>
      </p:sp>
      <p:sp>
        <p:nvSpPr>
          <p:cNvPr id="5" name="Line 8">
            <a:extLst>
              <a:ext uri="{FF2B5EF4-FFF2-40B4-BE49-F238E27FC236}">
                <a16:creationId xmlns:a16="http://schemas.microsoft.com/office/drawing/2014/main" id="{794BF0B1-EA9C-64C0-E46D-A573477E3C18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3462" y="6236357"/>
            <a:ext cx="17287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" name="Line 9">
            <a:extLst>
              <a:ext uri="{FF2B5EF4-FFF2-40B4-BE49-F238E27FC236}">
                <a16:creationId xmlns:a16="http://schemas.microsoft.com/office/drawing/2014/main" id="{AFFB44BE-83CC-ED0B-9CFD-F671EF8BC03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3012" y="4867932"/>
            <a:ext cx="1368425" cy="13684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7" name="Line 10">
            <a:extLst>
              <a:ext uri="{FF2B5EF4-FFF2-40B4-BE49-F238E27FC236}">
                <a16:creationId xmlns:a16="http://schemas.microsoft.com/office/drawing/2014/main" id="{FB1713D7-FDF1-717E-6E3D-6958C79839E2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3462" y="2635907"/>
            <a:ext cx="17287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" name="Line 11">
            <a:extLst>
              <a:ext uri="{FF2B5EF4-FFF2-40B4-BE49-F238E27FC236}">
                <a16:creationId xmlns:a16="http://schemas.microsoft.com/office/drawing/2014/main" id="{DFA72316-33F8-E0E3-8EB9-90306009FA8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414587" y="2635907"/>
            <a:ext cx="1366837" cy="1295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9" name="Group 26">
            <a:extLst>
              <a:ext uri="{FF2B5EF4-FFF2-40B4-BE49-F238E27FC236}">
                <a16:creationId xmlns:a16="http://schemas.microsoft.com/office/drawing/2014/main" id="{76BB22A7-1F63-DAB1-5131-E3BF3012D604}"/>
              </a:ext>
            </a:extLst>
          </p:cNvPr>
          <p:cNvGrpSpPr>
            <a:grpSpLocks/>
          </p:cNvGrpSpPr>
          <p:nvPr/>
        </p:nvGrpSpPr>
        <p:grpSpPr bwMode="auto">
          <a:xfrm>
            <a:off x="4648199" y="3499507"/>
            <a:ext cx="2178050" cy="1584325"/>
            <a:chOff x="2064" y="1797"/>
            <a:chExt cx="1372" cy="998"/>
          </a:xfrm>
        </p:grpSpPr>
        <p:sp>
          <p:nvSpPr>
            <p:cNvPr id="10" name="AutoShape 12">
              <a:extLst>
                <a:ext uri="{FF2B5EF4-FFF2-40B4-BE49-F238E27FC236}">
                  <a16:creationId xmlns:a16="http://schemas.microsoft.com/office/drawing/2014/main" id="{918160AE-310A-9E71-EA4E-05B5CD62EB3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653" y="2024"/>
              <a:ext cx="408" cy="771"/>
            </a:xfrm>
            <a:prstGeom prst="curvedRightArrow">
              <a:avLst>
                <a:gd name="adj1" fmla="val 28547"/>
                <a:gd name="adj2" fmla="val 75352"/>
                <a:gd name="adj3" fmla="val 333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</a:endParaRPr>
            </a:p>
          </p:txBody>
        </p:sp>
        <p:sp>
          <p:nvSpPr>
            <p:cNvPr id="11" name="AutoShape 13">
              <a:extLst>
                <a:ext uri="{FF2B5EF4-FFF2-40B4-BE49-F238E27FC236}">
                  <a16:creationId xmlns:a16="http://schemas.microsoft.com/office/drawing/2014/main" id="{F5A2D10B-87E2-D99A-E14C-C55A84198D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5" y="2024"/>
              <a:ext cx="408" cy="771"/>
            </a:xfrm>
            <a:prstGeom prst="curvedRightArrow">
              <a:avLst>
                <a:gd name="adj1" fmla="val 28547"/>
                <a:gd name="adj2" fmla="val 75352"/>
                <a:gd name="adj3" fmla="val 333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</a:endParaRPr>
            </a:p>
          </p:txBody>
        </p:sp>
        <p:sp>
          <p:nvSpPr>
            <p:cNvPr id="12" name="Rectangle 14">
              <a:extLst>
                <a:ext uri="{FF2B5EF4-FFF2-40B4-BE49-F238E27FC236}">
                  <a16:creationId xmlns:a16="http://schemas.microsoft.com/office/drawing/2014/main" id="{B4200D90-9D30-3856-C8A3-A9DBDA9839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1797"/>
              <a:ext cx="137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Směr možné rotace</a:t>
              </a:r>
            </a:p>
          </p:txBody>
        </p:sp>
      </p:grpSp>
      <p:sp>
        <p:nvSpPr>
          <p:cNvPr id="13" name="Rectangle 15">
            <a:extLst>
              <a:ext uri="{FF2B5EF4-FFF2-40B4-BE49-F238E27FC236}">
                <a16:creationId xmlns:a16="http://schemas.microsoft.com/office/drawing/2014/main" id="{9D0683F0-1982-6631-07C7-B83CA6C1E7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3018" y="4220232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15" name="Rectangle 18">
            <a:extLst>
              <a:ext uri="{FF2B5EF4-FFF2-40B4-BE49-F238E27FC236}">
                <a16:creationId xmlns:a16="http://schemas.microsoft.com/office/drawing/2014/main" id="{CB9C5DB6-D801-6F2A-C6DF-BB2611E7A3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374" y="4939369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6" name="Rectangle 19">
            <a:extLst>
              <a:ext uri="{FF2B5EF4-FFF2-40B4-BE49-F238E27FC236}">
                <a16:creationId xmlns:a16="http://schemas.microsoft.com/office/drawing/2014/main" id="{F2BD9355-95BF-4DCC-B330-78C4B1302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1524" y="5804557"/>
            <a:ext cx="4079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id="{6265F2D1-8A6C-4BFE-20DA-E6E9A2CB35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1524" y="2707344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18" name="Rectangle 21">
            <a:extLst>
              <a:ext uri="{FF2B5EF4-FFF2-40B4-BE49-F238E27FC236}">
                <a16:creationId xmlns:a16="http://schemas.microsoft.com/office/drawing/2014/main" id="{4FAD8E2E-6944-1213-0197-7BE2FDB09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7974" y="3643969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9" name="Rectangle 22">
            <a:extLst>
              <a:ext uri="{FF2B5EF4-FFF2-40B4-BE49-F238E27FC236}">
                <a16:creationId xmlns:a16="http://schemas.microsoft.com/office/drawing/2014/main" id="{9076C4C0-8E79-17A8-E90E-6DD55836EA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1212" y="6020457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20" name="Rectangle 23">
            <a:extLst>
              <a:ext uri="{FF2B5EF4-FFF2-40B4-BE49-F238E27FC236}">
                <a16:creationId xmlns:a16="http://schemas.microsoft.com/office/drawing/2014/main" id="{852A725E-C1E9-690E-B0FB-BFA8F72BA8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6487" y="5804557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21" name="Rectangle 24">
            <a:extLst>
              <a:ext uri="{FF2B5EF4-FFF2-40B4-BE49-F238E27FC236}">
                <a16:creationId xmlns:a16="http://schemas.microsoft.com/office/drawing/2014/main" id="{B208EC7B-D8DB-54FD-13CF-EAC5B10757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6487" y="2707344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C</a:t>
            </a:r>
          </a:p>
        </p:txBody>
      </p:sp>
      <p:sp>
        <p:nvSpPr>
          <p:cNvPr id="22" name="Rectangle 25">
            <a:extLst>
              <a:ext uri="{FF2B5EF4-FFF2-40B4-BE49-F238E27FC236}">
                <a16:creationId xmlns:a16="http://schemas.microsoft.com/office/drawing/2014/main" id="{4EF37BC9-9519-41A4-4C5E-CBD232795D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6037" y="2707344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D</a:t>
            </a:r>
          </a:p>
        </p:txBody>
      </p:sp>
      <p:grpSp>
        <p:nvGrpSpPr>
          <p:cNvPr id="23" name="Group 30">
            <a:extLst>
              <a:ext uri="{FF2B5EF4-FFF2-40B4-BE49-F238E27FC236}">
                <a16:creationId xmlns:a16="http://schemas.microsoft.com/office/drawing/2014/main" id="{DA3B9113-0970-2AFF-FE69-66EDF0F5E79D}"/>
              </a:ext>
            </a:extLst>
          </p:cNvPr>
          <p:cNvGrpSpPr>
            <a:grpSpLocks/>
          </p:cNvGrpSpPr>
          <p:nvPr/>
        </p:nvGrpSpPr>
        <p:grpSpPr bwMode="auto">
          <a:xfrm>
            <a:off x="3998912" y="4220232"/>
            <a:ext cx="3302000" cy="366712"/>
            <a:chOff x="1655" y="2251"/>
            <a:chExt cx="2080" cy="231"/>
          </a:xfrm>
        </p:grpSpPr>
        <p:sp>
          <p:nvSpPr>
            <p:cNvPr id="24" name="Rectangle 28">
              <a:extLst>
                <a:ext uri="{FF2B5EF4-FFF2-40B4-BE49-F238E27FC236}">
                  <a16:creationId xmlns:a16="http://schemas.microsoft.com/office/drawing/2014/main" id="{BB4D4192-6792-CA41-07C1-CA3572656C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2251"/>
              <a:ext cx="62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záporný</a:t>
              </a:r>
            </a:p>
          </p:txBody>
        </p:sp>
        <p:sp>
          <p:nvSpPr>
            <p:cNvPr id="25" name="Rectangle 29">
              <a:extLst>
                <a:ext uri="{FF2B5EF4-FFF2-40B4-BE49-F238E27FC236}">
                  <a16:creationId xmlns:a16="http://schemas.microsoft.com/office/drawing/2014/main" id="{78B65013-2295-208B-0E94-5839578112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5" y="2251"/>
              <a:ext cx="53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kladný</a:t>
              </a:r>
            </a:p>
          </p:txBody>
        </p:sp>
      </p:grpSp>
      <p:sp>
        <p:nvSpPr>
          <p:cNvPr id="28" name="Line 16">
            <a:extLst>
              <a:ext uri="{FF2B5EF4-FFF2-40B4-BE49-F238E27FC236}">
                <a16:creationId xmlns:a16="http://schemas.microsoft.com/office/drawing/2014/main" id="{3EB7C814-C99E-CECD-3314-8298FA47F516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2332" y="4337085"/>
            <a:ext cx="144463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" name="Line 17">
            <a:extLst>
              <a:ext uri="{FF2B5EF4-FFF2-40B4-BE49-F238E27FC236}">
                <a16:creationId xmlns:a16="http://schemas.microsoft.com/office/drawing/2014/main" id="{2097B87F-FD4E-146A-8AE6-D72DB622614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452332" y="4337085"/>
            <a:ext cx="144463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EB4F0BB9-EE05-4764-A4C0-1CB53CEE9BD8}"/>
                  </a:ext>
                </a:extLst>
              </p:cNvPr>
              <p:cNvSpPr txBox="1"/>
              <p:nvPr/>
            </p:nvSpPr>
            <p:spPr>
              <a:xfrm>
                <a:off x="4902200" y="2184403"/>
                <a:ext cx="11345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EB4F0BB9-EE05-4764-A4C0-1CB53CEE9B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2200" y="2184403"/>
                <a:ext cx="1134534" cy="36933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9818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>
                <a:extLst>
                  <a:ext uri="{FF2B5EF4-FFF2-40B4-BE49-F238E27FC236}">
                    <a16:creationId xmlns:a16="http://schemas.microsoft.com/office/drawing/2014/main" id="{E8F90D17-AFD7-55AA-8F82-DD59E4AE8A2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80940" y="1182300"/>
                <a:ext cx="4895850" cy="475297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Ramena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sz="1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altLang="cs-CZ" sz="1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  <m:sub>
                        <m:r>
                          <a:rPr lang="cs-CZ" altLang="cs-CZ" sz="1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sz="1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altLang="cs-CZ" sz="1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  <m:sub>
                        <m:r>
                          <a:rPr lang="cs-CZ" altLang="cs-CZ" sz="1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>
                  <a:buNone/>
                </a:pPr>
                <a:endParaRPr lang="cs-CZ" altLang="cs-CZ" sz="1800" dirty="0">
                  <a:latin typeface="Arial" panose="020B060402020202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Z Pythagorovy věty lze pro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sz="1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altLang="cs-CZ" sz="1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  <m:sub>
                        <m:r>
                          <a:rPr lang="cs-CZ" altLang="cs-CZ" sz="1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 odvodit, že </a:t>
                </a:r>
              </a:p>
              <a:p>
                <a:endParaRPr lang="cs-CZ" altLang="cs-CZ" sz="2400" dirty="0">
                  <a:latin typeface="Arial" panose="020B0604020202020204" pitchFamily="34" charset="0"/>
                  <a:cs typeface="Times New Roman" panose="02020603050405020304" pitchFamily="18" charset="0"/>
                </a:endParaRPr>
              </a:p>
              <a:p>
                <a:endParaRPr lang="cs-CZ" altLang="cs-CZ" sz="2400" dirty="0">
                  <a:latin typeface="Arial" panose="020B060402020202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cs-CZ" altLang="cs-CZ" sz="2400" dirty="0">
                  <a:latin typeface="Arial" panose="020B0604020202020204" pitchFamily="34" charset="0"/>
                  <a:cs typeface="Times New Roman" panose="02020603050405020304" pitchFamily="18" charset="0"/>
                </a:endParaRPr>
              </a:p>
              <a:p>
                <a:endParaRPr lang="cs-CZ" altLang="cs-CZ" sz="2400" dirty="0">
                  <a:latin typeface="Arial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Zástupný symbol pro obsah 2">
                <a:extLst>
                  <a:ext uri="{FF2B5EF4-FFF2-40B4-BE49-F238E27FC236}">
                    <a16:creationId xmlns:a16="http://schemas.microsoft.com/office/drawing/2014/main" id="{E8F90D17-AFD7-55AA-8F82-DD59E4AE8A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0940" y="1182300"/>
                <a:ext cx="4895850" cy="4752975"/>
              </a:xfrm>
              <a:prstGeom prst="rect">
                <a:avLst/>
              </a:prstGeom>
              <a:blipFill>
                <a:blip r:embed="rId3"/>
                <a:stretch>
                  <a:fillRect l="-1121" t="-12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28">
            <a:extLst>
              <a:ext uri="{FF2B5EF4-FFF2-40B4-BE49-F238E27FC236}">
                <a16:creationId xmlns:a16="http://schemas.microsoft.com/office/drawing/2014/main" id="{72FD1897-3558-8621-2442-B771629FB44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2698458"/>
              </p:ext>
            </p:extLst>
          </p:nvPr>
        </p:nvGraphicFramePr>
        <p:xfrm>
          <a:off x="1582616" y="2419061"/>
          <a:ext cx="2890837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ovnice" r:id="rId4" imgW="1435100" imgH="469900" progId="Equation.3">
                  <p:embed/>
                </p:oleObj>
              </mc:Choice>
              <mc:Fallback>
                <p:oleObj name="Rovnice" r:id="rId4" imgW="1435100" imgH="469900" progId="Equation.3">
                  <p:embed/>
                  <p:pic>
                    <p:nvPicPr>
                      <p:cNvPr id="35868" name="Object 28">
                        <a:extLst>
                          <a:ext uri="{FF2B5EF4-FFF2-40B4-BE49-F238E27FC236}">
                            <a16:creationId xmlns:a16="http://schemas.microsoft.com/office/drawing/2014/main" id="{ABE30A4F-5343-2FDE-482E-50BD08CF783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2616" y="2419061"/>
                        <a:ext cx="2890837" cy="946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ject 29">
                <a:extLst>
                  <a:ext uri="{FF2B5EF4-FFF2-40B4-BE49-F238E27FC236}">
                    <a16:creationId xmlns:a16="http://schemas.microsoft.com/office/drawing/2014/main" id="{4DEFA800-D598-82FC-FAA9-79E3636F484A}"/>
                  </a:ext>
                </a:extLst>
              </p:cNvPr>
              <p:cNvSpPr txBox="1"/>
              <p:nvPr/>
            </p:nvSpPr>
            <p:spPr bwMode="auto">
              <a:xfrm>
                <a:off x="3297909" y="1114812"/>
                <a:ext cx="2430463" cy="63341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num>
                        <m:den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=0,50</m:t>
                      </m:r>
                      <m:r>
                        <a:rPr lang="cs-CZ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Object 29">
                <a:extLst>
                  <a:ext uri="{FF2B5EF4-FFF2-40B4-BE49-F238E27FC236}">
                    <a16:creationId xmlns:a16="http://schemas.microsoft.com/office/drawing/2014/main" id="{4DEFA800-D598-82FC-FAA9-79E3636F48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297909" y="1114812"/>
                <a:ext cx="2430463" cy="63341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ject 30">
                <a:extLst>
                  <a:ext uri="{FF2B5EF4-FFF2-40B4-BE49-F238E27FC236}">
                    <a16:creationId xmlns:a16="http://schemas.microsoft.com/office/drawing/2014/main" id="{1CE55692-9B66-13DA-C16D-0BD3A0A306B9}"/>
                  </a:ext>
                </a:extLst>
              </p:cNvPr>
              <p:cNvSpPr txBox="1"/>
              <p:nvPr/>
            </p:nvSpPr>
            <p:spPr bwMode="auto">
              <a:xfrm>
                <a:off x="1582616" y="3575671"/>
                <a:ext cx="3271837" cy="92075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cs-CZ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rad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f>
                        <m:fPr>
                          <m:ctrlP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rad>
                        </m:num>
                        <m:den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acc>
                        <m:accPr>
                          <m:chr m:val="̇"/>
                          <m:ctrlP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</m:e>
                      </m:acc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0,71</m:t>
                      </m:r>
                      <m:r>
                        <a:rPr lang="cs-CZ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Object 30">
                <a:extLst>
                  <a:ext uri="{FF2B5EF4-FFF2-40B4-BE49-F238E27FC236}">
                    <a16:creationId xmlns:a16="http://schemas.microsoft.com/office/drawing/2014/main" id="{1CE55692-9B66-13DA-C16D-0BD3A0A306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582616" y="3575671"/>
                <a:ext cx="3271837" cy="92075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angle 2">
            <a:extLst>
              <a:ext uri="{FF2B5EF4-FFF2-40B4-BE49-F238E27FC236}">
                <a16:creationId xmlns:a16="http://schemas.microsoft.com/office/drawing/2014/main" id="{9D6EC94C-3F25-9FFC-83A2-D707506B07E7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260350"/>
            <a:ext cx="3969834" cy="6334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altLang="cs-CZ" sz="2400" b="1" dirty="0">
                <a:solidFill>
                  <a:srgbClr val="595959"/>
                </a:solidFill>
                <a:latin typeface="+mn-lt"/>
                <a:cs typeface="Times New Roman" panose="02020603050405020304" pitchFamily="18" charset="0"/>
              </a:rPr>
              <a:t>a) Uchycení čtverce v bodě S</a:t>
            </a:r>
            <a:endParaRPr lang="cs-CZ" altLang="cs-CZ" sz="2400" b="1" dirty="0">
              <a:solidFill>
                <a:srgbClr val="595959"/>
              </a:solidFill>
              <a:latin typeface="+mn-lt"/>
            </a:endParaRPr>
          </a:p>
        </p:txBody>
      </p:sp>
      <p:grpSp>
        <p:nvGrpSpPr>
          <p:cNvPr id="36" name="Skupina 35"/>
          <p:cNvGrpSpPr/>
          <p:nvPr/>
        </p:nvGrpSpPr>
        <p:grpSpPr>
          <a:xfrm>
            <a:off x="7531526" y="1837428"/>
            <a:ext cx="2928937" cy="2123188"/>
            <a:chOff x="7531526" y="1837428"/>
            <a:chExt cx="2928937" cy="2123188"/>
          </a:xfrm>
        </p:grpSpPr>
        <p:sp>
          <p:nvSpPr>
            <p:cNvPr id="7" name="Rectangle 7">
              <a:extLst>
                <a:ext uri="{FF2B5EF4-FFF2-40B4-BE49-F238E27FC236}">
                  <a16:creationId xmlns:a16="http://schemas.microsoft.com/office/drawing/2014/main" id="{F9F138D2-C5ED-9688-374E-AE05A4BAD3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07788" y="2223891"/>
              <a:ext cx="1587500" cy="1593850"/>
            </a:xfrm>
            <a:prstGeom prst="rect">
              <a:avLst/>
            </a:prstGeom>
            <a:solidFill>
              <a:schemeClr val="accent1">
                <a:alpha val="59999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</a:endParaRPr>
            </a:p>
          </p:txBody>
        </p:sp>
        <p:sp>
          <p:nvSpPr>
            <p:cNvPr id="8" name="Line 8">
              <a:extLst>
                <a:ext uri="{FF2B5EF4-FFF2-40B4-BE49-F238E27FC236}">
                  <a16:creationId xmlns:a16="http://schemas.microsoft.com/office/drawing/2014/main" id="{512B832D-5654-AA9A-2B36-9A8E0CBAC4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92113" y="3808216"/>
              <a:ext cx="76200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9" name="Line 9">
              <a:extLst>
                <a:ext uri="{FF2B5EF4-FFF2-40B4-BE49-F238E27FC236}">
                  <a16:creationId xmlns:a16="http://schemas.microsoft.com/office/drawing/2014/main" id="{8252FFC0-23DD-C1B5-5CCD-CE5D04BFFC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107788" y="3231954"/>
              <a:ext cx="603250" cy="60642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" name="Line 10">
              <a:extLst>
                <a:ext uri="{FF2B5EF4-FFF2-40B4-BE49-F238E27FC236}">
                  <a16:creationId xmlns:a16="http://schemas.microsoft.com/office/drawing/2014/main" id="{29163D01-662F-8319-442A-F6505F3477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92113" y="2223891"/>
              <a:ext cx="76200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1" name="Line 11">
              <a:extLst>
                <a:ext uri="{FF2B5EF4-FFF2-40B4-BE49-F238E27FC236}">
                  <a16:creationId xmlns:a16="http://schemas.microsoft.com/office/drawing/2014/main" id="{DD23B419-1B32-D651-ECB1-3F77071B53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531526" y="2223891"/>
              <a:ext cx="603250" cy="5730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" name="Rectangle 19">
              <a:extLst>
                <a:ext uri="{FF2B5EF4-FFF2-40B4-BE49-F238E27FC236}">
                  <a16:creationId xmlns:a16="http://schemas.microsoft.com/office/drawing/2014/main" id="{8983AF44-709F-21D4-9859-50DC2AF4C6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52476" y="3376416"/>
              <a:ext cx="407987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 b="1">
                  <a:latin typeface="Arial" panose="020B0604020202020204" pitchFamily="34" charset="0"/>
                </a:rPr>
                <a:t>F</a:t>
              </a:r>
              <a:r>
                <a:rPr lang="cs-CZ" altLang="cs-CZ" sz="1200" b="1">
                  <a:latin typeface="Arial" panose="020B0604020202020204" pitchFamily="34" charset="0"/>
                </a:rPr>
                <a:t>4</a:t>
              </a:r>
            </a:p>
          </p:txBody>
        </p:sp>
        <p:sp>
          <p:nvSpPr>
            <p:cNvPr id="13" name="Rectangle 20">
              <a:extLst>
                <a:ext uri="{FF2B5EF4-FFF2-40B4-BE49-F238E27FC236}">
                  <a16:creationId xmlns:a16="http://schemas.microsoft.com/office/drawing/2014/main" id="{F1551EF3-F830-8AA5-F9F3-2E835437FB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79451" y="1865116"/>
              <a:ext cx="407987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 b="1">
                  <a:latin typeface="Arial" panose="020B0604020202020204" pitchFamily="34" charset="0"/>
                </a:rPr>
                <a:t>F</a:t>
              </a:r>
              <a:r>
                <a:rPr lang="cs-CZ" altLang="cs-CZ" sz="1200" b="1">
                  <a:latin typeface="Arial" panose="020B0604020202020204" pitchFamily="34" charset="0"/>
                </a:rPr>
                <a:t>2</a:t>
              </a:r>
            </a:p>
          </p:txBody>
        </p:sp>
        <p:grpSp>
          <p:nvGrpSpPr>
            <p:cNvPr id="14" name="Group 27">
              <a:extLst>
                <a:ext uri="{FF2B5EF4-FFF2-40B4-BE49-F238E27FC236}">
                  <a16:creationId xmlns:a16="http://schemas.microsoft.com/office/drawing/2014/main" id="{11501542-A933-B925-0651-38D8C4AB2C2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5988" y="1865116"/>
              <a:ext cx="2303463" cy="2095500"/>
              <a:chOff x="1228" y="1298"/>
              <a:chExt cx="3060" cy="2529"/>
            </a:xfrm>
          </p:grpSpPr>
          <p:sp>
            <p:nvSpPr>
              <p:cNvPr id="15" name="Rectangle 23">
                <a:extLst>
                  <a:ext uri="{FF2B5EF4-FFF2-40B4-BE49-F238E27FC236}">
                    <a16:creationId xmlns:a16="http://schemas.microsoft.com/office/drawing/2014/main" id="{8521E3F9-D42C-27E5-F9CC-CA53F022AA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28" y="3384"/>
                <a:ext cx="447" cy="44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cs-CZ" altLang="cs-CZ" sz="1800">
                    <a:latin typeface="Arial" panose="020B0604020202020204" pitchFamily="34" charset="0"/>
                  </a:rPr>
                  <a:t>A</a:t>
                </a:r>
              </a:p>
            </p:txBody>
          </p:sp>
          <p:sp>
            <p:nvSpPr>
              <p:cNvPr id="16" name="Rectangle 24">
                <a:extLst>
                  <a:ext uri="{FF2B5EF4-FFF2-40B4-BE49-F238E27FC236}">
                    <a16:creationId xmlns:a16="http://schemas.microsoft.com/office/drawing/2014/main" id="{603FB539-0B5B-9E3C-2EF2-0E871BC4C6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13" y="3248"/>
                <a:ext cx="448" cy="44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cs-CZ" altLang="cs-CZ" sz="1800">
                    <a:latin typeface="Arial" panose="020B0604020202020204" pitchFamily="34" charset="0"/>
                  </a:rPr>
                  <a:t>B</a:t>
                </a:r>
              </a:p>
            </p:txBody>
          </p:sp>
          <p:sp>
            <p:nvSpPr>
              <p:cNvPr id="17" name="Rectangle 25">
                <a:extLst>
                  <a:ext uri="{FF2B5EF4-FFF2-40B4-BE49-F238E27FC236}">
                    <a16:creationId xmlns:a16="http://schemas.microsoft.com/office/drawing/2014/main" id="{DF4BDD28-CF65-B416-110B-6DF003C313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18" y="1298"/>
                <a:ext cx="470" cy="44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cs-CZ" altLang="cs-CZ" sz="1800">
                    <a:latin typeface="Arial" panose="020B0604020202020204" pitchFamily="34" charset="0"/>
                  </a:rPr>
                  <a:t>C</a:t>
                </a:r>
              </a:p>
            </p:txBody>
          </p:sp>
          <p:sp>
            <p:nvSpPr>
              <p:cNvPr id="18" name="Rectangle 26">
                <a:extLst>
                  <a:ext uri="{FF2B5EF4-FFF2-40B4-BE49-F238E27FC236}">
                    <a16:creationId xmlns:a16="http://schemas.microsoft.com/office/drawing/2014/main" id="{CB513BA6-1378-A2DC-1B77-A135029EC3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1" y="1298"/>
                <a:ext cx="464" cy="44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cs-CZ" altLang="cs-CZ" sz="1800">
                    <a:latin typeface="Arial" panose="020B0604020202020204" pitchFamily="34" charset="0"/>
                  </a:rPr>
                  <a:t>D</a:t>
                </a:r>
              </a:p>
            </p:txBody>
          </p:sp>
        </p:grpSp>
        <p:grpSp>
          <p:nvGrpSpPr>
            <p:cNvPr id="19" name="Group 37">
              <a:extLst>
                <a:ext uri="{FF2B5EF4-FFF2-40B4-BE49-F238E27FC236}">
                  <a16:creationId xmlns:a16="http://schemas.microsoft.com/office/drawing/2014/main" id="{3FF72973-EF32-9250-236C-C4FED8964F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899959" y="2223891"/>
              <a:ext cx="458788" cy="792163"/>
              <a:chOff x="4377" y="572"/>
              <a:chExt cx="289" cy="499"/>
            </a:xfrm>
          </p:grpSpPr>
          <p:sp>
            <p:nvSpPr>
              <p:cNvPr id="20" name="Line 35">
                <a:extLst>
                  <a:ext uri="{FF2B5EF4-FFF2-40B4-BE49-F238E27FC236}">
                    <a16:creationId xmlns:a16="http://schemas.microsoft.com/office/drawing/2014/main" id="{DB744F8D-34DF-00C2-8506-9BD7DBC921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77" y="572"/>
                <a:ext cx="0" cy="499"/>
              </a:xfrm>
              <a:prstGeom prst="line">
                <a:avLst/>
              </a:prstGeom>
              <a:noFill/>
              <a:ln w="57150">
                <a:solidFill>
                  <a:srgbClr val="FFCC00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" name="Rectangle 36">
                <a:extLst>
                  <a:ext uri="{FF2B5EF4-FFF2-40B4-BE49-F238E27FC236}">
                    <a16:creationId xmlns:a16="http://schemas.microsoft.com/office/drawing/2014/main" id="{D2827891-AEE0-1C7F-5162-4E48465B59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2" y="709"/>
                <a:ext cx="244" cy="2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FFCC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cs-CZ" altLang="cs-CZ" sz="1600" dirty="0">
                    <a:solidFill>
                      <a:srgbClr val="FFCC00"/>
                    </a:solidFill>
                    <a:latin typeface="Arial" panose="020B0604020202020204" pitchFamily="34" charset="0"/>
                  </a:rPr>
                  <a:t>r2</a:t>
                </a:r>
              </a:p>
            </p:txBody>
          </p:sp>
        </p:grpSp>
        <p:grpSp>
          <p:nvGrpSpPr>
            <p:cNvPr id="22" name="Group 38">
              <a:extLst>
                <a:ext uri="{FF2B5EF4-FFF2-40B4-BE49-F238E27FC236}">
                  <a16:creationId xmlns:a16="http://schemas.microsoft.com/office/drawing/2014/main" id="{18888646-C0E2-45D7-C23B-E05F8BA7E04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118936" y="2268504"/>
              <a:ext cx="792163" cy="792163"/>
              <a:chOff x="3878" y="572"/>
              <a:chExt cx="499" cy="499"/>
            </a:xfrm>
          </p:grpSpPr>
          <p:sp>
            <p:nvSpPr>
              <p:cNvPr id="23" name="Line 31">
                <a:extLst>
                  <a:ext uri="{FF2B5EF4-FFF2-40B4-BE49-F238E27FC236}">
                    <a16:creationId xmlns:a16="http://schemas.microsoft.com/office/drawing/2014/main" id="{F76F2169-DB6F-EDA9-999F-9E34531C6F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78" y="572"/>
                <a:ext cx="499" cy="499"/>
              </a:xfrm>
              <a:prstGeom prst="line">
                <a:avLst/>
              </a:prstGeom>
              <a:noFill/>
              <a:ln w="57150">
                <a:solidFill>
                  <a:srgbClr val="FFCC00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" name="Rectangle 32">
                <a:extLst>
                  <a:ext uri="{FF2B5EF4-FFF2-40B4-BE49-F238E27FC236}">
                    <a16:creationId xmlns:a16="http://schemas.microsoft.com/office/drawing/2014/main" id="{486C415B-9EBE-303D-30A1-DCDB06C88F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69" y="754"/>
                <a:ext cx="227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FFCC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cs-CZ" altLang="cs-CZ" sz="1800" dirty="0">
                    <a:solidFill>
                      <a:srgbClr val="FFCC00"/>
                    </a:solidFill>
                    <a:latin typeface="Arial" panose="020B0604020202020204" pitchFamily="34" charset="0"/>
                  </a:rPr>
                  <a:t>r</a:t>
                </a:r>
                <a:r>
                  <a:rPr lang="cs-CZ" altLang="cs-CZ" sz="1200" dirty="0">
                    <a:solidFill>
                      <a:srgbClr val="FFCC00"/>
                    </a:solidFill>
                    <a:latin typeface="Arial" panose="020B0604020202020204" pitchFamily="34" charset="0"/>
                  </a:rPr>
                  <a:t>1</a:t>
                </a:r>
                <a:endParaRPr lang="cs-CZ" altLang="cs-CZ" sz="800" dirty="0">
                  <a:solidFill>
                    <a:srgbClr val="FFCC00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5" name="Group 39">
              <a:extLst>
                <a:ext uri="{FF2B5EF4-FFF2-40B4-BE49-F238E27FC236}">
                  <a16:creationId xmlns:a16="http://schemas.microsoft.com/office/drawing/2014/main" id="{4404262C-1174-222A-658C-C7A6FFE540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899948" y="3116422"/>
              <a:ext cx="431800" cy="792162"/>
              <a:chOff x="4377" y="1071"/>
              <a:chExt cx="272" cy="499"/>
            </a:xfrm>
          </p:grpSpPr>
          <p:sp>
            <p:nvSpPr>
              <p:cNvPr id="26" name="Line 33">
                <a:extLst>
                  <a:ext uri="{FF2B5EF4-FFF2-40B4-BE49-F238E27FC236}">
                    <a16:creationId xmlns:a16="http://schemas.microsoft.com/office/drawing/2014/main" id="{09FF2F7F-E60A-0256-E2F4-FB9075E1DA5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77" y="1071"/>
                <a:ext cx="0" cy="499"/>
              </a:xfrm>
              <a:prstGeom prst="line">
                <a:avLst/>
              </a:prstGeom>
              <a:noFill/>
              <a:ln w="57150">
                <a:solidFill>
                  <a:srgbClr val="FFCC00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7" name="Rectangle 34">
                <a:extLst>
                  <a:ext uri="{FF2B5EF4-FFF2-40B4-BE49-F238E27FC236}">
                    <a16:creationId xmlns:a16="http://schemas.microsoft.com/office/drawing/2014/main" id="{4FC445DC-F630-A599-5ADD-F41DFB81D1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2" y="1298"/>
                <a:ext cx="227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FFCC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cs-CZ" altLang="cs-CZ" sz="1800">
                    <a:solidFill>
                      <a:srgbClr val="FFCC00"/>
                    </a:solidFill>
                    <a:latin typeface="Arial" panose="020B0604020202020204" pitchFamily="34" charset="0"/>
                  </a:rPr>
                  <a:t>r</a:t>
                </a:r>
                <a:r>
                  <a:rPr lang="cs-CZ" altLang="cs-CZ" sz="1200">
                    <a:solidFill>
                      <a:srgbClr val="FFCC00"/>
                    </a:solidFill>
                    <a:latin typeface="Arial" panose="020B0604020202020204" pitchFamily="34" charset="0"/>
                  </a:rPr>
                  <a:t>4</a:t>
                </a:r>
                <a:endParaRPr lang="cs-CZ" altLang="cs-CZ" sz="800">
                  <a:solidFill>
                    <a:srgbClr val="FFCC00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8" name="Group 37">
              <a:extLst>
                <a:ext uri="{FF2B5EF4-FFF2-40B4-BE49-F238E27FC236}">
                  <a16:creationId xmlns:a16="http://schemas.microsoft.com/office/drawing/2014/main" id="{97FA27BC-B1F9-E21F-4C5F-F09AAC49273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899948" y="2324259"/>
              <a:ext cx="431800" cy="792163"/>
              <a:chOff x="4377" y="572"/>
              <a:chExt cx="272" cy="499"/>
            </a:xfrm>
          </p:grpSpPr>
          <p:sp>
            <p:nvSpPr>
              <p:cNvPr id="29" name="Line 35">
                <a:extLst>
                  <a:ext uri="{FF2B5EF4-FFF2-40B4-BE49-F238E27FC236}">
                    <a16:creationId xmlns:a16="http://schemas.microsoft.com/office/drawing/2014/main" id="{86BACAA0-A6B1-C195-C5FD-CE7DB08693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77" y="572"/>
                <a:ext cx="0" cy="499"/>
              </a:xfrm>
              <a:prstGeom prst="line">
                <a:avLst/>
              </a:prstGeom>
              <a:noFill/>
              <a:ln w="57150">
                <a:solidFill>
                  <a:srgbClr val="FFCC00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0" name="Rectangle 36">
                <a:extLst>
                  <a:ext uri="{FF2B5EF4-FFF2-40B4-BE49-F238E27FC236}">
                    <a16:creationId xmlns:a16="http://schemas.microsoft.com/office/drawing/2014/main" id="{2DACD565-A8EE-A19C-7A81-8022985649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75" y="709"/>
                <a:ext cx="174" cy="13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FFCC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cs-CZ" altLang="cs-CZ" sz="800" dirty="0">
                  <a:solidFill>
                    <a:srgbClr val="FFCC00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1" name="Rectangle 15">
              <a:extLst>
                <a:ext uri="{FF2B5EF4-FFF2-40B4-BE49-F238E27FC236}">
                  <a16:creationId xmlns:a16="http://schemas.microsoft.com/office/drawing/2014/main" id="{392A9345-83BD-207D-A689-0177DA2681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61066" y="2876591"/>
              <a:ext cx="336550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 dirty="0">
                  <a:latin typeface="Arial" panose="020B0604020202020204" pitchFamily="34" charset="0"/>
                </a:rPr>
                <a:t>S</a:t>
              </a:r>
            </a:p>
          </p:txBody>
        </p:sp>
        <p:sp>
          <p:nvSpPr>
            <p:cNvPr id="32" name="Rectangle 18">
              <a:extLst>
                <a:ext uri="{FF2B5EF4-FFF2-40B4-BE49-F238E27FC236}">
                  <a16:creationId xmlns:a16="http://schemas.microsoft.com/office/drawing/2014/main" id="{B4F97B52-A35C-2091-66B7-5A8E699DFE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34773" y="3181855"/>
              <a:ext cx="407987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 b="1" dirty="0">
                  <a:latin typeface="Arial" panose="020B0604020202020204" pitchFamily="34" charset="0"/>
                </a:rPr>
                <a:t>F</a:t>
              </a:r>
              <a:r>
                <a:rPr lang="cs-CZ" altLang="cs-CZ" sz="1200" b="1" dirty="0">
                  <a:latin typeface="Arial" panose="020B0604020202020204" pitchFamily="34" charset="0"/>
                </a:rPr>
                <a:t>3</a:t>
              </a:r>
            </a:p>
          </p:txBody>
        </p:sp>
        <p:sp>
          <p:nvSpPr>
            <p:cNvPr id="33" name="Rectangle 21">
              <a:extLst>
                <a:ext uri="{FF2B5EF4-FFF2-40B4-BE49-F238E27FC236}">
                  <a16:creationId xmlns:a16="http://schemas.microsoft.com/office/drawing/2014/main" id="{30BAC662-B4ED-7EAB-3A4C-F754F3B52B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50582" y="2683668"/>
              <a:ext cx="407988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 b="1" dirty="0">
                  <a:latin typeface="Arial" panose="020B0604020202020204" pitchFamily="34" charset="0"/>
                </a:rPr>
                <a:t>F</a:t>
              </a:r>
              <a:r>
                <a:rPr lang="cs-CZ" altLang="cs-CZ" sz="1200" b="1" dirty="0">
                  <a:latin typeface="Arial" panose="020B0604020202020204" pitchFamily="34" charset="0"/>
                </a:rPr>
                <a:t>1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TextovéPole 34">
                  <a:extLst>
                    <a:ext uri="{FF2B5EF4-FFF2-40B4-BE49-F238E27FC236}">
                      <a16:creationId xmlns:a16="http://schemas.microsoft.com/office/drawing/2014/main" id="{51E237D1-E78B-4AEF-880D-FD18806DB506}"/>
                    </a:ext>
                  </a:extLst>
                </p:cNvPr>
                <p:cNvSpPr txBox="1"/>
                <p:nvPr/>
              </p:nvSpPr>
              <p:spPr>
                <a:xfrm>
                  <a:off x="8332681" y="1837428"/>
                  <a:ext cx="113453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=1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5" name="TextovéPole 34">
                  <a:extLst>
                    <a:ext uri="{FF2B5EF4-FFF2-40B4-BE49-F238E27FC236}">
                      <a16:creationId xmlns:a16="http://schemas.microsoft.com/office/drawing/2014/main" id="{51E237D1-E78B-4AEF-880D-FD18806DB50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32681" y="1837428"/>
                  <a:ext cx="1134534" cy="369332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" name="TextovéPole 1"/>
                <p:cNvSpPr txBox="1"/>
                <p:nvPr/>
              </p:nvSpPr>
              <p:spPr>
                <a:xfrm>
                  <a:off x="8733676" y="2848519"/>
                  <a:ext cx="26963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" name="TextovéPole 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33676" y="2848519"/>
                  <a:ext cx="269638" cy="369332"/>
                </a:xfrm>
                <a:prstGeom prst="rect">
                  <a:avLst/>
                </a:prstGeom>
                <a:blipFill>
                  <a:blip r:embed="rId9"/>
                  <a:stretch>
                    <a:fillRect r="-2045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506567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7EFBDF4-7BDD-152D-AA46-7C806FA42D25}"/>
              </a:ext>
            </a:extLst>
          </p:cNvPr>
          <p:cNvSpPr txBox="1">
            <a:spLocks/>
          </p:cNvSpPr>
          <p:nvPr/>
        </p:nvSpPr>
        <p:spPr>
          <a:xfrm>
            <a:off x="752398" y="829573"/>
            <a:ext cx="4895850" cy="4752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Podle momentové věty platí</a:t>
            </a:r>
          </a:p>
          <a:p>
            <a:pPr marL="0" indent="0">
              <a:buNone/>
            </a:pPr>
            <a:endParaRPr lang="cs-CZ" altLang="cs-CZ" sz="24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altLang="cs-CZ" sz="18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Síla </a:t>
            </a:r>
            <a:r>
              <a:rPr lang="cs-CZ" altLang="cs-CZ" sz="1800" b="1" dirty="0">
                <a:latin typeface="Arial" panose="020B0604020202020204" pitchFamily="34" charset="0"/>
                <a:cs typeface="Times New Roman" panose="02020603050405020304" pitchFamily="18" charset="0"/>
              </a:rPr>
              <a:t>F2</a:t>
            </a: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 otáčí tělesem v záporném smyslu, tj. ve směru hodinových ručiček, proto má záporné znaménko</a:t>
            </a:r>
          </a:p>
          <a:p>
            <a:pPr marL="0" indent="0">
              <a:buNone/>
            </a:pP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Po dosazení:</a:t>
            </a:r>
          </a:p>
          <a:p>
            <a:endParaRPr lang="cs-CZ" altLang="cs-CZ" sz="2400" dirty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ject 24">
                <a:extLst>
                  <a:ext uri="{FF2B5EF4-FFF2-40B4-BE49-F238E27FC236}">
                    <a16:creationId xmlns:a16="http://schemas.microsoft.com/office/drawing/2014/main" id="{6F064090-5F09-B2E5-77F7-5480F2BC8682}"/>
                  </a:ext>
                </a:extLst>
              </p:cNvPr>
              <p:cNvSpPr txBox="1"/>
              <p:nvPr/>
            </p:nvSpPr>
            <p:spPr bwMode="auto">
              <a:xfrm>
                <a:off x="752398" y="3246728"/>
                <a:ext cx="5355722" cy="86995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1⋅</m:t>
                      </m:r>
                      <m:f>
                        <m:fPr>
                          <m:ctrlP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rad>
                        </m:num>
                        <m:den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−1⋅0,50+1⋅0,50</m:t>
                      </m:r>
                      <m:r>
                        <a:rPr lang="cs-CZ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 </m:t>
                      </m:r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Nm</m:t>
                      </m:r>
                      <m:acc>
                        <m:accPr>
                          <m:chr m:val="̇"/>
                          <m:ctrlP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</m:e>
                      </m:acc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0,71</m:t>
                      </m:r>
                      <m:r>
                        <a:rPr lang="cs-CZ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Nm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Object 24">
                <a:extLst>
                  <a:ext uri="{FF2B5EF4-FFF2-40B4-BE49-F238E27FC236}">
                    <a16:creationId xmlns:a16="http://schemas.microsoft.com/office/drawing/2014/main" id="{6F064090-5F09-B2E5-77F7-5480F2BC86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52398" y="3246728"/>
                <a:ext cx="5355722" cy="86995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Object 25">
            <a:extLst>
              <a:ext uri="{FF2B5EF4-FFF2-40B4-BE49-F238E27FC236}">
                <a16:creationId xmlns:a16="http://schemas.microsoft.com/office/drawing/2014/main" id="{50214476-55B1-DD39-924C-3DC2E642FC6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5898640"/>
              </p:ext>
            </p:extLst>
          </p:nvPr>
        </p:nvGraphicFramePr>
        <p:xfrm>
          <a:off x="1059348" y="1341438"/>
          <a:ext cx="2455862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ovnice" r:id="rId4" imgW="1218671" imgH="215806" progId="Equation.3">
                  <p:embed/>
                </p:oleObj>
              </mc:Choice>
              <mc:Fallback>
                <p:oleObj name="Rovnice" r:id="rId4" imgW="1218671" imgH="215806" progId="Equation.3">
                  <p:embed/>
                  <p:pic>
                    <p:nvPicPr>
                      <p:cNvPr id="36889" name="Object 25">
                        <a:extLst>
                          <a:ext uri="{FF2B5EF4-FFF2-40B4-BE49-F238E27FC236}">
                            <a16:creationId xmlns:a16="http://schemas.microsoft.com/office/drawing/2014/main" id="{FB1FE29F-30D1-711F-0F7B-0B8ED7D876D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9348" y="1341438"/>
                        <a:ext cx="2455862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30">
            <a:extLst>
              <a:ext uri="{FF2B5EF4-FFF2-40B4-BE49-F238E27FC236}">
                <a16:creationId xmlns:a16="http://schemas.microsoft.com/office/drawing/2014/main" id="{B8D6C313-1D5D-D3A7-3123-2460F1747600}"/>
              </a:ext>
            </a:extLst>
          </p:cNvPr>
          <p:cNvGrpSpPr>
            <a:grpSpLocks/>
          </p:cNvGrpSpPr>
          <p:nvPr/>
        </p:nvGrpSpPr>
        <p:grpSpPr bwMode="auto">
          <a:xfrm>
            <a:off x="1836001" y="4116678"/>
            <a:ext cx="2628901" cy="720725"/>
            <a:chOff x="476" y="3339"/>
            <a:chExt cx="1656" cy="454"/>
          </a:xfrm>
        </p:grpSpPr>
        <p:sp>
          <p:nvSpPr>
            <p:cNvPr id="7" name="Rectangle 28">
              <a:extLst>
                <a:ext uri="{FF2B5EF4-FFF2-40B4-BE49-F238E27FC236}">
                  <a16:creationId xmlns:a16="http://schemas.microsoft.com/office/drawing/2014/main" id="{115A6483-08DF-6A4C-3B24-360C35933E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" y="3339"/>
              <a:ext cx="1633" cy="454"/>
            </a:xfrm>
            <a:prstGeom prst="rect">
              <a:avLst/>
            </a:prstGeom>
            <a:solidFill>
              <a:srgbClr val="FF000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Object 27">
                  <a:extLst>
                    <a:ext uri="{FF2B5EF4-FFF2-40B4-BE49-F238E27FC236}">
                      <a16:creationId xmlns:a16="http://schemas.microsoft.com/office/drawing/2014/main" id="{A8EA7E24-1EBC-9047-BC41-CC9CECB3C418}"/>
                    </a:ext>
                  </a:extLst>
                </p:cNvPr>
                <p:cNvSpPr txBox="1"/>
                <p:nvPr/>
              </p:nvSpPr>
              <p:spPr bwMode="auto">
                <a:xfrm>
                  <a:off x="681" y="3470"/>
                  <a:ext cx="1451" cy="32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>
                  <a:norm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  <m:acc>
                          <m:accPr>
                            <m:chr m:val="̇"/>
                            <m:ctrlPr>
                              <a:rPr lang="cs-CZ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=</m:t>
                            </m:r>
                          </m:e>
                        </m:acc>
                        <m:r>
                          <a:rPr lang="cs-CZ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0,71</m:t>
                        </m:r>
                        <m:r>
                          <a:rPr lang="cs-CZ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i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cs-CZ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⋅</m:t>
                        </m:r>
                        <m:r>
                          <m:rPr>
                            <m:sty m:val="p"/>
                          </m:rPr>
                          <a:rPr lang="cs-CZ" i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m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8" name="Object 27">
                  <a:extLst>
                    <a:ext uri="{FF2B5EF4-FFF2-40B4-BE49-F238E27FC236}">
                      <a16:creationId xmlns:a16="http://schemas.microsoft.com/office/drawing/2014/main" id="{A8EA7E24-1EBC-9047-BC41-CC9CECB3C41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681" y="3470"/>
                  <a:ext cx="1451" cy="323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>
                  <a:noFill/>
                </a:ln>
                <a:effectLst/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9" name="Rectangle 29">
            <a:extLst>
              <a:ext uri="{FF2B5EF4-FFF2-40B4-BE49-F238E27FC236}">
                <a16:creationId xmlns:a16="http://schemas.microsoft.com/office/drawing/2014/main" id="{4988F343-84D7-44B8-BE7F-06FC392FA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527" y="5031686"/>
            <a:ext cx="959016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</a:rPr>
              <a:t>ODPOVĚĎ: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Tuhé těleso se bude otáčet v kladném smyslu a jeho otáčení bude urychlováno působením momentu síly 0,71N.m.</a:t>
            </a: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CA3D8F4F-996A-AF90-2E39-099F7D91B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5563" y="2366858"/>
            <a:ext cx="1587500" cy="1593850"/>
          </a:xfrm>
          <a:prstGeom prst="rect">
            <a:avLst/>
          </a:prstGeom>
          <a:solidFill>
            <a:schemeClr val="accent1">
              <a:alpha val="59999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</a:endParaRPr>
          </a:p>
        </p:txBody>
      </p:sp>
      <p:sp>
        <p:nvSpPr>
          <p:cNvPr id="15" name="Line 8">
            <a:extLst>
              <a:ext uri="{FF2B5EF4-FFF2-40B4-BE49-F238E27FC236}">
                <a16:creationId xmlns:a16="http://schemas.microsoft.com/office/drawing/2014/main" id="{CEC358DB-4E6D-F134-0B32-D40626A7910A}"/>
              </a:ext>
            </a:extLst>
          </p:cNvPr>
          <p:cNvSpPr>
            <a:spLocks noChangeShapeType="1"/>
          </p:cNvSpPr>
          <p:nvPr/>
        </p:nvSpPr>
        <p:spPr bwMode="auto">
          <a:xfrm>
            <a:off x="9483063" y="3960708"/>
            <a:ext cx="76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6" name="Line 9">
            <a:extLst>
              <a:ext uri="{FF2B5EF4-FFF2-40B4-BE49-F238E27FC236}">
                <a16:creationId xmlns:a16="http://schemas.microsoft.com/office/drawing/2014/main" id="{EA59D231-A780-AF2A-1621-54ADAD7AB88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895563" y="3354283"/>
            <a:ext cx="603250" cy="6064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7" name="Line 10">
            <a:extLst>
              <a:ext uri="{FF2B5EF4-FFF2-40B4-BE49-F238E27FC236}">
                <a16:creationId xmlns:a16="http://schemas.microsoft.com/office/drawing/2014/main" id="{2B15D92E-490D-9150-ECAB-C963A352D5FC}"/>
              </a:ext>
            </a:extLst>
          </p:cNvPr>
          <p:cNvSpPr>
            <a:spLocks noChangeShapeType="1"/>
          </p:cNvSpPr>
          <p:nvPr/>
        </p:nvSpPr>
        <p:spPr bwMode="auto">
          <a:xfrm>
            <a:off x="9483063" y="2366858"/>
            <a:ext cx="76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8" name="Line 11">
            <a:extLst>
              <a:ext uri="{FF2B5EF4-FFF2-40B4-BE49-F238E27FC236}">
                <a16:creationId xmlns:a16="http://schemas.microsoft.com/office/drawing/2014/main" id="{EB3F627C-4600-18AB-86CE-E17F0F581F6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292313" y="2366858"/>
            <a:ext cx="603250" cy="5730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id="{2669CD29-4CD1-0C57-898C-35B92B747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32175" y="2871683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20" name="Line 13">
            <a:extLst>
              <a:ext uri="{FF2B5EF4-FFF2-40B4-BE49-F238E27FC236}">
                <a16:creationId xmlns:a16="http://schemas.microsoft.com/office/drawing/2014/main" id="{B63F9AA3-51E4-E4C1-3409-42B301230C33}"/>
              </a:ext>
            </a:extLst>
          </p:cNvPr>
          <p:cNvSpPr>
            <a:spLocks noChangeShapeType="1"/>
          </p:cNvSpPr>
          <p:nvPr/>
        </p:nvSpPr>
        <p:spPr bwMode="auto">
          <a:xfrm>
            <a:off x="8657563" y="3132033"/>
            <a:ext cx="63500" cy="63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" name="Line 14">
            <a:extLst>
              <a:ext uri="{FF2B5EF4-FFF2-40B4-BE49-F238E27FC236}">
                <a16:creationId xmlns:a16="http://schemas.microsoft.com/office/drawing/2014/main" id="{2084AB0B-3836-3B2C-C410-34C7620DB3C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57563" y="3132033"/>
            <a:ext cx="63500" cy="63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2" name="Rectangle 15">
            <a:extLst>
              <a:ext uri="{FF2B5EF4-FFF2-40B4-BE49-F238E27FC236}">
                <a16:creationId xmlns:a16="http://schemas.microsoft.com/office/drawing/2014/main" id="{4559BC70-8B2B-DCC6-5E74-449F563E7E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1450" y="3230458"/>
            <a:ext cx="4079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23" name="Rectangle 16">
            <a:extLst>
              <a:ext uri="{FF2B5EF4-FFF2-40B4-BE49-F238E27FC236}">
                <a16:creationId xmlns:a16="http://schemas.microsoft.com/office/drawing/2014/main" id="{11F3A70B-9A86-D72D-DC9F-B5014C572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84700" y="3951183"/>
            <a:ext cx="4079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24" name="Rectangle 17">
            <a:extLst>
              <a:ext uri="{FF2B5EF4-FFF2-40B4-BE49-F238E27FC236}">
                <a16:creationId xmlns:a16="http://schemas.microsoft.com/office/drawing/2014/main" id="{03AABD98-BECF-C76F-5963-45FCE13196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4388" y="2398608"/>
            <a:ext cx="4079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25" name="Rectangle 18">
            <a:extLst>
              <a:ext uri="{FF2B5EF4-FFF2-40B4-BE49-F238E27FC236}">
                <a16:creationId xmlns:a16="http://schemas.microsoft.com/office/drawing/2014/main" id="{AD7DB3F8-50F0-377E-C099-4E83EEFC58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1225" y="2812945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1</a:t>
            </a:r>
          </a:p>
        </p:txBody>
      </p:sp>
      <p:grpSp>
        <p:nvGrpSpPr>
          <p:cNvPr id="26" name="Group 19">
            <a:extLst>
              <a:ext uri="{FF2B5EF4-FFF2-40B4-BE49-F238E27FC236}">
                <a16:creationId xmlns:a16="http://schemas.microsoft.com/office/drawing/2014/main" id="{762B7DF9-4E60-2BFA-39F5-2F0A49A911E7}"/>
              </a:ext>
            </a:extLst>
          </p:cNvPr>
          <p:cNvGrpSpPr>
            <a:grpSpLocks/>
          </p:cNvGrpSpPr>
          <p:nvPr/>
        </p:nvGrpSpPr>
        <p:grpSpPr bwMode="auto">
          <a:xfrm>
            <a:off x="7508213" y="2079520"/>
            <a:ext cx="2303462" cy="2027238"/>
            <a:chOff x="1228" y="1298"/>
            <a:chExt cx="3060" cy="2547"/>
          </a:xfrm>
        </p:grpSpPr>
        <p:sp>
          <p:nvSpPr>
            <p:cNvPr id="27" name="Rectangle 20">
              <a:extLst>
                <a:ext uri="{FF2B5EF4-FFF2-40B4-BE49-F238E27FC236}">
                  <a16:creationId xmlns:a16="http://schemas.microsoft.com/office/drawing/2014/main" id="{23A8DCB0-7A04-8B81-60DC-C2EB0F4628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8" y="3384"/>
              <a:ext cx="447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A</a:t>
              </a:r>
            </a:p>
          </p:txBody>
        </p:sp>
        <p:sp>
          <p:nvSpPr>
            <p:cNvPr id="28" name="Rectangle 21">
              <a:extLst>
                <a:ext uri="{FF2B5EF4-FFF2-40B4-BE49-F238E27FC236}">
                  <a16:creationId xmlns:a16="http://schemas.microsoft.com/office/drawing/2014/main" id="{1C43E784-F24F-991B-A65D-2383DA2A59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3" y="3249"/>
              <a:ext cx="448" cy="4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B</a:t>
              </a:r>
            </a:p>
          </p:txBody>
        </p:sp>
        <p:sp>
          <p:nvSpPr>
            <p:cNvPr id="29" name="Rectangle 22">
              <a:extLst>
                <a:ext uri="{FF2B5EF4-FFF2-40B4-BE49-F238E27FC236}">
                  <a16:creationId xmlns:a16="http://schemas.microsoft.com/office/drawing/2014/main" id="{EA191DCA-F63B-2312-BFAC-A22531812F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8" y="1298"/>
              <a:ext cx="470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C</a:t>
              </a:r>
            </a:p>
          </p:txBody>
        </p: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A18B3E18-31C5-6923-EB0E-9FE27D2D6F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1" y="1298"/>
              <a:ext cx="464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D</a:t>
              </a:r>
            </a:p>
          </p:txBody>
        </p:sp>
      </p:grpSp>
      <p:sp>
        <p:nvSpPr>
          <p:cNvPr id="10" name="Rectangle 2">
            <a:extLst>
              <a:ext uri="{FF2B5EF4-FFF2-40B4-BE49-F238E27FC236}">
                <a16:creationId xmlns:a16="http://schemas.microsoft.com/office/drawing/2014/main" id="{E092194C-D450-7C5B-AA32-8E6B536CBA0E}"/>
              </a:ext>
            </a:extLst>
          </p:cNvPr>
          <p:cNvSpPr txBox="1">
            <a:spLocks noChangeArrowheads="1"/>
          </p:cNvSpPr>
          <p:nvPr/>
        </p:nvSpPr>
        <p:spPr>
          <a:xfrm>
            <a:off x="827689" y="154056"/>
            <a:ext cx="3969834" cy="6334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altLang="cs-CZ" sz="2400" b="1" dirty="0">
                <a:solidFill>
                  <a:srgbClr val="595959"/>
                </a:solidFill>
                <a:latin typeface="+mn-lt"/>
                <a:cs typeface="Times New Roman" panose="02020603050405020304" pitchFamily="18" charset="0"/>
              </a:rPr>
              <a:t>a) Uchycení čtverce v bodě S</a:t>
            </a:r>
            <a:endParaRPr lang="cs-CZ" altLang="cs-CZ" sz="2400" b="1" dirty="0">
              <a:solidFill>
                <a:srgbClr val="595959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54036650-8E9F-4E45-8B4C-9916DA8F3E38}"/>
                  </a:ext>
                </a:extLst>
              </p:cNvPr>
              <p:cNvSpPr txBox="1"/>
              <p:nvPr/>
            </p:nvSpPr>
            <p:spPr>
              <a:xfrm>
                <a:off x="8106989" y="2021353"/>
                <a:ext cx="11345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54036650-8E9F-4E45-8B4C-9916DA8F3E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6989" y="2021353"/>
                <a:ext cx="1134534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9388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B76C5E20-26B8-F6C9-8BB2-73EE22FFD10B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260350"/>
            <a:ext cx="3880624" cy="6334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altLang="cs-CZ" sz="2400" b="1" dirty="0">
                <a:solidFill>
                  <a:srgbClr val="595959"/>
                </a:solidFill>
                <a:latin typeface="+mn-lt"/>
                <a:cs typeface="Times New Roman" panose="02020603050405020304" pitchFamily="18" charset="0"/>
              </a:rPr>
              <a:t>b) Uchycení čtverce v bodě A</a:t>
            </a:r>
            <a:endParaRPr lang="cs-CZ" altLang="cs-CZ" sz="2400" b="1" dirty="0">
              <a:solidFill>
                <a:srgbClr val="595959"/>
              </a:solidFill>
              <a:latin typeface="+mn-lt"/>
            </a:endParaRP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BABF269-110C-49DC-32DD-494868D6D580}"/>
              </a:ext>
            </a:extLst>
          </p:cNvPr>
          <p:cNvSpPr txBox="1">
            <a:spLocks/>
          </p:cNvSpPr>
          <p:nvPr/>
        </p:nvSpPr>
        <p:spPr>
          <a:xfrm>
            <a:off x="914400" y="981579"/>
            <a:ext cx="8207375" cy="1079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cs-CZ" sz="1800">
                <a:latin typeface="Arial" panose="020B0604020202020204" pitchFamily="34" charset="0"/>
                <a:cs typeface="Times New Roman" panose="02020603050405020304" pitchFamily="18" charset="0"/>
              </a:rPr>
              <a:t>Vektorová přímka sil </a:t>
            </a:r>
            <a:r>
              <a:rPr lang="cs-CZ" altLang="cs-CZ" sz="1800" b="1">
                <a:latin typeface="Arial" panose="020B0604020202020204" pitchFamily="34" charset="0"/>
                <a:cs typeface="Times New Roman" panose="02020603050405020304" pitchFamily="18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  <a:cs typeface="Times New Roman" panose="02020603050405020304" pitchFamily="18" charset="0"/>
              </a:rPr>
              <a:t>3</a:t>
            </a:r>
            <a:r>
              <a:rPr lang="cs-CZ" altLang="cs-CZ" sz="1800">
                <a:latin typeface="Arial" panose="020B0604020202020204" pitchFamily="34" charset="0"/>
                <a:cs typeface="Times New Roman" panose="02020603050405020304" pitchFamily="18" charset="0"/>
              </a:rPr>
              <a:t> a</a:t>
            </a:r>
            <a:r>
              <a:rPr lang="cs-CZ" altLang="cs-CZ" sz="1800" b="1">
                <a:latin typeface="Arial" panose="020B0604020202020204" pitchFamily="34" charset="0"/>
                <a:cs typeface="Times New Roman" panose="02020603050405020304" pitchFamily="18" charset="0"/>
              </a:rPr>
              <a:t> F</a:t>
            </a:r>
            <a:r>
              <a:rPr lang="cs-CZ" altLang="cs-CZ" sz="1200" b="1">
                <a:latin typeface="Arial" panose="020B0604020202020204" pitchFamily="34" charset="0"/>
                <a:cs typeface="Times New Roman" panose="02020603050405020304" pitchFamily="18" charset="0"/>
              </a:rPr>
              <a:t>4</a:t>
            </a:r>
            <a:r>
              <a:rPr lang="cs-CZ" altLang="cs-CZ" sz="1800">
                <a:latin typeface="Arial" panose="020B0604020202020204" pitchFamily="34" charset="0"/>
                <a:cs typeface="Times New Roman" panose="02020603050405020304" pitchFamily="18" charset="0"/>
              </a:rPr>
              <a:t> procházejí bodem uchycení (osou otáčení) a jejich moment je tedy nulový. Pro určení momentů sil </a:t>
            </a:r>
            <a:r>
              <a:rPr lang="cs-CZ" altLang="cs-CZ" sz="1800" b="1">
                <a:latin typeface="Arial" panose="020B0604020202020204" pitchFamily="34" charset="0"/>
                <a:cs typeface="Times New Roman" panose="02020603050405020304" pitchFamily="18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cs-CZ" altLang="cs-CZ" sz="1800">
                <a:latin typeface="Arial" panose="020B0604020202020204" pitchFamily="34" charset="0"/>
                <a:cs typeface="Times New Roman" panose="02020603050405020304" pitchFamily="18" charset="0"/>
              </a:rPr>
              <a:t> a </a:t>
            </a:r>
            <a:r>
              <a:rPr lang="cs-CZ" altLang="cs-CZ" sz="1800" b="1">
                <a:latin typeface="Arial" panose="020B0604020202020204" pitchFamily="34" charset="0"/>
                <a:cs typeface="Times New Roman" panose="02020603050405020304" pitchFamily="18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cs-CZ" altLang="cs-CZ" sz="1800">
                <a:latin typeface="Arial" panose="020B0604020202020204" pitchFamily="34" charset="0"/>
                <a:cs typeface="Times New Roman" panose="02020603050405020304" pitchFamily="18" charset="0"/>
              </a:rPr>
              <a:t> musíme určit nejprve ramena těchto sil.</a:t>
            </a:r>
            <a:endParaRPr lang="cs-CZ" altLang="cs-CZ" sz="1800" dirty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88674A71-EE9F-1B80-8008-D352CFE85D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6396" y="2067195"/>
            <a:ext cx="3600450" cy="3600450"/>
          </a:xfrm>
          <a:prstGeom prst="rect">
            <a:avLst/>
          </a:prstGeom>
          <a:solidFill>
            <a:schemeClr val="accent1">
              <a:alpha val="59999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</a:endParaRPr>
          </a:p>
        </p:txBody>
      </p:sp>
      <p:sp>
        <p:nvSpPr>
          <p:cNvPr id="5" name="Line 8">
            <a:extLst>
              <a:ext uri="{FF2B5EF4-FFF2-40B4-BE49-F238E27FC236}">
                <a16:creationId xmlns:a16="http://schemas.microsoft.com/office/drawing/2014/main" id="{90EC6EF6-CCF9-C8EA-8E38-262F05D75047}"/>
              </a:ext>
            </a:extLst>
          </p:cNvPr>
          <p:cNvSpPr>
            <a:spLocks noChangeShapeType="1"/>
          </p:cNvSpPr>
          <p:nvPr/>
        </p:nvSpPr>
        <p:spPr bwMode="auto">
          <a:xfrm>
            <a:off x="7706846" y="5667645"/>
            <a:ext cx="17287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" name="Line 9">
            <a:extLst>
              <a:ext uri="{FF2B5EF4-FFF2-40B4-BE49-F238E27FC236}">
                <a16:creationId xmlns:a16="http://schemas.microsoft.com/office/drawing/2014/main" id="{5831947B-75CC-EDCB-FE11-6108753FAED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06396" y="4299220"/>
            <a:ext cx="1368425" cy="13684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7" name="Line 10">
            <a:extLst>
              <a:ext uri="{FF2B5EF4-FFF2-40B4-BE49-F238E27FC236}">
                <a16:creationId xmlns:a16="http://schemas.microsoft.com/office/drawing/2014/main" id="{A74371F4-C0E3-7411-41FA-149C1836E085}"/>
              </a:ext>
            </a:extLst>
          </p:cNvPr>
          <p:cNvSpPr>
            <a:spLocks noChangeShapeType="1"/>
          </p:cNvSpPr>
          <p:nvPr/>
        </p:nvSpPr>
        <p:spPr bwMode="auto">
          <a:xfrm>
            <a:off x="7706846" y="2067195"/>
            <a:ext cx="17287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" name="Line 11">
            <a:extLst>
              <a:ext uri="{FF2B5EF4-FFF2-40B4-BE49-F238E27FC236}">
                <a16:creationId xmlns:a16="http://schemas.microsoft.com/office/drawing/2014/main" id="{3ED7B8B6-4E10-BA63-953A-567530781BD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737971" y="2067195"/>
            <a:ext cx="1366837" cy="1295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9" name="Group 26">
            <a:extLst>
              <a:ext uri="{FF2B5EF4-FFF2-40B4-BE49-F238E27FC236}">
                <a16:creationId xmlns:a16="http://schemas.microsoft.com/office/drawing/2014/main" id="{613C44CC-F9EC-AE01-6FF7-5B1DD875D2F8}"/>
              </a:ext>
            </a:extLst>
          </p:cNvPr>
          <p:cNvGrpSpPr>
            <a:grpSpLocks/>
          </p:cNvGrpSpPr>
          <p:nvPr/>
        </p:nvGrpSpPr>
        <p:grpSpPr bwMode="auto">
          <a:xfrm>
            <a:off x="2882433" y="4731020"/>
            <a:ext cx="2178050" cy="1584325"/>
            <a:chOff x="748" y="2931"/>
            <a:chExt cx="1372" cy="998"/>
          </a:xfrm>
        </p:grpSpPr>
        <p:sp>
          <p:nvSpPr>
            <p:cNvPr id="10" name="AutoShape 12">
              <a:extLst>
                <a:ext uri="{FF2B5EF4-FFF2-40B4-BE49-F238E27FC236}">
                  <a16:creationId xmlns:a16="http://schemas.microsoft.com/office/drawing/2014/main" id="{B70A860D-62F5-12C1-B1CB-DF7FEEFA38DB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338" y="3158"/>
              <a:ext cx="408" cy="771"/>
            </a:xfrm>
            <a:prstGeom prst="curvedRightArrow">
              <a:avLst>
                <a:gd name="adj1" fmla="val 28547"/>
                <a:gd name="adj2" fmla="val 75352"/>
                <a:gd name="adj3" fmla="val 333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</a:endParaRPr>
            </a:p>
          </p:txBody>
        </p:sp>
        <p:sp>
          <p:nvSpPr>
            <p:cNvPr id="11" name="AutoShape 13">
              <a:extLst>
                <a:ext uri="{FF2B5EF4-FFF2-40B4-BE49-F238E27FC236}">
                  <a16:creationId xmlns:a16="http://schemas.microsoft.com/office/drawing/2014/main" id="{BD4ECA49-6D91-8D62-6BCD-84A85BFA4E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1" y="3158"/>
              <a:ext cx="408" cy="771"/>
            </a:xfrm>
            <a:prstGeom prst="curvedRightArrow">
              <a:avLst>
                <a:gd name="adj1" fmla="val 28547"/>
                <a:gd name="adj2" fmla="val 75352"/>
                <a:gd name="adj3" fmla="val 333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</a:endParaRPr>
            </a:p>
          </p:txBody>
        </p:sp>
        <p:sp>
          <p:nvSpPr>
            <p:cNvPr id="12" name="Rectangle 14">
              <a:extLst>
                <a:ext uri="{FF2B5EF4-FFF2-40B4-BE49-F238E27FC236}">
                  <a16:creationId xmlns:a16="http://schemas.microsoft.com/office/drawing/2014/main" id="{8451100B-25F5-58E0-5130-EDCC41F21D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8" y="2931"/>
              <a:ext cx="137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Směr možné rotace</a:t>
              </a:r>
            </a:p>
          </p:txBody>
        </p:sp>
      </p:grpSp>
      <p:sp>
        <p:nvSpPr>
          <p:cNvPr id="13" name="Rectangle 15">
            <a:extLst>
              <a:ext uri="{FF2B5EF4-FFF2-40B4-BE49-F238E27FC236}">
                <a16:creationId xmlns:a16="http://schemas.microsoft.com/office/drawing/2014/main" id="{31513CE8-1A8B-2236-8988-0AB13188B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6258" y="3651520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14" name="Line 16">
            <a:extLst>
              <a:ext uri="{FF2B5EF4-FFF2-40B4-BE49-F238E27FC236}">
                <a16:creationId xmlns:a16="http://schemas.microsoft.com/office/drawing/2014/main" id="{27376BE3-F849-FF21-51E7-0B883D74AB31}"/>
              </a:ext>
            </a:extLst>
          </p:cNvPr>
          <p:cNvSpPr>
            <a:spLocks noChangeShapeType="1"/>
          </p:cNvSpPr>
          <p:nvPr/>
        </p:nvSpPr>
        <p:spPr bwMode="auto">
          <a:xfrm>
            <a:off x="5835183" y="3794395"/>
            <a:ext cx="144463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5" name="Line 17">
            <a:extLst>
              <a:ext uri="{FF2B5EF4-FFF2-40B4-BE49-F238E27FC236}">
                <a16:creationId xmlns:a16="http://schemas.microsoft.com/office/drawing/2014/main" id="{C59FDC2F-4E7F-894A-C9B1-A4858C94765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835183" y="3794395"/>
            <a:ext cx="144463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6" name="Rectangle 18">
            <a:extLst>
              <a:ext uri="{FF2B5EF4-FFF2-40B4-BE49-F238E27FC236}">
                <a16:creationId xmlns:a16="http://schemas.microsoft.com/office/drawing/2014/main" id="{F7B184B7-8C8D-9783-7073-EA211E201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6758" y="4370657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7" name="Rectangle 19">
            <a:extLst>
              <a:ext uri="{FF2B5EF4-FFF2-40B4-BE49-F238E27FC236}">
                <a16:creationId xmlns:a16="http://schemas.microsoft.com/office/drawing/2014/main" id="{E27B81D5-C416-95AB-D1A1-48ADCEF15A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4908" y="5235845"/>
            <a:ext cx="4079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18" name="Rectangle 20">
            <a:extLst>
              <a:ext uri="{FF2B5EF4-FFF2-40B4-BE49-F238E27FC236}">
                <a16:creationId xmlns:a16="http://schemas.microsoft.com/office/drawing/2014/main" id="{3F51DCA3-9BEB-322A-1411-0E9600C122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4908" y="2138632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19" name="Rectangle 21">
            <a:extLst>
              <a:ext uri="{FF2B5EF4-FFF2-40B4-BE49-F238E27FC236}">
                <a16:creationId xmlns:a16="http://schemas.microsoft.com/office/drawing/2014/main" id="{D7E460AC-9765-FE7F-DD50-B88ABAAA68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1358" y="3075257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20" name="Rectangle 22">
            <a:extLst>
              <a:ext uri="{FF2B5EF4-FFF2-40B4-BE49-F238E27FC236}">
                <a16:creationId xmlns:a16="http://schemas.microsoft.com/office/drawing/2014/main" id="{A7B405AB-00C6-B17D-D34E-F80BCB878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4596" y="5451745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21" name="Rectangle 23">
            <a:extLst>
              <a:ext uri="{FF2B5EF4-FFF2-40B4-BE49-F238E27FC236}">
                <a16:creationId xmlns:a16="http://schemas.microsoft.com/office/drawing/2014/main" id="{7DBFC12E-B7C1-C783-A602-E8430DA917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9871" y="5235845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22" name="Rectangle 24">
            <a:extLst>
              <a:ext uri="{FF2B5EF4-FFF2-40B4-BE49-F238E27FC236}">
                <a16:creationId xmlns:a16="http://schemas.microsoft.com/office/drawing/2014/main" id="{A179E8D7-03E1-C5AA-8124-0AFB1D61DD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9871" y="2138632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C</a:t>
            </a:r>
          </a:p>
        </p:txBody>
      </p:sp>
      <p:sp>
        <p:nvSpPr>
          <p:cNvPr id="23" name="Rectangle 25">
            <a:extLst>
              <a:ext uri="{FF2B5EF4-FFF2-40B4-BE49-F238E27FC236}">
                <a16:creationId xmlns:a16="http://schemas.microsoft.com/office/drawing/2014/main" id="{EC1FC870-685A-9878-5A11-462149E726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9421" y="2138632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44FCE32C-662E-46DB-BE0E-E39E8B9E0D9A}"/>
                  </a:ext>
                </a:extLst>
              </p:cNvPr>
              <p:cNvSpPr txBox="1"/>
              <p:nvPr/>
            </p:nvSpPr>
            <p:spPr>
              <a:xfrm>
                <a:off x="5412379" y="1691748"/>
                <a:ext cx="11345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44FCE32C-662E-46DB-BE0E-E39E8B9E0D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2379" y="1691748"/>
                <a:ext cx="1134534" cy="36933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4471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Line 34">
            <a:extLst>
              <a:ext uri="{FF2B5EF4-FFF2-40B4-BE49-F238E27FC236}">
                <a16:creationId xmlns:a16="http://schemas.microsoft.com/office/drawing/2014/main" id="{2E7C1194-AA57-B04E-59E8-F5FE3A0D337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728693" y="2058553"/>
            <a:ext cx="2232025" cy="2232025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>
                <a:extLst>
                  <a:ext uri="{FF2B5EF4-FFF2-40B4-BE49-F238E27FC236}">
                    <a16:creationId xmlns:a16="http://schemas.microsoft.com/office/drawing/2014/main" id="{12388AE6-B5E6-3372-AE88-DADC07FD1E9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48281" y="948123"/>
                <a:ext cx="5154221" cy="252095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Rameno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sz="1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altLang="cs-CZ" sz="1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  <m:sub>
                        <m:r>
                          <a:rPr lang="cs-CZ" altLang="cs-CZ" sz="1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cs-CZ" altLang="cs-CZ" sz="2400" dirty="0">
                  <a:latin typeface="Arial" panose="020B060402020202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Z geometrie úlohy plyne, že rameno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sz="1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altLang="cs-CZ" sz="1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  <m:sub>
                        <m:r>
                          <a:rPr lang="cs-CZ" altLang="cs-CZ" sz="1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altLang="cs-CZ" sz="1800" dirty="0">
                    <a:latin typeface="Arial" panose="020B0604020202020204" pitchFamily="34" charset="0"/>
                    <a:cs typeface="Times New Roman" panose="02020603050405020304" pitchFamily="18" charset="0"/>
                  </a:rPr>
                  <a:t> má stejnou délku jako v případě a) a tedy</a:t>
                </a:r>
              </a:p>
              <a:p>
                <a:pPr>
                  <a:buFont typeface="Arial" panose="020B0604020202020204" pitchFamily="34" charset="0"/>
                  <a:buNone/>
                </a:pPr>
                <a:endParaRPr lang="cs-CZ" altLang="cs-CZ" sz="2400" dirty="0">
                  <a:latin typeface="Arial" panose="020B0604020202020204" pitchFamily="34" charset="0"/>
                  <a:cs typeface="Times New Roman" panose="02020603050405020304" pitchFamily="18" charset="0"/>
                </a:endParaRPr>
              </a:p>
              <a:p>
                <a:endParaRPr lang="cs-CZ" altLang="cs-CZ" sz="2400" dirty="0">
                  <a:latin typeface="Arial" panose="020B0604020202020204" pitchFamily="34" charset="0"/>
                  <a:cs typeface="Times New Roman" panose="02020603050405020304" pitchFamily="18" charset="0"/>
                </a:endParaRPr>
              </a:p>
              <a:p>
                <a:endParaRPr lang="cs-CZ" altLang="cs-CZ" sz="2400" dirty="0">
                  <a:latin typeface="Arial" panose="020B060402020202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Zástupný symbol pro obsah 2">
                <a:extLst>
                  <a:ext uri="{FF2B5EF4-FFF2-40B4-BE49-F238E27FC236}">
                    <a16:creationId xmlns:a16="http://schemas.microsoft.com/office/drawing/2014/main" id="{12388AE6-B5E6-3372-AE88-DADC07FD1E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281" y="948123"/>
                <a:ext cx="5154221" cy="2520950"/>
              </a:xfrm>
              <a:prstGeom prst="rect">
                <a:avLst/>
              </a:prstGeom>
              <a:blipFill>
                <a:blip r:embed="rId3"/>
                <a:stretch>
                  <a:fillRect l="-1065" t="-24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25">
            <a:extLst>
              <a:ext uri="{FF2B5EF4-FFF2-40B4-BE49-F238E27FC236}">
                <a16:creationId xmlns:a16="http://schemas.microsoft.com/office/drawing/2014/main" id="{B35DBB10-41B9-2B40-D515-591D026A29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4694743"/>
              </p:ext>
            </p:extLst>
          </p:nvPr>
        </p:nvGraphicFramePr>
        <p:xfrm>
          <a:off x="3250776" y="893763"/>
          <a:ext cx="1636712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ovnice" r:id="rId4" imgW="812447" imgH="215806" progId="Equation.3">
                  <p:embed/>
                </p:oleObj>
              </mc:Choice>
              <mc:Fallback>
                <p:oleObj name="Rovnice" r:id="rId4" imgW="812447" imgH="215806" progId="Equation.3">
                  <p:embed/>
                  <p:pic>
                    <p:nvPicPr>
                      <p:cNvPr id="38937" name="Object 25">
                        <a:extLst>
                          <a:ext uri="{FF2B5EF4-FFF2-40B4-BE49-F238E27FC236}">
                            <a16:creationId xmlns:a16="http://schemas.microsoft.com/office/drawing/2014/main" id="{194DBC0F-95AC-6FEF-D075-09432B9C2B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0776" y="893763"/>
                        <a:ext cx="1636712" cy="433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7">
            <a:extLst>
              <a:ext uri="{FF2B5EF4-FFF2-40B4-BE49-F238E27FC236}">
                <a16:creationId xmlns:a16="http://schemas.microsoft.com/office/drawing/2014/main" id="{A838A703-6B96-1511-C0C1-0715EAAAAD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1580" y="2766578"/>
            <a:ext cx="1587500" cy="1593850"/>
          </a:xfrm>
          <a:prstGeom prst="rect">
            <a:avLst/>
          </a:prstGeom>
          <a:solidFill>
            <a:schemeClr val="accent1">
              <a:alpha val="59999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</a:endParaRPr>
          </a:p>
        </p:txBody>
      </p:sp>
      <p:sp>
        <p:nvSpPr>
          <p:cNvPr id="7" name="Line 8">
            <a:extLst>
              <a:ext uri="{FF2B5EF4-FFF2-40B4-BE49-F238E27FC236}">
                <a16:creationId xmlns:a16="http://schemas.microsoft.com/office/drawing/2014/main" id="{A47A96E1-4FEA-EDE3-E0B2-A7C51FAB60C0}"/>
              </a:ext>
            </a:extLst>
          </p:cNvPr>
          <p:cNvSpPr>
            <a:spLocks noChangeShapeType="1"/>
          </p:cNvSpPr>
          <p:nvPr/>
        </p:nvSpPr>
        <p:spPr bwMode="auto">
          <a:xfrm>
            <a:off x="9825905" y="4350903"/>
            <a:ext cx="76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" name="Line 9">
            <a:extLst>
              <a:ext uri="{FF2B5EF4-FFF2-40B4-BE49-F238E27FC236}">
                <a16:creationId xmlns:a16="http://schemas.microsoft.com/office/drawing/2014/main" id="{93ACB92E-68CC-383E-464E-48E3890CE81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241580" y="3774641"/>
            <a:ext cx="603250" cy="6064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9" name="Line 10">
            <a:extLst>
              <a:ext uri="{FF2B5EF4-FFF2-40B4-BE49-F238E27FC236}">
                <a16:creationId xmlns:a16="http://schemas.microsoft.com/office/drawing/2014/main" id="{402ED43C-E0E2-8DB1-F667-C79A620DBCA4}"/>
              </a:ext>
            </a:extLst>
          </p:cNvPr>
          <p:cNvSpPr>
            <a:spLocks noChangeShapeType="1"/>
          </p:cNvSpPr>
          <p:nvPr/>
        </p:nvSpPr>
        <p:spPr bwMode="auto">
          <a:xfrm>
            <a:off x="9825905" y="2766578"/>
            <a:ext cx="76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0" name="Line 11">
            <a:extLst>
              <a:ext uri="{FF2B5EF4-FFF2-40B4-BE49-F238E27FC236}">
                <a16:creationId xmlns:a16="http://schemas.microsoft.com/office/drawing/2014/main" id="{5A7FD17F-58CD-E451-0909-E3129DA2F5C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65318" y="2766578"/>
            <a:ext cx="603250" cy="5730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" name="Rectangle 12">
            <a:extLst>
              <a:ext uri="{FF2B5EF4-FFF2-40B4-BE49-F238E27FC236}">
                <a16:creationId xmlns:a16="http://schemas.microsoft.com/office/drawing/2014/main" id="{CF83E067-604A-9A16-DBF9-C7C6F2F85E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08355" y="3298391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12" name="Line 13">
            <a:extLst>
              <a:ext uri="{FF2B5EF4-FFF2-40B4-BE49-F238E27FC236}">
                <a16:creationId xmlns:a16="http://schemas.microsoft.com/office/drawing/2014/main" id="{BC173A3C-5736-CA68-81EC-7D06C58D4B01}"/>
              </a:ext>
            </a:extLst>
          </p:cNvPr>
          <p:cNvSpPr>
            <a:spLocks noChangeShapeType="1"/>
          </p:cNvSpPr>
          <p:nvPr/>
        </p:nvSpPr>
        <p:spPr bwMode="auto">
          <a:xfrm>
            <a:off x="9033743" y="3558741"/>
            <a:ext cx="63500" cy="63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3" name="Line 14">
            <a:extLst>
              <a:ext uri="{FF2B5EF4-FFF2-40B4-BE49-F238E27FC236}">
                <a16:creationId xmlns:a16="http://schemas.microsoft.com/office/drawing/2014/main" id="{12CECF2A-B38B-B3BF-F4A1-E05E56AF8EB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033743" y="3558741"/>
            <a:ext cx="63500" cy="63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4" name="Rectangle 15">
            <a:extLst>
              <a:ext uri="{FF2B5EF4-FFF2-40B4-BE49-F238E27FC236}">
                <a16:creationId xmlns:a16="http://schemas.microsoft.com/office/drawing/2014/main" id="{1A5770E6-503B-B932-F357-B5D754F77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3018" y="3725428"/>
            <a:ext cx="4079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5" name="Rectangle 16">
            <a:extLst>
              <a:ext uri="{FF2B5EF4-FFF2-40B4-BE49-F238E27FC236}">
                <a16:creationId xmlns:a16="http://schemas.microsoft.com/office/drawing/2014/main" id="{9E1DDB36-AD80-A9BD-EBEE-54EA4A1885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6118" y="4003241"/>
            <a:ext cx="4079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16" name="Rectangle 17">
            <a:extLst>
              <a:ext uri="{FF2B5EF4-FFF2-40B4-BE49-F238E27FC236}">
                <a16:creationId xmlns:a16="http://schemas.microsoft.com/office/drawing/2014/main" id="{CA385674-CCBB-8C88-0FBE-5484032B98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13243" y="2872941"/>
            <a:ext cx="4079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17" name="Rectangle 18">
            <a:extLst>
              <a:ext uri="{FF2B5EF4-FFF2-40B4-BE49-F238E27FC236}">
                <a16:creationId xmlns:a16="http://schemas.microsoft.com/office/drawing/2014/main" id="{1B474358-A40A-4784-9DC7-F5254DAFCD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2293" y="2728478"/>
            <a:ext cx="4079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1</a:t>
            </a:r>
          </a:p>
        </p:txBody>
      </p:sp>
      <p:grpSp>
        <p:nvGrpSpPr>
          <p:cNvPr id="18" name="Group 19">
            <a:extLst>
              <a:ext uri="{FF2B5EF4-FFF2-40B4-BE49-F238E27FC236}">
                <a16:creationId xmlns:a16="http://schemas.microsoft.com/office/drawing/2014/main" id="{8C38801A-83CE-176C-DD6D-EED9C77CAE3A}"/>
              </a:ext>
            </a:extLst>
          </p:cNvPr>
          <p:cNvGrpSpPr>
            <a:grpSpLocks/>
          </p:cNvGrpSpPr>
          <p:nvPr/>
        </p:nvGrpSpPr>
        <p:grpSpPr bwMode="auto">
          <a:xfrm>
            <a:off x="7881218" y="2479241"/>
            <a:ext cx="2303462" cy="2027237"/>
            <a:chOff x="1228" y="1298"/>
            <a:chExt cx="3060" cy="2547"/>
          </a:xfrm>
        </p:grpSpPr>
        <p:sp>
          <p:nvSpPr>
            <p:cNvPr id="19" name="Rectangle 20">
              <a:extLst>
                <a:ext uri="{FF2B5EF4-FFF2-40B4-BE49-F238E27FC236}">
                  <a16:creationId xmlns:a16="http://schemas.microsoft.com/office/drawing/2014/main" id="{2F65D618-CCB3-875B-98CD-7F24497F73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8" y="3384"/>
              <a:ext cx="447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A</a:t>
              </a:r>
            </a:p>
          </p:txBody>
        </p:sp>
        <p:sp>
          <p:nvSpPr>
            <p:cNvPr id="20" name="Rectangle 21">
              <a:extLst>
                <a:ext uri="{FF2B5EF4-FFF2-40B4-BE49-F238E27FC236}">
                  <a16:creationId xmlns:a16="http://schemas.microsoft.com/office/drawing/2014/main" id="{841BEE94-1417-7472-7A62-6EB607A641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3" y="3249"/>
              <a:ext cx="448" cy="4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B</a:t>
              </a:r>
            </a:p>
          </p:txBody>
        </p:sp>
        <p:sp>
          <p:nvSpPr>
            <p:cNvPr id="21" name="Rectangle 22">
              <a:extLst>
                <a:ext uri="{FF2B5EF4-FFF2-40B4-BE49-F238E27FC236}">
                  <a16:creationId xmlns:a16="http://schemas.microsoft.com/office/drawing/2014/main" id="{21A6526F-5E3A-2DEE-7C77-3C64B79FD8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8" y="1298"/>
              <a:ext cx="470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C</a:t>
              </a:r>
            </a:p>
          </p:txBody>
        </p:sp>
        <p:sp>
          <p:nvSpPr>
            <p:cNvPr id="22" name="Rectangle 23">
              <a:extLst>
                <a:ext uri="{FF2B5EF4-FFF2-40B4-BE49-F238E27FC236}">
                  <a16:creationId xmlns:a16="http://schemas.microsoft.com/office/drawing/2014/main" id="{7354A959-9077-3B72-4511-58333A1DB3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1" y="1298"/>
              <a:ext cx="464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D</a:t>
              </a:r>
            </a:p>
          </p:txBody>
        </p:sp>
      </p:grpSp>
      <p:sp>
        <p:nvSpPr>
          <p:cNvPr id="23" name="Line 27">
            <a:extLst>
              <a:ext uri="{FF2B5EF4-FFF2-40B4-BE49-F238E27FC236}">
                <a16:creationId xmlns:a16="http://schemas.microsoft.com/office/drawing/2014/main" id="{167304F2-AA01-67C3-5656-6830498B2CE3}"/>
              </a:ext>
            </a:extLst>
          </p:cNvPr>
          <p:cNvSpPr>
            <a:spLocks noChangeShapeType="1"/>
          </p:cNvSpPr>
          <p:nvPr/>
        </p:nvSpPr>
        <p:spPr bwMode="auto">
          <a:xfrm>
            <a:off x="7447830" y="3571441"/>
            <a:ext cx="792163" cy="792162"/>
          </a:xfrm>
          <a:prstGeom prst="line">
            <a:avLst/>
          </a:prstGeom>
          <a:noFill/>
          <a:ln w="57150">
            <a:solidFill>
              <a:srgbClr val="FFCC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4" name="Rectangle 28">
            <a:extLst>
              <a:ext uri="{FF2B5EF4-FFF2-40B4-BE49-F238E27FC236}">
                <a16:creationId xmlns:a16="http://schemas.microsoft.com/office/drawing/2014/main" id="{12298910-8C20-DEB8-BF54-8737CCE6A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6755" y="3584141"/>
            <a:ext cx="360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CC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solidFill>
                  <a:srgbClr val="FFCC00"/>
                </a:solidFill>
                <a:latin typeface="Arial" panose="020B0604020202020204" pitchFamily="34" charset="0"/>
              </a:rPr>
              <a:t>r</a:t>
            </a:r>
            <a:r>
              <a:rPr lang="cs-CZ" altLang="cs-CZ" sz="1200">
                <a:solidFill>
                  <a:srgbClr val="FFCC00"/>
                </a:solidFill>
                <a:latin typeface="Arial" panose="020B0604020202020204" pitchFamily="34" charset="0"/>
              </a:rPr>
              <a:t>1</a:t>
            </a:r>
            <a:endParaRPr lang="cs-CZ" altLang="cs-CZ" sz="800">
              <a:solidFill>
                <a:srgbClr val="FFCC00"/>
              </a:solidFill>
              <a:latin typeface="Arial" panose="020B0604020202020204" pitchFamily="34" charset="0"/>
            </a:endParaRPr>
          </a:p>
        </p:txBody>
      </p:sp>
      <p:grpSp>
        <p:nvGrpSpPr>
          <p:cNvPr id="25" name="Group 35">
            <a:extLst>
              <a:ext uri="{FF2B5EF4-FFF2-40B4-BE49-F238E27FC236}">
                <a16:creationId xmlns:a16="http://schemas.microsoft.com/office/drawing/2014/main" id="{B188D9FE-4B62-3E19-3583-B7B005C5B1CF}"/>
              </a:ext>
            </a:extLst>
          </p:cNvPr>
          <p:cNvGrpSpPr>
            <a:grpSpLocks/>
          </p:cNvGrpSpPr>
          <p:nvPr/>
        </p:nvGrpSpPr>
        <p:grpSpPr bwMode="auto">
          <a:xfrm>
            <a:off x="8239993" y="2779278"/>
            <a:ext cx="360362" cy="1584325"/>
            <a:chOff x="3787" y="2613"/>
            <a:chExt cx="227" cy="998"/>
          </a:xfrm>
        </p:grpSpPr>
        <p:sp>
          <p:nvSpPr>
            <p:cNvPr id="26" name="Line 29">
              <a:extLst>
                <a:ext uri="{FF2B5EF4-FFF2-40B4-BE49-F238E27FC236}">
                  <a16:creationId xmlns:a16="http://schemas.microsoft.com/office/drawing/2014/main" id="{3D5DF7FA-A6BB-4E21-40EF-5B3F230D31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88" y="2613"/>
              <a:ext cx="0" cy="998"/>
            </a:xfrm>
            <a:prstGeom prst="line">
              <a:avLst/>
            </a:prstGeom>
            <a:noFill/>
            <a:ln w="57150">
              <a:solidFill>
                <a:srgbClr val="FFCC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7" name="Rectangle 30">
              <a:extLst>
                <a:ext uri="{FF2B5EF4-FFF2-40B4-BE49-F238E27FC236}">
                  <a16:creationId xmlns:a16="http://schemas.microsoft.com/office/drawing/2014/main" id="{1198D09F-CF96-0D3E-3022-768014EDD0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7" y="3022"/>
              <a:ext cx="22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CC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solidFill>
                    <a:srgbClr val="FFCC00"/>
                  </a:solidFill>
                  <a:latin typeface="Arial" panose="020B0604020202020204" pitchFamily="34" charset="0"/>
                </a:rPr>
                <a:t>r</a:t>
              </a:r>
              <a:r>
                <a:rPr lang="cs-CZ" altLang="cs-CZ" sz="1200">
                  <a:solidFill>
                    <a:srgbClr val="FFCC00"/>
                  </a:solidFill>
                  <a:latin typeface="Arial" panose="020B0604020202020204" pitchFamily="34" charset="0"/>
                </a:rPr>
                <a:t>2</a:t>
              </a:r>
              <a:endParaRPr lang="cs-CZ" altLang="cs-CZ" sz="800">
                <a:solidFill>
                  <a:srgbClr val="FFCC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8" name="Rectangle 33">
            <a:extLst>
              <a:ext uri="{FF2B5EF4-FFF2-40B4-BE49-F238E27FC236}">
                <a16:creationId xmlns:a16="http://schemas.microsoft.com/office/drawing/2014/main" id="{90F60160-4691-1653-5F1C-58B2C06045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9993" y="1626753"/>
            <a:ext cx="26685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Vektorová přímka síly </a:t>
            </a: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30" name="Rectangle 2">
            <a:extLst>
              <a:ext uri="{FF2B5EF4-FFF2-40B4-BE49-F238E27FC236}">
                <a16:creationId xmlns:a16="http://schemas.microsoft.com/office/drawing/2014/main" id="{0FB3B4E0-11EA-12ED-8BE9-D1CD3AE861BB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260350"/>
            <a:ext cx="3880624" cy="6334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altLang="cs-CZ" sz="2400" b="1" dirty="0">
                <a:solidFill>
                  <a:srgbClr val="595959"/>
                </a:solidFill>
                <a:latin typeface="+mn-lt"/>
                <a:cs typeface="Times New Roman" panose="02020603050405020304" pitchFamily="18" charset="0"/>
              </a:rPr>
              <a:t>b) Uchycení čtverce v bodě A</a:t>
            </a:r>
            <a:endParaRPr lang="cs-CZ" altLang="cs-CZ" sz="2400" b="1" dirty="0">
              <a:solidFill>
                <a:srgbClr val="595959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69302888-3229-45A5-9744-007757409087}"/>
                  </a:ext>
                </a:extLst>
              </p:cNvPr>
              <p:cNvSpPr txBox="1"/>
              <p:nvPr/>
            </p:nvSpPr>
            <p:spPr>
              <a:xfrm>
                <a:off x="8495989" y="2408467"/>
                <a:ext cx="11345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69302888-3229-45A5-9744-0077574090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95989" y="2408467"/>
                <a:ext cx="1134534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364362" y="2846165"/>
                <a:ext cx="3430662" cy="10016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0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sz="2000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cs-CZ" sz="20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cs-CZ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rad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e>
                          </m:rad>
                        </m:num>
                        <m:den>
                          <m:r>
                            <a:rPr lang="cs-CZ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≈0,71 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4362" y="2846165"/>
                <a:ext cx="3430662" cy="100168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504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1E03F2B-7FFD-8E7D-444E-6FE6532148FE}"/>
              </a:ext>
            </a:extLst>
          </p:cNvPr>
          <p:cNvSpPr txBox="1">
            <a:spLocks/>
          </p:cNvSpPr>
          <p:nvPr/>
        </p:nvSpPr>
        <p:spPr>
          <a:xfrm>
            <a:off x="869791" y="903519"/>
            <a:ext cx="4895850" cy="4752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Podle momentové věty platí</a:t>
            </a:r>
          </a:p>
          <a:p>
            <a:endParaRPr lang="cs-CZ" altLang="cs-CZ" sz="18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cs-CZ" altLang="cs-CZ" sz="18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Pozn.: síla F</a:t>
            </a:r>
            <a:r>
              <a:rPr lang="cs-CZ" altLang="cs-CZ" sz="1800" baseline="-25000" dirty="0"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 otáčí tělesem kolem bodu A v záporném smyslu, tj. ve směru hodinových ručiček, proto má záporné znaménko</a:t>
            </a:r>
          </a:p>
          <a:p>
            <a:pPr marL="0" indent="0">
              <a:buNone/>
            </a:pP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Po dosazení:</a:t>
            </a:r>
          </a:p>
          <a:p>
            <a:endParaRPr lang="cs-CZ" altLang="cs-CZ" sz="2400" dirty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ject 24">
                <a:extLst>
                  <a:ext uri="{FF2B5EF4-FFF2-40B4-BE49-F238E27FC236}">
                    <a16:creationId xmlns:a16="http://schemas.microsoft.com/office/drawing/2014/main" id="{60FADA8D-FA9D-86FF-AB0F-919DD418D582}"/>
                  </a:ext>
                </a:extLst>
              </p:cNvPr>
              <p:cNvSpPr txBox="1"/>
              <p:nvPr/>
            </p:nvSpPr>
            <p:spPr bwMode="auto">
              <a:xfrm>
                <a:off x="1658996" y="3387162"/>
                <a:ext cx="3543183" cy="86995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85000" lnSpcReduction="1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1⋅</m:t>
                          </m:r>
                          <m:f>
                            <m:fPr>
                              <m:ctrlP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cs-CZ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cs-CZ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−1⋅1</m:t>
                          </m:r>
                        </m:e>
                      </m:d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Nm</m:t>
                      </m:r>
                      <m:acc>
                        <m:accPr>
                          <m:chr m:val="̇"/>
                          <m:ctrlP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</m:e>
                      </m:acc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−0,29</m:t>
                      </m:r>
                      <m:r>
                        <a:rPr lang="cs-CZ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Nm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Object 24">
                <a:extLst>
                  <a:ext uri="{FF2B5EF4-FFF2-40B4-BE49-F238E27FC236}">
                    <a16:creationId xmlns:a16="http://schemas.microsoft.com/office/drawing/2014/main" id="{60FADA8D-FA9D-86FF-AB0F-919DD418D5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658996" y="3387162"/>
                <a:ext cx="3543183" cy="86995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Object 25">
            <a:extLst>
              <a:ext uri="{FF2B5EF4-FFF2-40B4-BE49-F238E27FC236}">
                <a16:creationId xmlns:a16="http://schemas.microsoft.com/office/drawing/2014/main" id="{2D8A9EB2-58AA-F37E-8FD5-71DF619090C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1844613"/>
              </p:ext>
            </p:extLst>
          </p:nvPr>
        </p:nvGraphicFramePr>
        <p:xfrm>
          <a:off x="2018391" y="1373188"/>
          <a:ext cx="1763712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Rovnice" r:id="rId4" imgW="875920" imgH="215806" progId="Equation.3">
                  <p:embed/>
                </p:oleObj>
              </mc:Choice>
              <mc:Fallback>
                <p:oleObj name="Rovnice" r:id="rId4" imgW="875920" imgH="215806" progId="Equation.3">
                  <p:embed/>
                  <p:pic>
                    <p:nvPicPr>
                      <p:cNvPr id="39961" name="Object 25">
                        <a:extLst>
                          <a:ext uri="{FF2B5EF4-FFF2-40B4-BE49-F238E27FC236}">
                            <a16:creationId xmlns:a16="http://schemas.microsoft.com/office/drawing/2014/main" id="{83ED8D7B-BE69-F228-62D4-F577811F4F9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8391" y="1373188"/>
                        <a:ext cx="1763712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29">
            <a:extLst>
              <a:ext uri="{FF2B5EF4-FFF2-40B4-BE49-F238E27FC236}">
                <a16:creationId xmlns:a16="http://schemas.microsoft.com/office/drawing/2014/main" id="{85FFB21A-8594-EA7C-E210-C85F388C2CF3}"/>
              </a:ext>
            </a:extLst>
          </p:cNvPr>
          <p:cNvGrpSpPr>
            <a:grpSpLocks/>
          </p:cNvGrpSpPr>
          <p:nvPr/>
        </p:nvGrpSpPr>
        <p:grpSpPr bwMode="auto">
          <a:xfrm>
            <a:off x="2018391" y="4236077"/>
            <a:ext cx="2665412" cy="720725"/>
            <a:chOff x="521" y="3294"/>
            <a:chExt cx="1679" cy="454"/>
          </a:xfrm>
        </p:grpSpPr>
        <p:sp>
          <p:nvSpPr>
            <p:cNvPr id="7" name="Rectangle 26">
              <a:extLst>
                <a:ext uri="{FF2B5EF4-FFF2-40B4-BE49-F238E27FC236}">
                  <a16:creationId xmlns:a16="http://schemas.microsoft.com/office/drawing/2014/main" id="{1E348D16-5CE6-38E8-96CE-02D500B8DE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" y="3294"/>
              <a:ext cx="1679" cy="454"/>
            </a:xfrm>
            <a:prstGeom prst="rect">
              <a:avLst/>
            </a:prstGeom>
            <a:solidFill>
              <a:srgbClr val="FF000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Object 27">
                  <a:extLst>
                    <a:ext uri="{FF2B5EF4-FFF2-40B4-BE49-F238E27FC236}">
                      <a16:creationId xmlns:a16="http://schemas.microsoft.com/office/drawing/2014/main" id="{603C2C61-1AA6-40A4-D044-903AE17FA37B}"/>
                    </a:ext>
                  </a:extLst>
                </p:cNvPr>
                <p:cNvSpPr txBox="1"/>
                <p:nvPr/>
              </p:nvSpPr>
              <p:spPr bwMode="auto">
                <a:xfrm>
                  <a:off x="567" y="3385"/>
                  <a:ext cx="1612" cy="32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>
                  <a:norm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  <m:acc>
                          <m:accPr>
                            <m:chr m:val="̇"/>
                            <m:ctrlPr>
                              <a:rPr lang="cs-CZ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=</m:t>
                            </m:r>
                          </m:e>
                        </m:acc>
                        <m:r>
                          <a:rPr lang="cs-CZ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−0,29</m:t>
                        </m:r>
                        <m:r>
                          <a:rPr lang="cs-CZ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i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Nm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8" name="Object 27">
                  <a:extLst>
                    <a:ext uri="{FF2B5EF4-FFF2-40B4-BE49-F238E27FC236}">
                      <a16:creationId xmlns:a16="http://schemas.microsoft.com/office/drawing/2014/main" id="{603C2C61-1AA6-40A4-D044-903AE17FA37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567" y="3385"/>
                  <a:ext cx="1612" cy="323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>
                  <a:noFill/>
                </a:ln>
                <a:effectLst/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3" name="Rectangle 28">
            <a:extLst>
              <a:ext uri="{FF2B5EF4-FFF2-40B4-BE49-F238E27FC236}">
                <a16:creationId xmlns:a16="http://schemas.microsoft.com/office/drawing/2014/main" id="{DFA6A383-2770-1422-0C4F-6680EE81CB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791" y="5282081"/>
            <a:ext cx="1034468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</a:rPr>
              <a:t>ODPOVĚĎ: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Tuhé těleso se bude otáčet v záporném smyslu a jeho otáčení bude urychlováno působením momentu síly 0,29 </a:t>
            </a:r>
            <a:r>
              <a:rPr lang="cs-CZ" altLang="cs-CZ" sz="1800" dirty="0" err="1">
                <a:latin typeface="Arial" panose="020B0604020202020204" pitchFamily="34" charset="0"/>
                <a:cs typeface="Times New Roman" panose="02020603050405020304" pitchFamily="18" charset="0"/>
              </a:rPr>
              <a:t>Nm</a:t>
            </a:r>
            <a:r>
              <a:rPr lang="cs-CZ" altLang="cs-CZ" sz="1800" dirty="0"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2097CE02-6270-B159-C956-C5219D15B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8591" y="2288030"/>
            <a:ext cx="1587500" cy="1593850"/>
          </a:xfrm>
          <a:prstGeom prst="rect">
            <a:avLst/>
          </a:prstGeom>
          <a:solidFill>
            <a:schemeClr val="accent1">
              <a:alpha val="59999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</a:endParaRPr>
          </a:p>
        </p:txBody>
      </p:sp>
      <p:sp>
        <p:nvSpPr>
          <p:cNvPr id="15" name="Line 8">
            <a:extLst>
              <a:ext uri="{FF2B5EF4-FFF2-40B4-BE49-F238E27FC236}">
                <a16:creationId xmlns:a16="http://schemas.microsoft.com/office/drawing/2014/main" id="{263E4CA5-14B8-E7C6-949B-52E7A240EDE7}"/>
              </a:ext>
            </a:extLst>
          </p:cNvPr>
          <p:cNvSpPr>
            <a:spLocks noChangeShapeType="1"/>
          </p:cNvSpPr>
          <p:nvPr/>
        </p:nvSpPr>
        <p:spPr bwMode="auto">
          <a:xfrm>
            <a:off x="9706091" y="3881880"/>
            <a:ext cx="76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6" name="Line 9">
            <a:extLst>
              <a:ext uri="{FF2B5EF4-FFF2-40B4-BE49-F238E27FC236}">
                <a16:creationId xmlns:a16="http://schemas.microsoft.com/office/drawing/2014/main" id="{0613779B-321A-C0F2-C18C-84E13BDDD3A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118591" y="3275455"/>
            <a:ext cx="603250" cy="6064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7" name="Line 10">
            <a:extLst>
              <a:ext uri="{FF2B5EF4-FFF2-40B4-BE49-F238E27FC236}">
                <a16:creationId xmlns:a16="http://schemas.microsoft.com/office/drawing/2014/main" id="{FF92ED06-DEFB-A1C7-259D-1A7AD531E32E}"/>
              </a:ext>
            </a:extLst>
          </p:cNvPr>
          <p:cNvSpPr>
            <a:spLocks noChangeShapeType="1"/>
          </p:cNvSpPr>
          <p:nvPr/>
        </p:nvSpPr>
        <p:spPr bwMode="auto">
          <a:xfrm>
            <a:off x="9706091" y="2288030"/>
            <a:ext cx="76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8" name="Line 11">
            <a:extLst>
              <a:ext uri="{FF2B5EF4-FFF2-40B4-BE49-F238E27FC236}">
                <a16:creationId xmlns:a16="http://schemas.microsoft.com/office/drawing/2014/main" id="{915DA633-55E7-16EA-EE50-0F660B070EA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515341" y="2288030"/>
            <a:ext cx="603250" cy="5730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id="{BA358FD9-CE48-510F-68F3-CC2F10B3D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55203" y="2792855"/>
            <a:ext cx="336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20" name="Line 13">
            <a:extLst>
              <a:ext uri="{FF2B5EF4-FFF2-40B4-BE49-F238E27FC236}">
                <a16:creationId xmlns:a16="http://schemas.microsoft.com/office/drawing/2014/main" id="{E275AC1B-146A-AD59-AECA-BF3DB04F0897}"/>
              </a:ext>
            </a:extLst>
          </p:cNvPr>
          <p:cNvSpPr>
            <a:spLocks noChangeShapeType="1"/>
          </p:cNvSpPr>
          <p:nvPr/>
        </p:nvSpPr>
        <p:spPr bwMode="auto">
          <a:xfrm>
            <a:off x="8880591" y="3053205"/>
            <a:ext cx="63500" cy="63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" name="Line 14">
            <a:extLst>
              <a:ext uri="{FF2B5EF4-FFF2-40B4-BE49-F238E27FC236}">
                <a16:creationId xmlns:a16="http://schemas.microsoft.com/office/drawing/2014/main" id="{3ECE7933-D07C-AB4D-3BC1-33874F50586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880591" y="3053205"/>
            <a:ext cx="63500" cy="63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2" name="Rectangle 15">
            <a:extLst>
              <a:ext uri="{FF2B5EF4-FFF2-40B4-BE49-F238E27FC236}">
                <a16:creationId xmlns:a16="http://schemas.microsoft.com/office/drawing/2014/main" id="{981257B8-49C6-F7CC-35D3-D65E1BAA22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4478" y="3151630"/>
            <a:ext cx="4079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23" name="Rectangle 16">
            <a:extLst>
              <a:ext uri="{FF2B5EF4-FFF2-40B4-BE49-F238E27FC236}">
                <a16:creationId xmlns:a16="http://schemas.microsoft.com/office/drawing/2014/main" id="{BCF256D5-1BF6-4F07-F3FE-1457E605C6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07728" y="3872355"/>
            <a:ext cx="4079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24" name="Rectangle 17">
            <a:extLst>
              <a:ext uri="{FF2B5EF4-FFF2-40B4-BE49-F238E27FC236}">
                <a16:creationId xmlns:a16="http://schemas.microsoft.com/office/drawing/2014/main" id="{A23C880A-4C87-B43E-7145-7AC0EA231F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47416" y="2319780"/>
            <a:ext cx="4079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25" name="Rectangle 18">
            <a:extLst>
              <a:ext uri="{FF2B5EF4-FFF2-40B4-BE49-F238E27FC236}">
                <a16:creationId xmlns:a16="http://schemas.microsoft.com/office/drawing/2014/main" id="{FF25E67A-D536-1998-7760-CBCB50B68F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4253" y="2734117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F</a:t>
            </a:r>
            <a:r>
              <a:rPr lang="cs-CZ" altLang="cs-CZ" sz="1200" b="1">
                <a:latin typeface="Arial" panose="020B0604020202020204" pitchFamily="34" charset="0"/>
              </a:rPr>
              <a:t>1</a:t>
            </a:r>
          </a:p>
        </p:txBody>
      </p:sp>
      <p:grpSp>
        <p:nvGrpSpPr>
          <p:cNvPr id="26" name="Group 19">
            <a:extLst>
              <a:ext uri="{FF2B5EF4-FFF2-40B4-BE49-F238E27FC236}">
                <a16:creationId xmlns:a16="http://schemas.microsoft.com/office/drawing/2014/main" id="{817B7D8A-EC30-E47D-0C88-804340C22FBD}"/>
              </a:ext>
            </a:extLst>
          </p:cNvPr>
          <p:cNvGrpSpPr>
            <a:grpSpLocks/>
          </p:cNvGrpSpPr>
          <p:nvPr/>
        </p:nvGrpSpPr>
        <p:grpSpPr bwMode="auto">
          <a:xfrm>
            <a:off x="7731241" y="2000692"/>
            <a:ext cx="2303462" cy="2027238"/>
            <a:chOff x="1228" y="1298"/>
            <a:chExt cx="3060" cy="2547"/>
          </a:xfrm>
        </p:grpSpPr>
        <p:sp>
          <p:nvSpPr>
            <p:cNvPr id="27" name="Rectangle 20">
              <a:extLst>
                <a:ext uri="{FF2B5EF4-FFF2-40B4-BE49-F238E27FC236}">
                  <a16:creationId xmlns:a16="http://schemas.microsoft.com/office/drawing/2014/main" id="{801FE8F3-7AB9-4E42-9EA4-E7CEDB71FB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8" y="3384"/>
              <a:ext cx="447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A</a:t>
              </a:r>
            </a:p>
          </p:txBody>
        </p:sp>
        <p:sp>
          <p:nvSpPr>
            <p:cNvPr id="28" name="Rectangle 21">
              <a:extLst>
                <a:ext uri="{FF2B5EF4-FFF2-40B4-BE49-F238E27FC236}">
                  <a16:creationId xmlns:a16="http://schemas.microsoft.com/office/drawing/2014/main" id="{45896617-FF6F-81F3-DA04-AC7495C831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3" y="3249"/>
              <a:ext cx="448" cy="4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B</a:t>
              </a:r>
            </a:p>
          </p:txBody>
        </p:sp>
        <p:sp>
          <p:nvSpPr>
            <p:cNvPr id="29" name="Rectangle 22">
              <a:extLst>
                <a:ext uri="{FF2B5EF4-FFF2-40B4-BE49-F238E27FC236}">
                  <a16:creationId xmlns:a16="http://schemas.microsoft.com/office/drawing/2014/main" id="{66688E13-D6C3-2567-8CB6-B9E6827280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8" y="1298"/>
              <a:ext cx="470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C</a:t>
              </a:r>
            </a:p>
          </p:txBody>
        </p: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C8D73F16-CEFD-CCC4-7ADC-98F2F2C815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1" y="1298"/>
              <a:ext cx="464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>
                  <a:latin typeface="Arial" panose="020B0604020202020204" pitchFamily="34" charset="0"/>
                </a:rPr>
                <a:t>D</a:t>
              </a: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:a16="http://schemas.microsoft.com/office/drawing/2014/main" id="{1E2911FA-244A-0724-FF62-923E2D65EE7E}"/>
              </a:ext>
            </a:extLst>
          </p:cNvPr>
          <p:cNvSpPr txBox="1">
            <a:spLocks noChangeArrowheads="1"/>
          </p:cNvSpPr>
          <p:nvPr/>
        </p:nvSpPr>
        <p:spPr>
          <a:xfrm>
            <a:off x="869791" y="270106"/>
            <a:ext cx="3880624" cy="6334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altLang="cs-CZ" sz="2400" b="1" dirty="0">
                <a:solidFill>
                  <a:srgbClr val="595959"/>
                </a:solidFill>
                <a:latin typeface="+mn-lt"/>
                <a:cs typeface="Times New Roman" panose="02020603050405020304" pitchFamily="18" charset="0"/>
              </a:rPr>
              <a:t>b) Uchycení čtverce v bodě A</a:t>
            </a:r>
            <a:endParaRPr lang="cs-CZ" altLang="cs-CZ" sz="2400" b="1" dirty="0">
              <a:solidFill>
                <a:srgbClr val="595959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E35C1442-6356-4F7F-B90A-AAF0692E1FEE}"/>
                  </a:ext>
                </a:extLst>
              </p:cNvPr>
              <p:cNvSpPr txBox="1"/>
              <p:nvPr/>
            </p:nvSpPr>
            <p:spPr>
              <a:xfrm>
                <a:off x="8394389" y="1959727"/>
                <a:ext cx="11345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E35C1442-6356-4F7F-B90A-AAF0692E1F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4389" y="1959727"/>
                <a:ext cx="1134534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59725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A6A644A-C011-BE42-B823-40943CF6DC10}"/>
              </a:ext>
            </a:extLst>
          </p:cNvPr>
          <p:cNvSpPr txBox="1"/>
          <p:nvPr/>
        </p:nvSpPr>
        <p:spPr>
          <a:xfrm>
            <a:off x="5633224" y="3244334"/>
            <a:ext cx="925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1906198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01EFDD-3FB4-0CB7-47B0-974ED9BFAD52}"/>
              </a:ext>
            </a:extLst>
          </p:cNvPr>
          <p:cNvSpPr txBox="1"/>
          <p:nvPr/>
        </p:nvSpPr>
        <p:spPr>
          <a:xfrm>
            <a:off x="296346" y="309425"/>
            <a:ext cx="3644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Mechanika tuhého tělesa - přehled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093" b="40219"/>
          <a:stretch/>
        </p:blipFill>
        <p:spPr>
          <a:xfrm>
            <a:off x="3005221" y="4598570"/>
            <a:ext cx="5832793" cy="210703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217" r="4938"/>
          <a:stretch/>
        </p:blipFill>
        <p:spPr>
          <a:xfrm>
            <a:off x="3057541" y="678757"/>
            <a:ext cx="5728151" cy="40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78437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736</TotalTime>
  <Words>1789</Words>
  <Application>Microsoft Office PowerPoint</Application>
  <PresentationFormat>Širokoúhlá obrazovka</PresentationFormat>
  <Paragraphs>266</Paragraphs>
  <Slides>19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Times New Roman</vt:lpstr>
      <vt:lpstr>Motiv Office</vt:lpstr>
      <vt:lpstr>Rovnice</vt:lpstr>
      <vt:lpstr>Mechanika tuhého tělesa (Fyz62)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Moment síly</dc:title>
  <dc:creator>Karel Sixl</dc:creator>
  <cp:lastModifiedBy>Karel Sixl</cp:lastModifiedBy>
  <cp:revision>45</cp:revision>
  <dcterms:created xsi:type="dcterms:W3CDTF">2024-01-26T10:58:48Z</dcterms:created>
  <dcterms:modified xsi:type="dcterms:W3CDTF">2026-03-15T13:37:55Z</dcterms:modified>
</cp:coreProperties>
</file>