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3" r:id="rId5"/>
    <p:sldId id="259" r:id="rId6"/>
    <p:sldId id="260" r:id="rId7"/>
    <p:sldId id="274" r:id="rId8"/>
    <p:sldId id="275" r:id="rId9"/>
    <p:sldId id="263" r:id="rId10"/>
    <p:sldId id="270" r:id="rId11"/>
    <p:sldId id="26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77F29-173E-4246-9D63-B0ADDDD68AAF}" type="datetimeFigureOut">
              <a:rPr lang="cs-CZ" smtClean="0"/>
              <a:pPr/>
              <a:t>02.05.2025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5C823-AC56-420A-8B97-F086FCF958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77F29-173E-4246-9D63-B0ADDDD68AAF}" type="datetimeFigureOut">
              <a:rPr lang="cs-CZ" smtClean="0"/>
              <a:pPr/>
              <a:t>02.05.2025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5C823-AC56-420A-8B97-F086FCF958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77F29-173E-4246-9D63-B0ADDDD68AAF}" type="datetimeFigureOut">
              <a:rPr lang="cs-CZ" smtClean="0"/>
              <a:pPr/>
              <a:t>02.05.2025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5C823-AC56-420A-8B97-F086FCF958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77F29-173E-4246-9D63-B0ADDDD68AAF}" type="datetimeFigureOut">
              <a:rPr lang="cs-CZ" smtClean="0"/>
              <a:pPr/>
              <a:t>02.05.2025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5C823-AC56-420A-8B97-F086FCF958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77F29-173E-4246-9D63-B0ADDDD68AAF}" type="datetimeFigureOut">
              <a:rPr lang="cs-CZ" smtClean="0"/>
              <a:pPr/>
              <a:t>02.05.2025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5C823-AC56-420A-8B97-F086FCF958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77F29-173E-4246-9D63-B0ADDDD68AAF}" type="datetimeFigureOut">
              <a:rPr lang="cs-CZ" smtClean="0"/>
              <a:pPr/>
              <a:t>02.05.2025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5C823-AC56-420A-8B97-F086FCF958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77F29-173E-4246-9D63-B0ADDDD68AAF}" type="datetimeFigureOut">
              <a:rPr lang="cs-CZ" smtClean="0"/>
              <a:pPr/>
              <a:t>02.05.2025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5C823-AC56-420A-8B97-F086FCF958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77F29-173E-4246-9D63-B0ADDDD68AAF}" type="datetimeFigureOut">
              <a:rPr lang="cs-CZ" smtClean="0"/>
              <a:pPr/>
              <a:t>02.05.2025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5C823-AC56-420A-8B97-F086FCF958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77F29-173E-4246-9D63-B0ADDDD68AAF}" type="datetimeFigureOut">
              <a:rPr lang="cs-CZ" smtClean="0"/>
              <a:pPr/>
              <a:t>02.05.2025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5C823-AC56-420A-8B97-F086FCF958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77F29-173E-4246-9D63-B0ADDDD68AAF}" type="datetimeFigureOut">
              <a:rPr lang="cs-CZ" smtClean="0"/>
              <a:pPr/>
              <a:t>02.05.2025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5C823-AC56-420A-8B97-F086FCF958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77F29-173E-4246-9D63-B0ADDDD68AAF}" type="datetimeFigureOut">
              <a:rPr lang="cs-CZ" smtClean="0"/>
              <a:pPr/>
              <a:t>02.05.2025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5C823-AC56-420A-8B97-F086FCF958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77F29-173E-4246-9D63-B0ADDDD68AAF}" type="datetimeFigureOut">
              <a:rPr lang="cs-CZ" smtClean="0"/>
              <a:pPr/>
              <a:t>02.05.2025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C5C823-AC56-420A-8B97-F086FCF958D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z/url?sa=i&amp;rct=j&amp;q=pam%C4%9B%C5%A5&amp;source=images&amp;cd=&amp;cad=rja&amp;docid=t4m1suEsulVYQM&amp;tbnid=yJSqzgNAALtgoM:&amp;ved=0CAUQjRw&amp;url=http://www.mlp.cz/cz/akce/e9633-jak-zlepsit-svou-pamet/&amp;ei=RYI8Ub3dO8TFswaks4GQAQ&amp;bvm=bv.43287494,d.bGE&amp;psig=AFQjCNHptDvdzldz22FsMjLi0_7hLnV6IQ&amp;ust=1363006376438982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772400" cy="1584175"/>
          </a:xfrm>
        </p:spPr>
        <p:txBody>
          <a:bodyPr/>
          <a:lstStyle/>
          <a:p>
            <a:pPr algn="l"/>
            <a:r>
              <a:rPr lang="cs-CZ" b="1" dirty="0" smtClean="0"/>
              <a:t>                      </a:t>
            </a:r>
            <a:r>
              <a:rPr lang="cs-CZ" b="1" u="sng" dirty="0" smtClean="0"/>
              <a:t>Paměť</a:t>
            </a:r>
            <a:endParaRPr lang="cs-CZ" b="1" u="sng" dirty="0"/>
          </a:p>
        </p:txBody>
      </p:sp>
      <p:pic>
        <p:nvPicPr>
          <p:cNvPr id="1026" name="Picture 2" descr="http://i.mlp.cz/noRW_photodisplay/af/13641_afc3629cb5f5095c04b844d90e82cc7c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852936"/>
            <a:ext cx="4572000" cy="40050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/>
          </a:bodyPr>
          <a:lstStyle/>
          <a:p>
            <a:pPr algn="l"/>
            <a:r>
              <a:rPr lang="cs-CZ" sz="3600" b="1" u="sng" dirty="0" smtClean="0"/>
              <a:t>Paměť je psychický proces odrazu minulého prožívání a chování ve vědomí člověka</a:t>
            </a:r>
            <a:endParaRPr lang="cs-CZ" sz="36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4525963"/>
          </a:xfrm>
        </p:spPr>
        <p:txBody>
          <a:bodyPr/>
          <a:lstStyle/>
          <a:p>
            <a:r>
              <a:rPr lang="cs-CZ" dirty="0" smtClean="0"/>
              <a:t>má mimořádný význam</a:t>
            </a:r>
          </a:p>
          <a:p>
            <a:r>
              <a:rPr lang="cs-CZ" dirty="0" smtClean="0"/>
              <a:t>umožňuje vytvářet individuální zkušenost a psychický vývoj člověka</a:t>
            </a:r>
          </a:p>
          <a:p>
            <a:r>
              <a:rPr lang="cs-CZ" dirty="0"/>
              <a:t>j</a:t>
            </a:r>
            <a:r>
              <a:rPr lang="cs-CZ" dirty="0" smtClean="0"/>
              <a:t>e-li tento proces narušen (např. MR) je duševní vývoj člověk omezen</a:t>
            </a:r>
          </a:p>
          <a:p>
            <a:r>
              <a:rPr lang="cs-CZ" dirty="0"/>
              <a:t>i</a:t>
            </a:r>
            <a:r>
              <a:rPr lang="cs-CZ" dirty="0" smtClean="0"/>
              <a:t>ndividuální zvláštnosti paměti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Fáze paměti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17638"/>
            <a:ext cx="9144000" cy="5440362"/>
          </a:xfrm>
        </p:spPr>
        <p:txBody>
          <a:bodyPr>
            <a:normAutofit fontScale="92500" lnSpcReduction="10000"/>
          </a:bodyPr>
          <a:lstStyle/>
          <a:p>
            <a:r>
              <a:rPr lang="cs-CZ" sz="3000" b="1" dirty="0" smtClean="0"/>
              <a:t>Paměť se dělí na 3 základní fáze:</a:t>
            </a:r>
          </a:p>
          <a:p>
            <a:pPr marL="514350" indent="-514350">
              <a:buAutoNum type="arabicPeriod"/>
            </a:pPr>
            <a:r>
              <a:rPr lang="cs-CZ" sz="3000" b="1" dirty="0" smtClean="0"/>
              <a:t>zapamatování  neboli vštípení do paměti</a:t>
            </a:r>
          </a:p>
          <a:p>
            <a:pPr marL="0" indent="0">
              <a:buNone/>
            </a:pPr>
            <a:r>
              <a:rPr lang="cs-CZ" sz="3000" b="1" dirty="0"/>
              <a:t> </a:t>
            </a:r>
            <a:r>
              <a:rPr lang="cs-CZ" sz="3000" b="1" dirty="0" smtClean="0"/>
              <a:t>     proces paměti touto fází začíná, podstata spočívá ve </a:t>
            </a:r>
          </a:p>
          <a:p>
            <a:pPr marL="0" indent="0">
              <a:buNone/>
            </a:pPr>
            <a:r>
              <a:rPr lang="cs-CZ" sz="3000" b="1" dirty="0"/>
              <a:t> </a:t>
            </a:r>
            <a:r>
              <a:rPr lang="cs-CZ" sz="3000" b="1" dirty="0" smtClean="0"/>
              <a:t>     vytváření stop a dočasných spojů v mozkové kůře </a:t>
            </a:r>
          </a:p>
          <a:p>
            <a:pPr marL="0" indent="0">
              <a:buNone/>
            </a:pPr>
            <a:r>
              <a:rPr lang="cs-CZ" sz="3000" b="1" dirty="0"/>
              <a:t> </a:t>
            </a:r>
            <a:r>
              <a:rPr lang="cs-CZ" sz="3000" b="1" dirty="0" smtClean="0"/>
              <a:t>     </a:t>
            </a:r>
            <a:r>
              <a:rPr lang="cs-CZ" sz="3000" b="1" dirty="0"/>
              <a:t>p</a:t>
            </a:r>
            <a:r>
              <a:rPr lang="cs-CZ" sz="3000" b="1" dirty="0" smtClean="0"/>
              <a:t>odstata není přesně vysvětlena </a:t>
            </a:r>
          </a:p>
          <a:p>
            <a:pPr>
              <a:buNone/>
            </a:pPr>
            <a:r>
              <a:rPr lang="cs-CZ" sz="3000" b="1" dirty="0" smtClean="0"/>
              <a:t>2. uchování v paměti – zahrnuje časovou etapu od zapamatování do vybavování  </a:t>
            </a:r>
          </a:p>
          <a:p>
            <a:pPr>
              <a:buNone/>
            </a:pPr>
            <a:r>
              <a:rPr lang="cs-CZ" sz="3000" b="1" dirty="0"/>
              <a:t> </a:t>
            </a:r>
            <a:r>
              <a:rPr lang="cs-CZ" sz="3000" b="1" dirty="0" smtClean="0"/>
              <a:t>   pro tuto fázi je typický proces zapomínání – to znamená, že povaha zapamatovaného se mění </a:t>
            </a:r>
          </a:p>
          <a:p>
            <a:pPr>
              <a:buNone/>
            </a:pPr>
            <a:r>
              <a:rPr lang="cs-CZ" sz="3000" b="1" dirty="0"/>
              <a:t> </a:t>
            </a:r>
            <a:r>
              <a:rPr lang="cs-CZ" sz="3000" b="1" dirty="0" smtClean="0"/>
              <a:t>  (podstata také není přesně známá, dochází k atrofii mozkových stop a vyhasínání dočasných spojů) </a:t>
            </a:r>
          </a:p>
          <a:p>
            <a:r>
              <a:rPr lang="cs-CZ" sz="3000" b="1" dirty="0"/>
              <a:t>k</a:t>
            </a:r>
            <a:r>
              <a:rPr lang="cs-CZ" sz="3000" b="1" dirty="0" smtClean="0"/>
              <a:t>ladný a záporný význam zapomínání (úvaha)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04664"/>
            <a:ext cx="9036496" cy="1012974"/>
          </a:xfrm>
        </p:spPr>
        <p:txBody>
          <a:bodyPr>
            <a:normAutofit fontScale="90000"/>
          </a:bodyPr>
          <a:lstStyle/>
          <a:p>
            <a:r>
              <a:rPr lang="cs-CZ" sz="3600" b="1" dirty="0"/>
              <a:t>3</a:t>
            </a:r>
            <a:r>
              <a:rPr lang="cs-CZ" sz="3600" b="1" dirty="0" smtClean="0"/>
              <a:t>. </a:t>
            </a:r>
            <a:r>
              <a:rPr lang="cs-CZ" sz="3600" b="1" dirty="0"/>
              <a:t>f</a:t>
            </a:r>
            <a:r>
              <a:rPr lang="cs-CZ" sz="3600" b="1" dirty="0" smtClean="0"/>
              <a:t>áze  </a:t>
            </a:r>
            <a:r>
              <a:rPr lang="cs-CZ" sz="3600" b="1" dirty="0"/>
              <a:t>vybavování – aktivizace minulé zkušenosti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036496" cy="52578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b="1" dirty="0"/>
          </a:p>
          <a:p>
            <a:pPr marL="514350" indent="-514350">
              <a:buAutoNum type="alphaLcParenR"/>
            </a:pPr>
            <a:r>
              <a:rPr lang="cs-CZ" b="1" dirty="0" smtClean="0"/>
              <a:t>Znovupoznání – minulé zážitky se vybaví, když začnou působit původní podněty (např. četba knihy, sledování filmu, písnička)</a:t>
            </a:r>
            <a:endParaRPr lang="cs-CZ" b="1" dirty="0"/>
          </a:p>
          <a:p>
            <a:pPr marL="514350" indent="-514350">
              <a:buAutoNum type="alphaLcParenR"/>
            </a:pPr>
            <a:r>
              <a:rPr lang="cs-CZ" b="1" dirty="0" smtClean="0"/>
              <a:t>vzpomínání – minulé zážitky se nám vybavují za pomoci jiných zážitků např</a:t>
            </a:r>
            <a:r>
              <a:rPr lang="cs-CZ" b="1" dirty="0"/>
              <a:t>.</a:t>
            </a:r>
            <a:r>
              <a:rPr lang="cs-CZ" b="1" dirty="0" smtClean="0"/>
              <a:t> připomínáním, pomocí doplňujících otázek nebo vlivem našeho záměru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(např. zkoušení učitelem, </a:t>
            </a:r>
            <a:r>
              <a:rPr lang="cs-CZ" b="1" dirty="0"/>
              <a:t>v</a:t>
            </a:r>
            <a:r>
              <a:rPr lang="cs-CZ" b="1" dirty="0" smtClean="0"/>
              <a:t>ybavení si zážitku z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prázdnin aj.)</a:t>
            </a: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c)  reprodukce – zapamatované a vybavené se shodují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např. básnička, vyjmenovaná slova, definice)</a:t>
            </a:r>
          </a:p>
          <a:p>
            <a:pPr marL="0" indent="0">
              <a:buNone/>
            </a:pPr>
            <a:endParaRPr lang="cs-CZ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89956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56792"/>
          </a:xfrm>
        </p:spPr>
        <p:txBody>
          <a:bodyPr>
            <a:normAutofit fontScale="90000"/>
          </a:bodyPr>
          <a:lstStyle/>
          <a:p>
            <a:pPr algn="l"/>
            <a:r>
              <a:rPr lang="cs-CZ" b="1" u="sng" dirty="0" smtClean="0"/>
              <a:t/>
            </a:r>
            <a:br>
              <a:rPr lang="cs-CZ" b="1" u="sng" dirty="0" smtClean="0"/>
            </a:br>
            <a:r>
              <a:rPr lang="cs-CZ" b="1" u="sng" dirty="0" smtClean="0"/>
              <a:t>Výzkumy učení a zapamatování dokazují, že si zapamatujeme: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0" y="2204864"/>
            <a:ext cx="84604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    </a:t>
            </a:r>
            <a:r>
              <a:rPr lang="cs-CZ" sz="3200" b="1" dirty="0" smtClean="0"/>
              <a:t>10% toho, co slyšíme</a:t>
            </a:r>
          </a:p>
          <a:p>
            <a:r>
              <a:rPr lang="cs-CZ" sz="3200" b="1" dirty="0" smtClean="0"/>
              <a:t>    15% toho, co vidíme</a:t>
            </a:r>
          </a:p>
          <a:p>
            <a:r>
              <a:rPr lang="cs-CZ" sz="3200" b="1" dirty="0" smtClean="0"/>
              <a:t>    20% toho, co současně slyšíme a vidíme</a:t>
            </a:r>
          </a:p>
          <a:p>
            <a:r>
              <a:rPr lang="cs-CZ" sz="3200" b="1" dirty="0" smtClean="0"/>
              <a:t>    40% toho, o čem diskutujeme</a:t>
            </a:r>
          </a:p>
          <a:p>
            <a:r>
              <a:rPr lang="cs-CZ" sz="3200" b="1" dirty="0" smtClean="0"/>
              <a:t>    80% toho, co přímo zažijeme nebo děláme</a:t>
            </a:r>
          </a:p>
          <a:p>
            <a:r>
              <a:rPr lang="cs-CZ" sz="3200" b="1" dirty="0" smtClean="0"/>
              <a:t>    90% toho, co se pokoušíme naučit druhé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Druhy paměti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556792"/>
            <a:ext cx="9036496" cy="5301208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AutoNum type="arabicPeriod"/>
            </a:pPr>
            <a:r>
              <a:rPr lang="cs-CZ" b="1" dirty="0" smtClean="0"/>
              <a:t>paměť neúmyslná – není tam záměr, zapamatujeme si to mimovolně, bezděčně (reklama), typická pro malé děti</a:t>
            </a:r>
          </a:p>
          <a:p>
            <a:pPr marL="514350" indent="-514350">
              <a:buAutoNum type="arabicPeriod"/>
            </a:pPr>
            <a:r>
              <a:rPr lang="cs-CZ" b="1" dirty="0" smtClean="0"/>
              <a:t>paměť úmyslná – používáme při učení, musíme se něco naučit – záměrně, používáme vůli, máme nějaký cíl</a:t>
            </a:r>
          </a:p>
          <a:p>
            <a:pPr marL="514350" indent="-514350">
              <a:buAutoNum type="arabicPeriod"/>
            </a:pPr>
            <a:r>
              <a:rPr lang="cs-CZ" b="1" dirty="0" smtClean="0"/>
              <a:t>paměť mechanická – učíme se nazpaměť, nepoužíváme myšlenkové operace, dokonce někdy tomu nemusíme úplně rozumět </a:t>
            </a:r>
          </a:p>
          <a:p>
            <a:pPr marL="514350" indent="-514350">
              <a:buAutoNum type="arabicPeriod"/>
            </a:pPr>
            <a:r>
              <a:rPr lang="cs-CZ" b="1" dirty="0" smtClean="0"/>
              <a:t>paměť logická – při zapamatování a vybavení používáme myšlenkové operace ( snažíme se pochopit podstatu – např. matematické příklady), hledáme souvislosti, vztahy</a:t>
            </a:r>
          </a:p>
          <a:p>
            <a:pPr marL="514350" indent="-514350">
              <a:buAutoNum type="arabicPeriod"/>
            </a:pPr>
            <a:r>
              <a:rPr lang="cs-CZ" b="1" dirty="0" smtClean="0"/>
              <a:t>paměť krátkodobá (hodiny, den) </a:t>
            </a:r>
          </a:p>
          <a:p>
            <a:pPr marL="514350" indent="-514350">
              <a:buAutoNum type="arabicPeriod"/>
            </a:pPr>
            <a:r>
              <a:rPr lang="cs-CZ" b="1" dirty="0" smtClean="0"/>
              <a:t>paměť dlouhodobá (měsíce, roky)</a:t>
            </a:r>
          </a:p>
          <a:p>
            <a:pPr marL="514350" indent="-514350">
              <a:buAutoNum type="arabicPeriod"/>
            </a:pP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Typy paměti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9036496" cy="5472608"/>
          </a:xfrm>
        </p:spPr>
        <p:txBody>
          <a:bodyPr>
            <a:normAutofit fontScale="92500"/>
          </a:bodyPr>
          <a:lstStyle/>
          <a:p>
            <a:r>
              <a:rPr lang="cs-CZ" b="1" dirty="0"/>
              <a:t>v</a:t>
            </a:r>
            <a:r>
              <a:rPr lang="cs-CZ" b="1" dirty="0" smtClean="0"/>
              <a:t>šichni lidé si nepamatují stejně rychle, dlouho a rozdíly jsou i ve vybavování</a:t>
            </a:r>
          </a:p>
          <a:p>
            <a:r>
              <a:rPr lang="cs-CZ" b="1" dirty="0"/>
              <a:t>r</a:t>
            </a:r>
            <a:r>
              <a:rPr lang="cs-CZ" b="1" dirty="0" smtClean="0"/>
              <a:t>ozlišujeme 4 typy paměti – podle toho jaké podněty při zapamatování a vybavení nejvíce používáme</a:t>
            </a:r>
          </a:p>
          <a:p>
            <a:r>
              <a:rPr lang="cs-CZ" b="1" dirty="0" smtClean="0"/>
              <a:t>1. Typ názorný- lidé tohoto typu si rychleji a lépe zapamatují názorné podněty </a:t>
            </a:r>
          </a:p>
          <a:p>
            <a:r>
              <a:rPr lang="cs-CZ" b="1" dirty="0" smtClean="0"/>
              <a:t>Tento typ ještě dělíme ještě na </a:t>
            </a:r>
          </a:p>
          <a:p>
            <a:pPr marL="0" indent="0">
              <a:buNone/>
            </a:pPr>
            <a:r>
              <a:rPr lang="cs-CZ" b="1" dirty="0" smtClean="0"/>
              <a:t>a) typ zrakový (lépe si zapamatujeme co vidíme)</a:t>
            </a:r>
          </a:p>
          <a:p>
            <a:pPr marL="0" indent="0">
              <a:buNone/>
            </a:pPr>
            <a:r>
              <a:rPr lang="cs-CZ" b="1" dirty="0" smtClean="0"/>
              <a:t>b) typ sluchový </a:t>
            </a:r>
            <a:r>
              <a:rPr lang="cs-CZ" b="1" dirty="0"/>
              <a:t>(lépe si zapamatujeme co </a:t>
            </a:r>
            <a:r>
              <a:rPr lang="cs-CZ" b="1" dirty="0" smtClean="0"/>
              <a:t>slyšíme)</a:t>
            </a: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c) typ pohybový </a:t>
            </a:r>
            <a:r>
              <a:rPr lang="cs-CZ" b="1" dirty="0"/>
              <a:t>(lépe si zapamatujeme co </a:t>
            </a:r>
            <a:r>
              <a:rPr lang="cs-CZ" b="1" dirty="0" smtClean="0"/>
              <a:t>si zkusíme)</a:t>
            </a:r>
            <a:endParaRPr lang="cs-CZ" b="1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5039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2. typ slovně logický - </a:t>
            </a:r>
            <a:r>
              <a:rPr lang="cs-CZ" b="1" dirty="0"/>
              <a:t>lidé tohoto typu si rychleji a lépe zapamatují </a:t>
            </a:r>
            <a:r>
              <a:rPr lang="cs-CZ" b="1" dirty="0" smtClean="0"/>
              <a:t>pojmy, úsudky, myšlenky, to co je logické</a:t>
            </a:r>
          </a:p>
          <a:p>
            <a:r>
              <a:rPr lang="cs-CZ" b="1" dirty="0" smtClean="0"/>
              <a:t>3. </a:t>
            </a:r>
            <a:r>
              <a:rPr lang="cs-CZ" b="1" smtClean="0"/>
              <a:t>typ </a:t>
            </a:r>
            <a:r>
              <a:rPr lang="cs-CZ" b="1" dirty="0" smtClean="0"/>
              <a:t>emocionální - </a:t>
            </a:r>
            <a:r>
              <a:rPr lang="cs-CZ" b="1" dirty="0"/>
              <a:t>lidé tohoto typu si rychleji a lépe </a:t>
            </a:r>
            <a:r>
              <a:rPr lang="cs-CZ" b="1" dirty="0" smtClean="0"/>
              <a:t>zapamatují citově silně zabarvené zážitky – to k čemu mají vztah (kladný i třeba záporný) typické pro umělce </a:t>
            </a:r>
          </a:p>
          <a:p>
            <a:r>
              <a:rPr lang="cs-CZ" b="1" dirty="0" smtClean="0"/>
              <a:t>4. typ smíšený</a:t>
            </a:r>
            <a:endParaRPr lang="cs-CZ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4928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Podmínky úspěšného vybavování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r>
              <a:rPr lang="cs-CZ" b="1" dirty="0"/>
              <a:t>k</a:t>
            </a:r>
            <a:r>
              <a:rPr lang="cs-CZ" b="1" dirty="0" smtClean="0"/>
              <a:t>aždý z faktorů může ovlivňovat i pozitivně i negativně </a:t>
            </a:r>
          </a:p>
          <a:p>
            <a:r>
              <a:rPr lang="cs-CZ" b="1" dirty="0" smtClean="0"/>
              <a:t>aktuální tělesný a psychický stav</a:t>
            </a:r>
          </a:p>
          <a:p>
            <a:r>
              <a:rPr lang="cs-CZ" b="1" dirty="0" smtClean="0"/>
              <a:t>kvalita osvojení</a:t>
            </a:r>
          </a:p>
          <a:p>
            <a:r>
              <a:rPr lang="cs-CZ" b="1" dirty="0" smtClean="0"/>
              <a:t>zájem</a:t>
            </a:r>
          </a:p>
          <a:p>
            <a:r>
              <a:rPr lang="cs-CZ" b="1" dirty="0" smtClean="0"/>
              <a:t>věk</a:t>
            </a:r>
          </a:p>
          <a:p>
            <a:r>
              <a:rPr lang="cs-CZ" b="1" dirty="0" smtClean="0"/>
              <a:t>individuální zvláštnosti</a:t>
            </a:r>
          </a:p>
          <a:p>
            <a:r>
              <a:rPr lang="cs-CZ" b="1" dirty="0" smtClean="0"/>
              <a:t>Trénink paměti </a:t>
            </a:r>
          </a:p>
          <a:p>
            <a:r>
              <a:rPr lang="cs-CZ" b="1" dirty="0" smtClean="0"/>
              <a:t>MMTS  (Mini </a:t>
            </a:r>
            <a:r>
              <a:rPr lang="cs-CZ" b="1" dirty="0" err="1" smtClean="0"/>
              <a:t>mental</a:t>
            </a:r>
            <a:r>
              <a:rPr lang="cs-CZ" b="1" dirty="0" smtClean="0"/>
              <a:t> test)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cs-CZ" b="1" u="sng" dirty="0" smtClean="0"/>
              <a:t>Orientační test paměti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517232"/>
          </a:xfrm>
        </p:spPr>
        <p:txBody>
          <a:bodyPr>
            <a:normAutofit fontScale="92500"/>
          </a:bodyPr>
          <a:lstStyle/>
          <a:p>
            <a:r>
              <a:rPr lang="cs-CZ" b="1" dirty="0" smtClean="0"/>
              <a:t>používá při své práci zdravotnický asistent- poskytuje</a:t>
            </a:r>
          </a:p>
          <a:p>
            <a:pPr>
              <a:buNone/>
            </a:pPr>
            <a:r>
              <a:rPr lang="cs-CZ" b="1" dirty="0" smtClean="0"/>
              <a:t>    základní orientaci a je časově nenáročný</a:t>
            </a:r>
          </a:p>
          <a:p>
            <a:pPr>
              <a:buNone/>
            </a:pPr>
            <a:r>
              <a:rPr lang="cs-CZ" b="1" dirty="0" smtClean="0"/>
              <a:t>    </a:t>
            </a:r>
            <a:r>
              <a:rPr lang="cs-CZ" b="1" u="sng" dirty="0" smtClean="0"/>
              <a:t>Mini – </a:t>
            </a:r>
            <a:r>
              <a:rPr lang="cs-CZ" b="1" u="sng" dirty="0" err="1" smtClean="0"/>
              <a:t>Mental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State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Examination</a:t>
            </a:r>
            <a:r>
              <a:rPr lang="cs-CZ" b="1" u="sng" dirty="0" smtClean="0"/>
              <a:t> ( mini </a:t>
            </a:r>
            <a:r>
              <a:rPr lang="cs-CZ" b="1" u="sng" dirty="0" err="1" smtClean="0"/>
              <a:t>mental</a:t>
            </a:r>
            <a:r>
              <a:rPr lang="cs-CZ" b="1" u="sng" dirty="0" smtClean="0"/>
              <a:t> test)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   Výsledky :</a:t>
            </a:r>
          </a:p>
          <a:p>
            <a:r>
              <a:rPr lang="cs-CZ" b="1" dirty="0" smtClean="0"/>
              <a:t>30-24 bodů   normální výkon</a:t>
            </a:r>
          </a:p>
          <a:p>
            <a:r>
              <a:rPr lang="cs-CZ" b="1" dirty="0" smtClean="0"/>
              <a:t>23-15 bodů   střední forma demence</a:t>
            </a:r>
          </a:p>
          <a:p>
            <a:r>
              <a:rPr lang="cs-CZ" b="1" dirty="0" smtClean="0"/>
              <a:t>14 – 10 bodů   tito lidé mohou žít v trvalé přítomnosti    </a:t>
            </a:r>
          </a:p>
          <a:p>
            <a:pPr>
              <a:buNone/>
            </a:pPr>
            <a:r>
              <a:rPr lang="cs-CZ" b="1" dirty="0" smtClean="0"/>
              <a:t>                              druhého člověka</a:t>
            </a:r>
          </a:p>
          <a:p>
            <a:pPr>
              <a:buNone/>
            </a:pPr>
            <a:r>
              <a:rPr lang="cs-CZ" b="1" dirty="0" smtClean="0"/>
              <a:t>   méně než 10 bodů – pobyt ve specializovaném zařízení</a:t>
            </a:r>
          </a:p>
          <a:p>
            <a:pPr>
              <a:buNone/>
            </a:pP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Poruchy paměti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1. Amnézie – ztráta paměti </a:t>
            </a:r>
          </a:p>
          <a:p>
            <a:pPr>
              <a:buNone/>
            </a:pPr>
            <a:r>
              <a:rPr lang="cs-CZ" b="1" dirty="0" smtClean="0"/>
              <a:t>    a) částečná</a:t>
            </a:r>
          </a:p>
          <a:p>
            <a:pPr>
              <a:buNone/>
            </a:pPr>
            <a:r>
              <a:rPr lang="cs-CZ" b="1" dirty="0" smtClean="0"/>
              <a:t>    b) úplná</a:t>
            </a:r>
          </a:p>
          <a:p>
            <a:pPr>
              <a:buNone/>
            </a:pPr>
            <a:r>
              <a:rPr lang="cs-CZ" b="1" dirty="0" smtClean="0"/>
              <a:t>2. Dysmnézie – poruchy přesnosti paměti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637</Words>
  <Application>Microsoft Office PowerPoint</Application>
  <PresentationFormat>Předvádění na obrazovce (4:3)</PresentationFormat>
  <Paragraphs>73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Arial</vt:lpstr>
      <vt:lpstr>Calibri</vt:lpstr>
      <vt:lpstr>Motiv sady Office</vt:lpstr>
      <vt:lpstr>                      Paměť</vt:lpstr>
      <vt:lpstr>Paměť je psychický proces odrazu minulého prožívání a chování ve vědomí člověka</vt:lpstr>
      <vt:lpstr>Fáze paměti</vt:lpstr>
      <vt:lpstr>3. fáze  vybavování – aktivizace minulé zkušenosti </vt:lpstr>
      <vt:lpstr> Výzkumy učení a zapamatování dokazují, že si zapamatujeme: </vt:lpstr>
      <vt:lpstr>Druhy paměti</vt:lpstr>
      <vt:lpstr>Typy paměti</vt:lpstr>
      <vt:lpstr>Prezentace aplikace PowerPoint</vt:lpstr>
      <vt:lpstr>Podmínky úspěšného vybavování</vt:lpstr>
      <vt:lpstr>Orientační test paměti</vt:lpstr>
      <vt:lpstr>Poruchy paměti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Paměť</dc:title>
  <dc:creator>severova</dc:creator>
  <cp:lastModifiedBy>SEVEROVÁ VĚRA Mgr.</cp:lastModifiedBy>
  <cp:revision>24</cp:revision>
  <dcterms:created xsi:type="dcterms:W3CDTF">2013-03-10T12:51:54Z</dcterms:created>
  <dcterms:modified xsi:type="dcterms:W3CDTF">2025-05-02T07:14:45Z</dcterms:modified>
</cp:coreProperties>
</file>