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2" r:id="rId7"/>
    <p:sldId id="260" r:id="rId8"/>
    <p:sldId id="263" r:id="rId9"/>
    <p:sldId id="267" r:id="rId10"/>
    <p:sldId id="269" r:id="rId11"/>
    <p:sldId id="270" r:id="rId12"/>
    <p:sldId id="264" r:id="rId13"/>
    <p:sldId id="266" r:id="rId1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A1610C-7A9F-816D-4C1C-1A187845E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F53E8B-A6E2-9E98-C65E-AF77F95E47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D8F833-F5FE-CCD0-7F29-E8E354861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DDBA89-70E4-0D3B-7DBF-D55786922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DA5004-5960-B35F-8601-3AEFE38B5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500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A6ED7E-5B26-6900-7B97-89C10A0B3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270D1C-C042-A21F-F105-548203C48F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864783-C674-2A4D-9553-9CD8F7DE5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46BB48-36C9-6C5A-885A-2B9EAE3C1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128C73F-6BFF-FCD7-7117-A7359260D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2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2A923D-A38F-4FB1-90D6-404827E35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1E58773-BFB1-24E1-096E-50CDB17E1A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2E914F-87F0-70A6-854E-98CC3F9A4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0C06B0B-0BEF-D3D2-1177-B34A04DD3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6C9065-5E7D-4E47-B2F6-3D0D010AB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44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7913AA-D6AF-10C1-99FA-CE304129E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282F8E-F94E-0919-CACB-2730B59AA5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FF2EC5A-488A-6C24-9870-E04BDB8C8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66C74B2-8430-BD94-1B87-560B8C5FA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FFD1A7-C699-D3FB-46F7-810B99FA2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5F3A73F-A967-4593-15DE-F1AFECA87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30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F39AAA-79D3-D639-FABA-315AC8FB0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FBE98C3-51DC-932C-9969-EFB545AA2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42744E-DE64-A78D-758E-EE3D9F0476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87291C4-AC87-0025-42CD-DFFC7477A8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B2D3688-AA83-1EFA-2C2D-A53C1E2578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138C6F8-197A-4B1F-C1BF-DFB3259F3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9EB6D2F-565D-408C-72AA-C826541C4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D97206D-5E86-2241-C9B7-5BBBF7985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35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C5AAFD-4E6A-1600-BEAC-0616946F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0A83BEE-935B-410E-DC52-F5FEAD260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D1FB22C-3D79-9D50-FF54-B42EE0DAD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62EADAA-8860-B920-CE09-1D134C676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60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321EED6-94C9-37DD-DA39-BE6801168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40C489D-5D1A-3EF9-8257-727795AD8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A49B2B4-9C3E-4265-A3BA-BE2200DD7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282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2096A9-B927-23FB-87FC-3E18BD910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56FDA7-6278-C711-9D03-2B1BCB8F2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3D02B4C-D32C-3CAD-9B0A-F18173918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F8C6B6-7B0E-8289-80D3-71F4F0FC6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897BAD-F39D-7812-AA33-74E70F5A4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3BF9524-4248-79F9-1E4C-361B73C2D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46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844023-CBA5-A834-F572-20414D2EA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16C7118-C694-3EB5-62A4-9E5EFE32F8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D70087E-C79B-493B-2675-B1F3E3BDF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90C7602-6872-B77E-FFA1-FD9F8D3DE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B8B3724-C8E4-80F3-0CA2-4495A008F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648A20B-AC33-9EBF-B1DE-05D7C8E0D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55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9A45F4-C024-1F81-54CA-CD0F4C06E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D755015-C089-76E4-79B1-DBC7EBD75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65961A3-F315-321F-1C3A-F2E02A750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9C872D-95A8-22F4-DE6D-DB5E6103C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A5DA1A-5891-0C23-E7B7-BE0E4C55C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276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A2DF751-D5E8-1ECE-6E86-EB3791B0C8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29586A-C499-6A39-E974-A65CF609F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405106-D562-2CFC-AD05-C921864F8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E0FCB-59CB-8680-5071-DE82AC1E1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26336A-19AE-DA7E-1FED-CC9151B9D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101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A43A57B-A235-6129-C1D0-1CCC4BB1C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70D97F-BBAD-0311-1A02-0F532E912B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C7B8AC-231A-11D3-4C5D-445EBD1665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5553A-0ED2-49E0-B668-3AC65578CEFC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A47F0A-E434-0A8F-1BD7-8FC37AF724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071FA3-8B4D-8CD3-5CF6-3D1241CC73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2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uoou.gov.cz/pravni-ramec/ochrana-osobnich-udaju?utm_source=chatgpt.com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E0109B-8F58-7FA1-1991-B9E12B10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79419"/>
            <a:ext cx="9144000" cy="1355160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Informační systémy</a:t>
            </a:r>
            <a:br>
              <a:rPr lang="cs-CZ" sz="4000" dirty="0"/>
            </a:br>
            <a:r>
              <a:rPr lang="cs-CZ" sz="4000" dirty="0"/>
              <a:t>INV 300</a:t>
            </a:r>
            <a:br>
              <a:rPr lang="cs-CZ" sz="4000" dirty="0"/>
            </a:br>
            <a:r>
              <a:rPr lang="cs-CZ" sz="2000" dirty="0"/>
              <a:t>3.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CB5898D-48E7-7CCB-78B1-71459B6B8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7169" y="3429001"/>
            <a:ext cx="6477663" cy="2407256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Účel a charakteristika informačního systému</a:t>
            </a:r>
          </a:p>
          <a:p>
            <a:r>
              <a:rPr lang="cs-CZ" dirty="0"/>
              <a:t>Veřejné a oborové informační systémy</a:t>
            </a:r>
          </a:p>
          <a:p>
            <a:r>
              <a:rPr lang="cs-CZ" dirty="0"/>
              <a:t>Portál</a:t>
            </a:r>
          </a:p>
          <a:p>
            <a:r>
              <a:rPr lang="cs-CZ" dirty="0"/>
              <a:t>Ochrana osobních údajů</a:t>
            </a:r>
          </a:p>
          <a:p>
            <a:r>
              <a:rPr lang="cs-CZ" dirty="0"/>
              <a:t>Ověření totožnosti</a:t>
            </a:r>
          </a:p>
          <a:p>
            <a:r>
              <a:rPr lang="cs-CZ" dirty="0"/>
              <a:t>Mobilní klíč eGovernmentu</a:t>
            </a:r>
          </a:p>
          <a:p>
            <a:r>
              <a:rPr lang="cs-CZ" dirty="0"/>
              <a:t>Bankovní identita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1CD43E1-7AC1-0814-F74C-6F4B06769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67885ED-CD40-AC04-2949-F08DF520FB1E}"/>
              </a:ext>
            </a:extLst>
          </p:cNvPr>
          <p:cNvSpPr txBox="1"/>
          <p:nvPr/>
        </p:nvSpPr>
        <p:spPr>
          <a:xfrm>
            <a:off x="485029" y="6042991"/>
            <a:ext cx="1327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205742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FEC39E-133E-400F-9C2D-231FEEAF3172}"/>
              </a:ext>
            </a:extLst>
          </p:cNvPr>
          <p:cNvSpPr txBox="1"/>
          <p:nvPr/>
        </p:nvSpPr>
        <p:spPr>
          <a:xfrm>
            <a:off x="349857" y="318052"/>
            <a:ext cx="2639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informační systém?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4886AFA-82EC-0DEA-4F45-925D0ED68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08" y="687384"/>
            <a:ext cx="609112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 (IS)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uspořádaný celek, který tvoří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6F75462-5C76-9ACE-25C6-BD9D3D60D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7" r="8478"/>
          <a:stretch>
            <a:fillRect/>
          </a:stretch>
        </p:blipFill>
        <p:spPr>
          <a:xfrm>
            <a:off x="6320966" y="1669209"/>
            <a:ext cx="5734328" cy="3891312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0651466C-523D-BF9F-8D76-338EE5CF4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760" y="1165639"/>
            <a:ext cx="3566054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D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ata a informace,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T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echnické prostředky,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Programové vybavení,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P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ravidla a pracovní postupy.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DE1B23E-9092-D7CF-787D-5FAF59C30B9B}"/>
              </a:ext>
            </a:extLst>
          </p:cNvPr>
          <p:cNvSpPr txBox="1"/>
          <p:nvPr/>
        </p:nvSpPr>
        <p:spPr>
          <a:xfrm>
            <a:off x="271198" y="2444113"/>
            <a:ext cx="3467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Informační systém umožňuje data: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456B445-2569-BC5A-C0A2-490F93AD2CA3}"/>
              </a:ext>
            </a:extLst>
          </p:cNvPr>
          <p:cNvSpPr txBox="1"/>
          <p:nvPr/>
        </p:nvSpPr>
        <p:spPr>
          <a:xfrm>
            <a:off x="349857" y="2922368"/>
            <a:ext cx="434055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Shromažďovat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Ukládat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Zpracovávat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Vyhledávat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Předávat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Chránit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1DB8381F-CFEA-DDA8-38F7-8422967DF0EA}"/>
              </a:ext>
            </a:extLst>
          </p:cNvPr>
          <p:cNvSpPr txBox="1"/>
          <p:nvPr/>
        </p:nvSpPr>
        <p:spPr>
          <a:xfrm>
            <a:off x="271198" y="4416286"/>
            <a:ext cx="33948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Příklady informačních systémů: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4626C6D1-0B6E-51A6-867F-BA4A3D2A7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198" y="4785618"/>
            <a:ext cx="632011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Školní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spravuje údaje o žácích, známkách, docházce a rozvrhu.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Nemocniční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pracuje s údaji o pacientech, vyšetřeních, léčbě a provozu nemocnice.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internetového bankovnictví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zpracovává údaje o účtech, platbách a uživatelích.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Knihovní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eviduje knihy, čtenáře, výpůjčky a rezervace. </a:t>
            </a:r>
          </a:p>
        </p:txBody>
      </p:sp>
    </p:spTree>
    <p:extLst>
      <p:ext uri="{BB962C8B-B14F-4D97-AF65-F5344CB8AC3E}">
        <p14:creationId xmlns:p14="http://schemas.microsoft.com/office/powerpoint/2010/main" val="2631391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E96783-7D70-F516-B93B-423DED97C3F8}"/>
              </a:ext>
            </a:extLst>
          </p:cNvPr>
          <p:cNvSpPr txBox="1"/>
          <p:nvPr/>
        </p:nvSpPr>
        <p:spPr>
          <a:xfrm>
            <a:off x="508883" y="333954"/>
            <a:ext cx="3665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 čeho se informační systém skládá?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6C5F2A4-FDAA-5405-56C1-3C1A78AE678C}"/>
              </a:ext>
            </a:extLst>
          </p:cNvPr>
          <p:cNvSpPr txBox="1"/>
          <p:nvPr/>
        </p:nvSpPr>
        <p:spPr>
          <a:xfrm>
            <a:off x="508883" y="843677"/>
            <a:ext cx="609467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Informační systém není pouze počítačový program.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Tvoří jej: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endParaRPr lang="cs-CZ" sz="8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8AB1635-6A4A-80F3-5355-70B5E395DBEE}"/>
              </a:ext>
            </a:extLst>
          </p:cNvPr>
          <p:cNvSpPr txBox="1"/>
          <p:nvPr/>
        </p:nvSpPr>
        <p:spPr>
          <a:xfrm>
            <a:off x="7728667" y="5104737"/>
            <a:ext cx="42062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Zdravotní sestra zadá naměřenou teplotu pacienta do nemocničního informačního systému. Systém údaj uloží, zpracuje a zpřístupní oprávněným pracovníkům.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9104449-E888-1B80-734E-ADB14ABC6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1" b="7478"/>
          <a:stretch>
            <a:fillRect/>
          </a:stretch>
        </p:blipFill>
        <p:spPr>
          <a:xfrm>
            <a:off x="7476877" y="900130"/>
            <a:ext cx="4094243" cy="4023360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48F4131E-40BC-0E30-5F32-398B02122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883" y="1592348"/>
            <a:ext cx="66446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uživatelé, správci a pracovníci IT;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údaje o pacientech a jejich léčbě;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technické vybavení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počítače, servery, síť a další zařízení;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programové vybavení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aplikace a databázový systém;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pravidla a postupy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kdo smí s údaji pracovat a jakým způsobem.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A4A3144-6BBA-C71F-C006-DE3D35800DEF}"/>
              </a:ext>
            </a:extLst>
          </p:cNvPr>
          <p:cNvSpPr txBox="1"/>
          <p:nvPr/>
        </p:nvSpPr>
        <p:spPr>
          <a:xfrm>
            <a:off x="508883" y="3837624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Informační systém vzniká až propojením všech těchto částí.</a:t>
            </a:r>
          </a:p>
        </p:txBody>
      </p:sp>
    </p:spTree>
    <p:extLst>
      <p:ext uri="{BB962C8B-B14F-4D97-AF65-F5344CB8AC3E}">
        <p14:creationId xmlns:p14="http://schemas.microsoft.com/office/powerpoint/2010/main" val="2167321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18E338-4CDB-BC04-D4E6-260D5951217E}"/>
              </a:ext>
            </a:extLst>
          </p:cNvPr>
          <p:cNvSpPr txBox="1"/>
          <p:nvPr/>
        </p:nvSpPr>
        <p:spPr>
          <a:xfrm>
            <a:off x="397565" y="333955"/>
            <a:ext cx="3888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</a:rPr>
              <a:t>Nemocniční informační systém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84D2D3C3-6B3B-A270-21FB-36DFC7989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565" y="1583288"/>
            <a:ext cx="5698435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evidovat a vyhledávat údaje o pacientech,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vést elektronickou zdravotnickou dokumentaci,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zapisovat výsledky vyšetření a průběh léčby,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objednávat pacienty a plánovat výkony,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předepisovat a evidovat podávané léky,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sdílet potřebné informace mezi oprávněnými pracovníky,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zajišťovat administrativu a vykazování péče.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64950BC-7E1F-2917-FE27-7B54C6B9A9E7}"/>
              </a:ext>
            </a:extLst>
          </p:cNvPr>
          <p:cNvSpPr txBox="1"/>
          <p:nvPr/>
        </p:nvSpPr>
        <p:spPr>
          <a:xfrm>
            <a:off x="397565" y="4529723"/>
            <a:ext cx="609467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využívají: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lékaři, zdravotní sestry, laboratoře, lékárna, recepce a vedení nemocnice.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Citlivé údaje mohou zobrazovat a upravovat pouze oprávnění uživatelé. Přístup je chráněn a zaznamenáván.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40FA1DF-D74C-C794-C62E-95FBA2E0A01D}"/>
              </a:ext>
            </a:extLst>
          </p:cNvPr>
          <p:cNvSpPr txBox="1"/>
          <p:nvPr/>
        </p:nvSpPr>
        <p:spPr>
          <a:xfrm>
            <a:off x="397565" y="703287"/>
            <a:ext cx="1145783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Nemocniční informační systém (NIS)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propojuje zdravotnické pracovníky, údaje o pacientech a provoz jednotlivých oddělení nemocnice. </a:t>
            </a:r>
            <a:r>
              <a:rPr lang="cs-CZ" dirty="0"/>
              <a:t>NIS uchovává a předává potřebné informace během celého průběhu péče.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6BD55702-2778-DED3-D592-C7FCBCA0762F}"/>
              </a:ext>
            </a:extLst>
          </p:cNvPr>
          <p:cNvSpPr txBox="1"/>
          <p:nvPr/>
        </p:nvSpPr>
        <p:spPr>
          <a:xfrm>
            <a:off x="9241404" y="2896825"/>
            <a:ext cx="261399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elektronická zdravotnická dokumentace pacienta,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příjem nemocnice,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lékařské vyšetření,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laboratoř,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lůžkové oddělení,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nemocniční lékárna,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propojení jednotlivých pracovišť,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ochrana citlivých osobních údajů.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5635269F-4C06-CA18-9A83-1ECFC6792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" b="8870"/>
          <a:stretch>
            <a:fillRect/>
          </a:stretch>
        </p:blipFill>
        <p:spPr>
          <a:xfrm>
            <a:off x="6294119" y="1604988"/>
            <a:ext cx="2749166" cy="364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35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6B5A5C6-08D5-2235-0539-709CA30A0178}"/>
              </a:ext>
            </a:extLst>
          </p:cNvPr>
          <p:cNvSpPr txBox="1"/>
          <p:nvPr/>
        </p:nvSpPr>
        <p:spPr>
          <a:xfrm>
            <a:off x="341906" y="357809"/>
            <a:ext cx="3816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Proč informační systém používáme?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AFEC3F-F3C0-A377-4B86-896C9A2BFC3C}"/>
              </a:ext>
            </a:extLst>
          </p:cNvPr>
          <p:cNvSpPr txBox="1"/>
          <p:nvPr/>
        </p:nvSpPr>
        <p:spPr>
          <a:xfrm>
            <a:off x="341906" y="833101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Správná informace má být dostupná správnému člověku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14999A6-0A36-66C1-28AF-ABF7EE1F90E1}"/>
              </a:ext>
            </a:extLst>
          </p:cNvPr>
          <p:cNvSpPr txBox="1"/>
          <p:nvPr/>
        </p:nvSpPr>
        <p:spPr>
          <a:xfrm>
            <a:off x="341906" y="1308393"/>
            <a:ext cx="48880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Informační systém pomáhá: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99A375EE-55C2-A3ED-DF56-85E3AB5F1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6" y="1783685"/>
            <a:ext cx="4424303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zrychlit práci,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omezit chyby,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sdílet aktuální údaje,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rychle vyhledávat potřebné informace,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podporovat rozhodování,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vytvářet přehledy a statistiky,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chránit citlivá data.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98EF363-E4EE-4E1E-7385-81630D313912}"/>
              </a:ext>
            </a:extLst>
          </p:cNvPr>
          <p:cNvSpPr txBox="1"/>
          <p:nvPr/>
        </p:nvSpPr>
        <p:spPr>
          <a:xfrm>
            <a:off x="5848237" y="1831391"/>
            <a:ext cx="6097348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znamená „chránit citlivá data“?</a:t>
            </a:r>
          </a:p>
          <a:p>
            <a:pPr>
              <a:buNone/>
            </a:pPr>
            <a:r>
              <a:rPr lang="cs-CZ" dirty="0"/>
              <a:t>Informační systém musí zabránit tomu, aby se údaje: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dostaly k neoprávněným osobám,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ztratily nebo byly odcizeny,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neoprávněně změnily,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poškodily nebo vymazaly,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použily k jinému účelu, než pro který byly získány.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Ochranu zajišťují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uživatelské účty, hesla a vícefázové ověření,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přístupová práva podle pracovní pozice,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šifrování přenášených a uložených dat,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pravidelné zálohování,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evidence přístupů a provedených změn,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aktualizace programů a ochrana proti škodlivému softwaru,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proškolení zaměstnanců.</a:t>
            </a:r>
          </a:p>
        </p:txBody>
      </p:sp>
      <p:sp>
        <p:nvSpPr>
          <p:cNvPr id="12" name="Šipka: doprava 11">
            <a:extLst>
              <a:ext uri="{FF2B5EF4-FFF2-40B4-BE49-F238E27FC236}">
                <a16:creationId xmlns:a16="http://schemas.microsoft.com/office/drawing/2014/main" id="{2ADEA9FC-1B9D-BF25-4D23-ED6C1681BB76}"/>
              </a:ext>
            </a:extLst>
          </p:cNvPr>
          <p:cNvSpPr/>
          <p:nvPr/>
        </p:nvSpPr>
        <p:spPr>
          <a:xfrm>
            <a:off x="2848396" y="3912534"/>
            <a:ext cx="2694648" cy="328525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757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59E01A-282F-1622-4BF5-AA03E7802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690" y="349479"/>
            <a:ext cx="11636347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b="1" dirty="0"/>
              <a:t>Jak souvisí ochrana osobních údajů s GDPR - </a:t>
            </a:r>
            <a:r>
              <a:rPr lang="cs-CZ" sz="1600" dirty="0"/>
              <a:t>Obecné nařízení o ochraně osobních údajů</a:t>
            </a:r>
            <a:r>
              <a:rPr lang="pl-PL" sz="1600" b="1" dirty="0"/>
              <a:t>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/>
              <a:t>(GDPR - </a:t>
            </a:r>
            <a:r>
              <a:rPr lang="en-US" sz="1600" b="1" dirty="0"/>
              <a:t>General Data Protection Regulation</a:t>
            </a:r>
            <a:r>
              <a:rPr lang="cs-CZ" sz="1600" b="1" dirty="0"/>
              <a:t>)</a:t>
            </a:r>
            <a:endParaRPr lang="en-US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b="1" dirty="0"/>
              <a:t>GDPR</a:t>
            </a:r>
            <a:r>
              <a:rPr lang="cs-CZ" altLang="cs-CZ" sz="1600" dirty="0"/>
              <a:t> je nařízení Evropské unie. Stanovuje pravidla pro zpracování a ochranu osobních údajů. </a:t>
            </a:r>
            <a:r>
              <a:rPr lang="cs-CZ" sz="1600" dirty="0"/>
              <a:t>Na GDPR v České republice navazuje zákon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/>
              <a:t>o zpracování osobních údajů č. 110/2019 Sb. Na dodržování obecného nařízení dohlíží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Úřad pro ochranu osobních údajů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b="1" dirty="0">
                <a:latin typeface="Arial" panose="020B0604020202020204" pitchFamily="34" charset="0"/>
              </a:rPr>
              <a:t>Organizace musí zajistit, aby osobní údaje: </a:t>
            </a: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Zvláštní význam ve zdravotnictví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Údaje o zdravotním stavu patří podle GDPR mezi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zvláštní kategorie osobních údajů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které vyžadují zvýšenou ochranu.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latin typeface="Arial" panose="020B0604020202020204" pitchFamily="34" charset="0"/>
              </a:rPr>
              <a:t>Zdravotnický pracovník smí pracovat pouze s údaji, které potřebuje k plnění svých pracovních úkolů a k nimž má oprávněný přístup. </a:t>
            </a:r>
            <a:r>
              <a:rPr lang="cs-CZ" altLang="cs-CZ" sz="1600" dirty="0">
                <a:latin typeface="Arial" panose="020B0604020202020204" pitchFamily="34" charset="0"/>
              </a:rPr>
              <a:t>Neměl by nahlížet do dokumentace pacienta ze zvědavosti ani sdělovat informace neoprávněným osobám.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/>
              <a:t>GDPR chrání osobní údaje během jejich shromažďování, používání, ukládání i předávání.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9F676A7-9966-9351-A656-4AFF964E1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4" t="5797" r="12048" b="8406"/>
          <a:stretch>
            <a:fillRect/>
          </a:stretch>
        </p:blipFill>
        <p:spPr>
          <a:xfrm>
            <a:off x="7863839" y="1839549"/>
            <a:ext cx="2340177" cy="2639833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3A9D97B-C49D-D483-1074-8BB8B1CCB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690" y="2380805"/>
            <a:ext cx="630538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shromažďovala pouze v potřebném rozsahu,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používala pouze ke stanovenému účelu,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udržovala správné a aktuální,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uchovávala pouze nezbytně dlouho,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chránila před ztrátou, zneužitím a neoprávněným přístupem.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79467B-0787-8CA4-D57E-C4F0806D14B4}"/>
              </a:ext>
            </a:extLst>
          </p:cNvPr>
          <p:cNvSpPr txBox="1"/>
          <p:nvPr/>
        </p:nvSpPr>
        <p:spPr>
          <a:xfrm>
            <a:off x="3047338" y="3234394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/>
              <a:t>o zpracování osobních údajů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1280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665910-5CD4-7A4C-9296-F9766379B5F8}"/>
              </a:ext>
            </a:extLst>
          </p:cNvPr>
          <p:cNvSpPr txBox="1"/>
          <p:nvPr/>
        </p:nvSpPr>
        <p:spPr>
          <a:xfrm>
            <a:off x="278296" y="286247"/>
            <a:ext cx="4627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Veřejné informační systémy státní správy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B8E1D8-9C85-BD0B-3EE6-814F05CE8B56}"/>
              </a:ext>
            </a:extLst>
          </p:cNvPr>
          <p:cNvSpPr txBox="1"/>
          <p:nvPr/>
        </p:nvSpPr>
        <p:spPr>
          <a:xfrm>
            <a:off x="252454" y="696791"/>
            <a:ext cx="11661250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Veřejné informační systémy shromažďují, ukládají, zpracovávají a poskytují údaje občanům, úřadům a dalším institucím.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BFD7217-8D9E-62FD-F809-2FF5CCFAB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944" y="1245070"/>
            <a:ext cx="3192849" cy="3346627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F41883F-E17E-87E5-B694-3521842E5E1D}"/>
              </a:ext>
            </a:extLst>
          </p:cNvPr>
          <p:cNvSpPr txBox="1"/>
          <p:nvPr/>
        </p:nvSpPr>
        <p:spPr>
          <a:xfrm>
            <a:off x="252454" y="1206017"/>
            <a:ext cx="7953292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Informační systém datových schránek – </a:t>
            </a:r>
            <a:r>
              <a:rPr lang="cs-CZ" sz="1400" dirty="0"/>
              <a:t>slouží k bezpečné elektronické komunikaci mezi občany, firmami a orgány veřejné moci.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eGovernment – </a:t>
            </a:r>
            <a:r>
              <a:rPr lang="cs-CZ" sz="1400" dirty="0"/>
              <a:t>zajišťuje prostředí pro provoz informačních systémů veřejné správy.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Národní katalog otevřených dat – </a:t>
            </a:r>
            <a:r>
              <a:rPr lang="cs-CZ" sz="1400" dirty="0"/>
              <a:t>slouží ke zveřejňování a vyhledávání otevřených dat poskytovaných institucemi veřejné správy.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Centrální registr řidičů – </a:t>
            </a:r>
            <a:r>
              <a:rPr lang="cs-CZ" sz="1400" dirty="0"/>
              <a:t>eviduje údaje o řidičích, řidičských oprávnění a bodového hodnocení řidičů.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Registr vozidel – </a:t>
            </a:r>
            <a:r>
              <a:rPr lang="cs-CZ" sz="1400" dirty="0"/>
              <a:t>obsahuje údaje o vozidlech registrovaných v ČR a jejich vlastnících či provozovatelích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Katastr nemovitostí – </a:t>
            </a:r>
            <a:r>
              <a:rPr lang="cs-CZ" sz="1400" dirty="0"/>
              <a:t>informační systém spravující údaje o nemovitostech, vlastnických vztazích a právech k nim.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Integrovaný informační systém České správy sociálního zabezpečení – </a:t>
            </a:r>
            <a:r>
              <a:rPr lang="cs-CZ" sz="1400" dirty="0"/>
              <a:t>agenda důchodového a nemocenského pojištění a další činnosti ČSSZ.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Informační systémy zdravotnictví – </a:t>
            </a:r>
            <a:r>
              <a:rPr lang="cs-CZ" sz="1400" dirty="0"/>
              <a:t>slouží ke sběru, správě a využívání zdravotnických dat a statistik.</a:t>
            </a:r>
            <a:endParaRPr lang="cs-CZ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87B1419-2B62-BD35-6296-E4FF14DE92B5}"/>
              </a:ext>
            </a:extLst>
          </p:cNvPr>
          <p:cNvSpPr txBox="1"/>
          <p:nvPr/>
        </p:nvSpPr>
        <p:spPr>
          <a:xfrm>
            <a:off x="278296" y="5085321"/>
            <a:ext cx="811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Přistupovat ke službám informačních systémů umožňují </a:t>
            </a:r>
            <a:r>
              <a:rPr lang="cs-CZ" b="1" dirty="0"/>
              <a:t>PORTÁLY</a:t>
            </a:r>
            <a:endParaRPr lang="cs-CZ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A9B4EC7-BF63-19F9-5CAE-7D26D2B3B37B}"/>
              </a:ext>
            </a:extLst>
          </p:cNvPr>
          <p:cNvSpPr txBox="1"/>
          <p:nvPr/>
        </p:nvSpPr>
        <p:spPr>
          <a:xfrm>
            <a:off x="252454" y="6091080"/>
            <a:ext cx="114144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Přístup ke chráněným údajům vyžaduje přihlášení a ověření totožnosti</a:t>
            </a:r>
            <a:r>
              <a:rPr lang="cs-CZ" dirty="0"/>
              <a:t>, například prostřednictvím Identity občana nebo bankovní identity.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DA7C1642-DA36-CEE2-9FF8-B245462FB3D7}"/>
              </a:ext>
            </a:extLst>
          </p:cNvPr>
          <p:cNvSpPr txBox="1"/>
          <p:nvPr/>
        </p:nvSpPr>
        <p:spPr>
          <a:xfrm>
            <a:off x="8612589" y="4468448"/>
            <a:ext cx="29645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Občan využívá portály a elektronické služby veřejných institucí.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A84242F-8767-81F2-1EE4-3B95B6E3A744}"/>
              </a:ext>
            </a:extLst>
          </p:cNvPr>
          <p:cNvSpPr txBox="1"/>
          <p:nvPr/>
        </p:nvSpPr>
        <p:spPr>
          <a:xfrm>
            <a:off x="252454" y="5440583"/>
            <a:ext cx="113246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Přístup ke službám informačních systémů umožňují například Portál občana, </a:t>
            </a:r>
            <a:r>
              <a:rPr lang="cs-CZ" dirty="0" err="1"/>
              <a:t>ePortál</a:t>
            </a:r>
            <a:r>
              <a:rPr lang="cs-CZ" dirty="0"/>
              <a:t> ČSSZ, portál MOJE daně a další portály veřejné správy.</a:t>
            </a:r>
          </a:p>
        </p:txBody>
      </p:sp>
    </p:spTree>
    <p:extLst>
      <p:ext uri="{BB962C8B-B14F-4D97-AF65-F5344CB8AC3E}">
        <p14:creationId xmlns:p14="http://schemas.microsoft.com/office/powerpoint/2010/main" val="502120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9E59521-F0C9-4D40-064A-ACD543A71CC2}"/>
              </a:ext>
            </a:extLst>
          </p:cNvPr>
          <p:cNvSpPr txBox="1"/>
          <p:nvPr/>
        </p:nvSpPr>
        <p:spPr>
          <a:xfrm>
            <a:off x="294198" y="222637"/>
            <a:ext cx="308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Oborové informační systémy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3542A41B-F976-FDDE-15EF-D874EFD75B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700977"/>
              </p:ext>
            </p:extLst>
          </p:nvPr>
        </p:nvGraphicFramePr>
        <p:xfrm>
          <a:off x="294198" y="1114030"/>
          <a:ext cx="5184251" cy="4104000"/>
        </p:xfrm>
        <a:graphic>
          <a:graphicData uri="http://schemas.openxmlformats.org/drawingml/2006/table">
            <a:tbl>
              <a:tblPr/>
              <a:tblGrid>
                <a:gridCol w="1574359">
                  <a:extLst>
                    <a:ext uri="{9D8B030D-6E8A-4147-A177-3AD203B41FA5}">
                      <a16:colId xmlns:a16="http://schemas.microsoft.com/office/drawing/2014/main" val="3720025041"/>
                    </a:ext>
                  </a:extLst>
                </a:gridCol>
                <a:gridCol w="3609892">
                  <a:extLst>
                    <a:ext uri="{9D8B030D-6E8A-4147-A177-3AD203B41FA5}">
                      <a16:colId xmlns:a16="http://schemas.microsoft.com/office/drawing/2014/main" val="3071245244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Oblast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Příklad informačního systému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577136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Zdravotnictví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nemocniční informační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654702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Školství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školní informační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3275125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Bankovnictví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internetové bankovnictví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195483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Doprava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rezervační a odbavovací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0253328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Obchod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skladový a pokladní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0978613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550A05A5-3474-1B91-7CB3-49083B9AF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393145"/>
            <a:ext cx="582644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 zdravotnictví může systém evidovat: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pacienty, vyšetření, diagnózy, léky, laboratorní výsledky a hospitalizace.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F594620-3CEE-F690-B0AD-05C3B6DB842E}"/>
              </a:ext>
            </a:extLst>
          </p:cNvPr>
          <p:cNvSpPr txBox="1"/>
          <p:nvPr/>
        </p:nvSpPr>
        <p:spPr>
          <a:xfrm>
            <a:off x="294198" y="598070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Oborový systém je určen pro určitou oblast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B27E0C4-D2AC-14BD-61BD-530D51261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784" y="782736"/>
            <a:ext cx="5826440" cy="327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11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875B63-90A5-2527-091B-323994649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4" b="29897"/>
          <a:stretch>
            <a:fillRect/>
          </a:stretch>
        </p:blipFill>
        <p:spPr>
          <a:xfrm>
            <a:off x="3161756" y="4004314"/>
            <a:ext cx="5868488" cy="1855792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49535244-BC83-A6C5-1F9C-29C52ECEB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090" y="572902"/>
            <a:ext cx="11543817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 a p</a:t>
            </a:r>
            <a:r>
              <a:rPr lang="cs-CZ" altLang="cs-CZ" sz="1600" b="1" dirty="0">
                <a:latin typeface="Arial" panose="020B0604020202020204" pitchFamily="34" charset="0"/>
              </a:rPr>
              <a:t>ortál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nejsou totéž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ale úzce spolu souvisejí.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celek, který data shromažďuje, ukládá, zpracovává a poskytuje. Zahrnuje software, databáze, technické vybavení, uživatele a pravidla.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Portál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webové uživatelské rozhraní – vstupní místo, přes které uživatel přistupuje k informacím a elektronickým službám.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Portál veřejné správy tedy můžeme označit za součást informačního systému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případně za webový informační systém, který propojuje uživatele s dalšími informačními systémy úřadů.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 pracuje s daty a zajišťuje služby. Portál umožňuje uživateli k těmto službám přistupovat přes web.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8CB2D874-C88F-0BA3-BD0C-59E54D5B1243}"/>
              </a:ext>
            </a:extLst>
          </p:cNvPr>
          <p:cNvSpPr txBox="1"/>
          <p:nvPr/>
        </p:nvSpPr>
        <p:spPr>
          <a:xfrm>
            <a:off x="319529" y="196473"/>
            <a:ext cx="2948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Informační systém  a  portál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8094150-719F-22FD-8671-1239E41B8564}"/>
              </a:ext>
            </a:extLst>
          </p:cNvPr>
          <p:cNvSpPr txBox="1"/>
          <p:nvPr/>
        </p:nvSpPr>
        <p:spPr>
          <a:xfrm>
            <a:off x="2829046" y="6279010"/>
            <a:ext cx="6533909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Portál je vstupní brána ke službám informačního systému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E562CEA-A57D-367E-6689-6F52D4809A2B}"/>
              </a:ext>
            </a:extLst>
          </p:cNvPr>
          <p:cNvSpPr txBox="1"/>
          <p:nvPr/>
        </p:nvSpPr>
        <p:spPr>
          <a:xfrm>
            <a:off x="2101207" y="3546900"/>
            <a:ext cx="79895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Občan → portál → informační systémy jednotlivých úřadů → databáze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E549707F-24AD-A420-B7E2-62456AED1ABC}"/>
              </a:ext>
            </a:extLst>
          </p:cNvPr>
          <p:cNvSpPr txBox="1"/>
          <p:nvPr/>
        </p:nvSpPr>
        <p:spPr>
          <a:xfrm>
            <a:off x="3957099" y="5915766"/>
            <a:ext cx="427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Občan  -  portál  -  informační systém úřadů</a:t>
            </a:r>
          </a:p>
        </p:txBody>
      </p:sp>
    </p:spTree>
    <p:extLst>
      <p:ext uri="{BB962C8B-B14F-4D97-AF65-F5344CB8AC3E}">
        <p14:creationId xmlns:p14="http://schemas.microsoft.com/office/powerpoint/2010/main" val="2399233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1910DF9-C2A5-0B84-BCA0-EFA9C5770372}"/>
              </a:ext>
            </a:extLst>
          </p:cNvPr>
          <p:cNvSpPr txBox="1"/>
          <p:nvPr/>
        </p:nvSpPr>
        <p:spPr>
          <a:xfrm>
            <a:off x="238540" y="238539"/>
            <a:ext cx="3037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Ověření totožnosti občana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6535FBF-D5A8-E780-FEB9-8D6F4833A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40" y="2321004"/>
            <a:ext cx="5390983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Ověření totožnosti je důležité, protože: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b="1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chrání osobní a citlivé údaje,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zabraňuje přístupu neoprávněných osob,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umožňuje bezpečné vyřízení úředních záležitostí,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potvrzuje, kdo provedl určitou elektronickou činnost.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6582F7A-6A32-E355-8790-8E5EE16AACF4}"/>
              </a:ext>
            </a:extLst>
          </p:cNvPr>
          <p:cNvSpPr txBox="1"/>
          <p:nvPr/>
        </p:nvSpPr>
        <p:spPr>
          <a:xfrm>
            <a:off x="238539" y="5024230"/>
            <a:ext cx="11741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Systém nejprve ověří totožnost občana a teprve potom mu umožní přístup k chráněným údajům a službám.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59AF755-8963-47D8-EA74-A4CF8CF84A54}"/>
              </a:ext>
            </a:extLst>
          </p:cNvPr>
          <p:cNvSpPr txBox="1"/>
          <p:nvPr/>
        </p:nvSpPr>
        <p:spPr>
          <a:xfrm>
            <a:off x="238539" y="725773"/>
            <a:ext cx="117415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Ověření totožnosti znamená prokázat, že osoba je skutečně tím, za koho se vydává.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Při osobním jednání totožnost obvykle ověří pracovník podle dokladu. Při využívání elektronických služeb ji musí bezpečně ověřit informační systém.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F933491-70F4-2A3F-6AE7-DE79BE2D8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4" b="9333"/>
          <a:stretch>
            <a:fillRect/>
          </a:stretch>
        </p:blipFill>
        <p:spPr>
          <a:xfrm>
            <a:off x="6128510" y="1899629"/>
            <a:ext cx="5851570" cy="263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5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89482"/>
            <a:ext cx="1117600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600" dirty="0"/>
              <a:t>Je to státní </a:t>
            </a:r>
            <a:r>
              <a:rPr lang="cs-CZ" sz="1600" b="1" dirty="0"/>
              <a:t>identifikační prostředek Identity občana</a:t>
            </a:r>
            <a:r>
              <a:rPr lang="cs-CZ" sz="1600" dirty="0"/>
              <a:t> v podobě aplikace v mobilním telefonu. </a:t>
            </a:r>
          </a:p>
          <a:p>
            <a:pPr>
              <a:buNone/>
            </a:pPr>
            <a:r>
              <a:rPr lang="cs-CZ" sz="16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Jak Mobilní klíč funguje</a:t>
            </a:r>
          </a:p>
          <a:p>
            <a:pPr>
              <a:buNone/>
            </a:pPr>
            <a:r>
              <a:rPr lang="cs-CZ" sz="1600" b="1" dirty="0"/>
              <a:t>Mobilní klíč není heslo uložené v telefonu</a:t>
            </a:r>
            <a:r>
              <a:rPr lang="cs-CZ" sz="1600" dirty="0"/>
              <a:t>. Telefon s aktivovanou aplikací se stává prostředkem, kterým občan potvrzuje: </a:t>
            </a:r>
            <a:r>
              <a:rPr lang="cs-CZ" sz="1600" b="1" dirty="0"/>
              <a:t>„Ano, jsem to skutečně já a chci se přihlásit.“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5432949" y="2373397"/>
            <a:ext cx="6622869" cy="247689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78A46B-3F77-D02C-950E-0132BF40E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3151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1510</Words>
  <Application>Microsoft Office PowerPoint</Application>
  <PresentationFormat>Širokoúhlá obrazovka</PresentationFormat>
  <Paragraphs>205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Motiv Office</vt:lpstr>
      <vt:lpstr>Informační systémy INV 300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15</cp:revision>
  <dcterms:created xsi:type="dcterms:W3CDTF">2026-09-07T09:16:05Z</dcterms:created>
  <dcterms:modified xsi:type="dcterms:W3CDTF">2026-10-02T07:38:55Z</dcterms:modified>
</cp:coreProperties>
</file>