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embeddedFontLst>
    <p:embeddedFont>
      <p:font typeface="Sora Light" panose="020B0604020202020204" charset="0"/>
      <p:regular r:id="rId18"/>
    </p:embeddedFont>
    <p:embeddedFont>
      <p:font typeface="Sora SemiBold" panose="020B0604020202020204" charset="0"/>
      <p:regular r:id="rId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59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2172097"/>
            <a:ext cx="6355993" cy="11878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Ošetřovatelská péče u nemocného s ICHDK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31908" y="3630712"/>
            <a:ext cx="6355993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Ischemická choroba dolních končetin — chronické onemocnění periferních tepen. Přehled pro studenty středních zdravotnických škol.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31908" y="4411663"/>
            <a:ext cx="2397263" cy="274241"/>
          </a:xfrm>
          <a:prstGeom prst="roundRect">
            <a:avLst>
              <a:gd name="adj" fmla="val 22121"/>
            </a:avLst>
          </a:prstGeom>
          <a:solidFill>
            <a:srgbClr val="F9D2D6"/>
          </a:solidFill>
          <a:ln/>
        </p:spPr>
      </p:sp>
      <p:sp>
        <p:nvSpPr>
          <p:cNvPr id="6" name="Text 3"/>
          <p:cNvSpPr/>
          <p:nvPr/>
        </p:nvSpPr>
        <p:spPr>
          <a:xfrm>
            <a:off x="740153" y="4465737"/>
            <a:ext cx="2790358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OŠETŘOVATELSTVÍ | INTERNA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496491"/>
            <a:ext cx="109278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Co je ICHDK?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020" y="911721"/>
            <a:ext cx="6623777" cy="563651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84518" y="3271044"/>
            <a:ext cx="3681519" cy="1484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Definice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7884518" y="3464520"/>
            <a:ext cx="3681519" cy="325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b="1" dirty="0">
                <a:solidFill>
                  <a:srgbClr val="3B3535"/>
                </a:solidFill>
                <a:latin typeface="Sora Bold" pitchFamily="34" charset="0"/>
                <a:ea typeface="Sora Bold" pitchFamily="34" charset="-122"/>
                <a:cs typeface="Sora Bold" pitchFamily="34" charset="-120"/>
              </a:rPr>
              <a:t>Ischemická choroba dolních končetin (ICHDK)</a:t>
            </a: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 je chronické onemocnění způsobené aterosklerózou periferních tepen. Dochází k postupnému zužování tepen, snižování průtoku krve a nedostatečnému zásobení tkání kyslíkem.</a:t>
            </a:r>
            <a:endParaRPr lang="en-US" sz="700" dirty="0"/>
          </a:p>
        </p:txBody>
      </p:sp>
      <p:sp>
        <p:nvSpPr>
          <p:cNvPr id="6" name="Shape 3"/>
          <p:cNvSpPr/>
          <p:nvPr/>
        </p:nvSpPr>
        <p:spPr>
          <a:xfrm>
            <a:off x="7884518" y="3840262"/>
            <a:ext cx="3681519" cy="342900"/>
          </a:xfrm>
          <a:prstGeom prst="roundRect">
            <a:avLst>
              <a:gd name="adj" fmla="val 11057"/>
            </a:avLst>
          </a:prstGeom>
          <a:solidFill>
            <a:srgbClr val="F9D2D6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4706" y="3911402"/>
            <a:ext cx="112809" cy="9019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177702" y="3903365"/>
            <a:ext cx="3298147" cy="2166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Nejčastější příčina: </a:t>
            </a:r>
            <a:r>
              <a:rPr lang="en-US" sz="700" b="1" dirty="0">
                <a:solidFill>
                  <a:srgbClr val="000000"/>
                </a:solidFill>
                <a:latin typeface="Sora Bold" pitchFamily="34" charset="0"/>
                <a:ea typeface="Sora Bold" pitchFamily="34" charset="-122"/>
                <a:cs typeface="Sora Bold" pitchFamily="34" charset="-120"/>
              </a:rPr>
              <a:t>ateroskleróza</a:t>
            </a:r>
            <a:r>
              <a:rPr lang="en-US" sz="700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 — ukládání tukových plátů v cévní stěně.</a:t>
            </a:r>
            <a:endParaRPr lang="en-US" sz="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557014"/>
            <a:ext cx="6355993" cy="5567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Rizikové faktory</a:t>
            </a:r>
            <a:endParaRPr lang="en-US" sz="3500" dirty="0"/>
          </a:p>
        </p:txBody>
      </p:sp>
      <p:sp>
        <p:nvSpPr>
          <p:cNvPr id="4" name="Shape 1"/>
          <p:cNvSpPr/>
          <p:nvPr/>
        </p:nvSpPr>
        <p:spPr>
          <a:xfrm>
            <a:off x="631908" y="1351756"/>
            <a:ext cx="6355993" cy="1249462"/>
          </a:xfrm>
          <a:prstGeom prst="roundRect">
            <a:avLst>
              <a:gd name="adj" fmla="val 5690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07521" y="1527373"/>
            <a:ext cx="6004767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🚬</a:t>
            </a: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Kouření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07521" y="1900932"/>
            <a:ext cx="6004767" cy="5246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Největší rizikový faktor — poškozuje cévní endotel a urychluje aterosklerózu.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631908" y="2759869"/>
            <a:ext cx="6355993" cy="987127"/>
          </a:xfrm>
          <a:prstGeom prst="roundRect">
            <a:avLst>
              <a:gd name="adj" fmla="val 7202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07521" y="2935486"/>
            <a:ext cx="6004767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🩸</a:t>
            </a: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Diabetes mellitus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807521" y="3309045"/>
            <a:ext cx="6004767" cy="2623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Zvyšuje riziko postižení malých i velkých cév, zhoršuje hojení ran.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631908" y="3905647"/>
            <a:ext cx="6355993" cy="987127"/>
          </a:xfrm>
          <a:prstGeom prst="roundRect">
            <a:avLst>
              <a:gd name="adj" fmla="val 7202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07521" y="4081264"/>
            <a:ext cx="6004767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⚖️</a:t>
            </a: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Hypertenze &amp; obezita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807521" y="4454823"/>
            <a:ext cx="6004767" cy="2623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Zvyšují zátěž na cévní stěnu a urychlují progres onemocnění.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631908" y="5051425"/>
            <a:ext cx="6355993" cy="1249462"/>
          </a:xfrm>
          <a:prstGeom prst="roundRect">
            <a:avLst>
              <a:gd name="adj" fmla="val 5690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07521" y="5227042"/>
            <a:ext cx="6004767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🧬</a:t>
            </a: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Hyperlipidemie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807521" y="5600601"/>
            <a:ext cx="6004767" cy="5246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Vysoký cholesterol přispívá k tvorbě aterosklerotických plátů v tepnách.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706239"/>
            <a:ext cx="10927878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Stádia ICHDK dle Fontainovy klasifikace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31908" y="1661220"/>
            <a:ext cx="1365910" cy="1054993"/>
          </a:xfrm>
          <a:prstGeom prst="roundRect">
            <a:avLst>
              <a:gd name="adj" fmla="val 7188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187916" y="2030016"/>
            <a:ext cx="253894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1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2178293" y="1841698"/>
            <a:ext cx="9201019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Stádium I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2178293" y="2246809"/>
            <a:ext cx="9201019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Asymptomatické — pacient bez potíží, změny jen na tepnách.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2088006" y="2703513"/>
            <a:ext cx="9381593" cy="12700"/>
          </a:xfrm>
          <a:prstGeom prst="roundRect">
            <a:avLst>
              <a:gd name="adj" fmla="val 49999"/>
            </a:avLst>
          </a:prstGeom>
          <a:solidFill>
            <a:srgbClr val="DFB8BC"/>
          </a:solidFill>
          <a:ln/>
        </p:spPr>
      </p:sp>
      <p:sp>
        <p:nvSpPr>
          <p:cNvPr id="8" name="Shape 6"/>
          <p:cNvSpPr/>
          <p:nvPr/>
        </p:nvSpPr>
        <p:spPr>
          <a:xfrm>
            <a:off x="631908" y="2806402"/>
            <a:ext cx="2731920" cy="1054993"/>
          </a:xfrm>
          <a:prstGeom prst="roundRect">
            <a:avLst>
              <a:gd name="adj" fmla="val 7188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870921" y="3175198"/>
            <a:ext cx="253894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2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3544303" y="2986881"/>
            <a:ext cx="7835009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Stádium II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3544303" y="3391991"/>
            <a:ext cx="7835009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Klaudikace — bolest při chůzi, ustupuje v klidu. IIa &gt;200 m, IIb &lt;200 m.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3454016" y="3848695"/>
            <a:ext cx="8015583" cy="12700"/>
          </a:xfrm>
          <a:prstGeom prst="roundRect">
            <a:avLst>
              <a:gd name="adj" fmla="val 49999"/>
            </a:avLst>
          </a:prstGeom>
          <a:solidFill>
            <a:srgbClr val="DFB8BC"/>
          </a:solidFill>
          <a:ln/>
        </p:spPr>
      </p:sp>
      <p:sp>
        <p:nvSpPr>
          <p:cNvPr id="13" name="Shape 11"/>
          <p:cNvSpPr/>
          <p:nvPr/>
        </p:nvSpPr>
        <p:spPr>
          <a:xfrm>
            <a:off x="631908" y="3951585"/>
            <a:ext cx="4097930" cy="1054993"/>
          </a:xfrm>
          <a:prstGeom prst="roundRect">
            <a:avLst>
              <a:gd name="adj" fmla="val 7188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553926" y="4320381"/>
            <a:ext cx="253894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3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4910312" y="4132064"/>
            <a:ext cx="6469000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Stádium III</a:t>
            </a:r>
            <a:endParaRPr lang="en-US" sz="1850" dirty="0"/>
          </a:p>
        </p:txBody>
      </p:sp>
      <p:sp>
        <p:nvSpPr>
          <p:cNvPr id="16" name="Text 14"/>
          <p:cNvSpPr/>
          <p:nvPr/>
        </p:nvSpPr>
        <p:spPr>
          <a:xfrm>
            <a:off x="4910312" y="4537174"/>
            <a:ext cx="6469000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Klidová bolest — přetrvává i v noci, pacient svěšuje nohu z lůžka.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4820026" y="4993878"/>
            <a:ext cx="6649573" cy="12700"/>
          </a:xfrm>
          <a:prstGeom prst="roundRect">
            <a:avLst>
              <a:gd name="adj" fmla="val 49999"/>
            </a:avLst>
          </a:prstGeom>
          <a:solidFill>
            <a:srgbClr val="DFB8BC"/>
          </a:solidFill>
          <a:ln/>
        </p:spPr>
      </p:sp>
      <p:sp>
        <p:nvSpPr>
          <p:cNvPr id="18" name="Shape 16"/>
          <p:cNvSpPr/>
          <p:nvPr/>
        </p:nvSpPr>
        <p:spPr>
          <a:xfrm>
            <a:off x="631908" y="5096768"/>
            <a:ext cx="5463939" cy="1054993"/>
          </a:xfrm>
          <a:prstGeom prst="roundRect">
            <a:avLst>
              <a:gd name="adj" fmla="val 7188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236931" y="5465564"/>
            <a:ext cx="253894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4</a:t>
            </a:r>
            <a:endParaRPr lang="en-US" sz="1950" dirty="0"/>
          </a:p>
        </p:txBody>
      </p:sp>
      <p:sp>
        <p:nvSpPr>
          <p:cNvPr id="20" name="Text 18"/>
          <p:cNvSpPr/>
          <p:nvPr/>
        </p:nvSpPr>
        <p:spPr>
          <a:xfrm>
            <a:off x="6276322" y="5277247"/>
            <a:ext cx="5102990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Stádium IV</a:t>
            </a:r>
            <a:endParaRPr lang="en-US" sz="1850" dirty="0"/>
          </a:p>
        </p:txBody>
      </p:sp>
      <p:sp>
        <p:nvSpPr>
          <p:cNvPr id="21" name="Text 19"/>
          <p:cNvSpPr/>
          <p:nvPr/>
        </p:nvSpPr>
        <p:spPr>
          <a:xfrm>
            <a:off x="6276322" y="5682357"/>
            <a:ext cx="5102990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Nekrózy a gangrény — hrozí amputace končetiny.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55724"/>
            <a:ext cx="10927878" cy="5567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Klinické příznaky</a:t>
            </a:r>
            <a:endParaRPr lang="en-US" sz="3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1908" y="1528961"/>
            <a:ext cx="3556308" cy="160069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96419" y="1717278"/>
            <a:ext cx="3103485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Klaudikační bolest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96419" y="2154337"/>
            <a:ext cx="3103485" cy="7870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Křečovitá bolest lýtka při chůzi, mizí po zastavení — typický příznak ICHDK.</a:t>
            </a:r>
            <a:endParaRPr lang="en-US" sz="13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1908" y="3288308"/>
            <a:ext cx="3556308" cy="133836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96419" y="3476625"/>
            <a:ext cx="3103485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Chladná, bledá kůže</a:t>
            </a:r>
            <a:endParaRPr lang="en-US" sz="1750" dirty="0"/>
          </a:p>
        </p:txBody>
      </p:sp>
      <p:sp>
        <p:nvSpPr>
          <p:cNvPr id="8" name="Text 4"/>
          <p:cNvSpPr/>
          <p:nvPr/>
        </p:nvSpPr>
        <p:spPr>
          <a:xfrm>
            <a:off x="896419" y="3913684"/>
            <a:ext cx="3103485" cy="5246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Snížená teplota a bledost končetiny, cyanóza při závislé poloze.</a:t>
            </a:r>
            <a:endParaRPr lang="en-US" sz="13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1908" y="4785320"/>
            <a:ext cx="3556308" cy="133836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96419" y="4973638"/>
            <a:ext cx="3103485" cy="278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Trofické změny</a:t>
            </a:r>
            <a:endParaRPr lang="en-US" sz="1750" dirty="0"/>
          </a:p>
        </p:txBody>
      </p:sp>
      <p:sp>
        <p:nvSpPr>
          <p:cNvPr id="11" name="Text 6"/>
          <p:cNvSpPr/>
          <p:nvPr/>
        </p:nvSpPr>
        <p:spPr>
          <a:xfrm>
            <a:off x="896419" y="5410696"/>
            <a:ext cx="3103485" cy="5246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Vypadávání ochlupení, lámavé nehty, atrofie svalů, špatně se hojící rány.</a:t>
            </a:r>
            <a:endParaRPr lang="en-US" sz="13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7504" y="1869182"/>
            <a:ext cx="6958533" cy="39141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498376"/>
            <a:ext cx="10927878" cy="4825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0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Diagnostika ICHDK</a:t>
            </a:r>
            <a:endParaRPr lang="en-US" sz="30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08" y="1219200"/>
            <a:ext cx="10927878" cy="479365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43677" y="4232557"/>
            <a:ext cx="1651593" cy="6226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Fyzikální vyšetření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3943677" y="4939344"/>
            <a:ext cx="1651593" cy="6432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45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Palpace pulzů a inspekce končetiny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9190397" y="4232557"/>
            <a:ext cx="1651593" cy="6226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Doppler a angiografie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9190397" y="4939344"/>
            <a:ext cx="1651593" cy="6432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45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Ultrazvuk a zobrazovací vyšetření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1378147" y="1650041"/>
            <a:ext cx="1651593" cy="3113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Anamnéza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1378147" y="2045493"/>
            <a:ext cx="1651593" cy="6432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45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Shromáždění klinických příznaků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6603837" y="1650041"/>
            <a:ext cx="1651593" cy="3113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Měření ABI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6603837" y="2045493"/>
            <a:ext cx="1651593" cy="4288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4000"/>
              </a:lnSpc>
              <a:buNone/>
            </a:pPr>
            <a:r>
              <a:rPr lang="en-US" sz="145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Kotníkovo‑brachiální index (ABI)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631908" y="6146899"/>
            <a:ext cx="11537463" cy="212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15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Kotníkovo-brachiální index (ABI) pod 0,9 potvrzuje ischemii. Hodnota pod 0,5 signalizuje kritickou ischémii končetiny.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03794" y="533003"/>
            <a:ext cx="6355993" cy="5196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Ošetřovatelská anamnéza</a:t>
            </a:r>
            <a:endParaRPr lang="en-US" sz="3250" dirty="0"/>
          </a:p>
        </p:txBody>
      </p:sp>
      <p:sp>
        <p:nvSpPr>
          <p:cNvPr id="4" name="Text 1"/>
          <p:cNvSpPr/>
          <p:nvPr/>
        </p:nvSpPr>
        <p:spPr>
          <a:xfrm>
            <a:off x="5203794" y="1259880"/>
            <a:ext cx="6965577" cy="236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Sestra zjišťuje klíčové informace pro individuální plán péče: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5203794" y="1652290"/>
            <a:ext cx="315905" cy="19744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01</a:t>
            </a:r>
            <a:endParaRPr lang="en-US" sz="1200" dirty="0"/>
          </a:p>
        </p:txBody>
      </p:sp>
      <p:sp>
        <p:nvSpPr>
          <p:cNvPr id="6" name="Shape 3"/>
          <p:cNvSpPr/>
          <p:nvPr/>
        </p:nvSpPr>
        <p:spPr>
          <a:xfrm>
            <a:off x="5203794" y="1901726"/>
            <a:ext cx="6355993" cy="19050"/>
          </a:xfrm>
          <a:prstGeom prst="rect">
            <a:avLst/>
          </a:prstGeom>
          <a:solidFill>
            <a:srgbClr val="DA1B2E"/>
          </a:solidFill>
          <a:ln/>
        </p:spPr>
      </p:sp>
      <p:sp>
        <p:nvSpPr>
          <p:cNvPr id="7" name="Text 4"/>
          <p:cNvSpPr/>
          <p:nvPr/>
        </p:nvSpPr>
        <p:spPr>
          <a:xfrm>
            <a:off x="5203794" y="2018804"/>
            <a:ext cx="6355993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Charakter bolesti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5203794" y="2361406"/>
            <a:ext cx="6355993" cy="236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Lokalizace, intenzita (VAS), provokující faktory — klaudikační vzdálenost.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5203794" y="2855020"/>
            <a:ext cx="315905" cy="19744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02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5203794" y="3104455"/>
            <a:ext cx="6355993" cy="19050"/>
          </a:xfrm>
          <a:prstGeom prst="rect">
            <a:avLst/>
          </a:prstGeom>
          <a:solidFill>
            <a:srgbClr val="DA1B2E"/>
          </a:solidFill>
          <a:ln/>
        </p:spPr>
      </p:sp>
      <p:sp>
        <p:nvSpPr>
          <p:cNvPr id="11" name="Text 8"/>
          <p:cNvSpPr/>
          <p:nvPr/>
        </p:nvSpPr>
        <p:spPr>
          <a:xfrm>
            <a:off x="5203794" y="3221534"/>
            <a:ext cx="6355993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Soběstačnost a mobilita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5203794" y="3564136"/>
            <a:ext cx="6355993" cy="236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Schopnost chůze, riziko pádu, potřeba kompenzačních pomůcek.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5203794" y="4057749"/>
            <a:ext cx="315905" cy="19744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03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5203794" y="4307185"/>
            <a:ext cx="6355993" cy="19050"/>
          </a:xfrm>
          <a:prstGeom prst="rect">
            <a:avLst/>
          </a:prstGeom>
          <a:solidFill>
            <a:srgbClr val="DA1B2E"/>
          </a:solidFill>
          <a:ln/>
        </p:spPr>
      </p:sp>
      <p:sp>
        <p:nvSpPr>
          <p:cNvPr id="15" name="Text 12"/>
          <p:cNvSpPr/>
          <p:nvPr/>
        </p:nvSpPr>
        <p:spPr>
          <a:xfrm>
            <a:off x="5203794" y="4424263"/>
            <a:ext cx="6355993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Stav kůže a ran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5203794" y="4766866"/>
            <a:ext cx="6355993" cy="236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Přítomnost defektů, jejich velikost, stadium hojení, riziko infekce.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5203794" y="5260479"/>
            <a:ext cx="315905" cy="19744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04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5203794" y="5509915"/>
            <a:ext cx="6355993" cy="19050"/>
          </a:xfrm>
          <a:prstGeom prst="rect">
            <a:avLst/>
          </a:prstGeom>
          <a:solidFill>
            <a:srgbClr val="DA1B2E"/>
          </a:solidFill>
          <a:ln/>
        </p:spPr>
      </p:sp>
      <p:sp>
        <p:nvSpPr>
          <p:cNvPr id="19" name="Text 16"/>
          <p:cNvSpPr/>
          <p:nvPr/>
        </p:nvSpPr>
        <p:spPr>
          <a:xfrm>
            <a:off x="5203794" y="5626993"/>
            <a:ext cx="6355993" cy="259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Rizikové faktory pacienta</a:t>
            </a:r>
            <a:endParaRPr lang="en-US" sz="1600" dirty="0"/>
          </a:p>
        </p:txBody>
      </p:sp>
      <p:sp>
        <p:nvSpPr>
          <p:cNvPr id="20" name="Text 17"/>
          <p:cNvSpPr/>
          <p:nvPr/>
        </p:nvSpPr>
        <p:spPr>
          <a:xfrm>
            <a:off x="5203794" y="5969595"/>
            <a:ext cx="6355993" cy="236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Kouření, diabetes, léky, rodinná anamnéza cévních onemocnění.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924917"/>
            <a:ext cx="10927878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Ošetřovatelské diagnózy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1908" y="1879898"/>
            <a:ext cx="5373652" cy="193635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183354" y="2003623"/>
            <a:ext cx="270761" cy="33853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2"/>
          <p:cNvSpPr/>
          <p:nvPr/>
        </p:nvSpPr>
        <p:spPr>
          <a:xfrm>
            <a:off x="837782" y="2627412"/>
            <a:ext cx="4961905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Akutní / chronická bolest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37782" y="3032522"/>
            <a:ext cx="4961905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 souvislosti s ischemií tkání — klaudikace, klidová bolest.</a:t>
            </a:r>
            <a:endParaRPr lang="en-US" sz="14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86035" y="1879898"/>
            <a:ext cx="5373752" cy="193635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737481" y="2003623"/>
            <a:ext cx="270761" cy="33853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2</a:t>
            </a:r>
            <a:endParaRPr lang="en-US" sz="2100" dirty="0"/>
          </a:p>
        </p:txBody>
      </p:sp>
      <p:sp>
        <p:nvSpPr>
          <p:cNvPr id="9" name="Text 5"/>
          <p:cNvSpPr/>
          <p:nvPr/>
        </p:nvSpPr>
        <p:spPr>
          <a:xfrm>
            <a:off x="6391909" y="2627412"/>
            <a:ext cx="4962004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Porušená tkáňová integrita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6391909" y="3032522"/>
            <a:ext cx="4962004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Trofické defekty, nekrózy, riziko rozvoje gangrény.</a:t>
            </a:r>
            <a:endParaRPr lang="en-US" sz="14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1908" y="3996730"/>
            <a:ext cx="5373652" cy="1936353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183354" y="4120455"/>
            <a:ext cx="270761" cy="33853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3</a:t>
            </a:r>
            <a:endParaRPr lang="en-US" sz="2100" dirty="0"/>
          </a:p>
        </p:txBody>
      </p:sp>
      <p:sp>
        <p:nvSpPr>
          <p:cNvPr id="13" name="Text 8"/>
          <p:cNvSpPr/>
          <p:nvPr/>
        </p:nvSpPr>
        <p:spPr>
          <a:xfrm>
            <a:off x="837782" y="4744244"/>
            <a:ext cx="4961905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Snížená pohyblivost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37782" y="5149354"/>
            <a:ext cx="4961905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Omezení pohybu z důvodu bolesti a ischemie svalových skupin.</a:t>
            </a:r>
            <a:endParaRPr lang="en-US" sz="140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86035" y="3996730"/>
            <a:ext cx="5373752" cy="193635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737481" y="4120455"/>
            <a:ext cx="270761" cy="338534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4</a:t>
            </a:r>
            <a:endParaRPr lang="en-US" sz="2100" dirty="0"/>
          </a:p>
        </p:txBody>
      </p:sp>
      <p:sp>
        <p:nvSpPr>
          <p:cNvPr id="17" name="Text 11"/>
          <p:cNvSpPr/>
          <p:nvPr/>
        </p:nvSpPr>
        <p:spPr>
          <a:xfrm>
            <a:off x="6391909" y="4744244"/>
            <a:ext cx="4962004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Deficit sebepéče</a:t>
            </a:r>
            <a:endParaRPr lang="en-US" sz="1850" dirty="0"/>
          </a:p>
        </p:txBody>
      </p:sp>
      <p:sp>
        <p:nvSpPr>
          <p:cNvPr id="18" name="Text 12"/>
          <p:cNvSpPr/>
          <p:nvPr/>
        </p:nvSpPr>
        <p:spPr>
          <a:xfrm>
            <a:off x="6391909" y="5149354"/>
            <a:ext cx="4962004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Snížená schopnost hygienické péče, oblékání, pohybu.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496491"/>
            <a:ext cx="109278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Polohování a péče o končetiny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08" y="911721"/>
            <a:ext cx="7026000" cy="995749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84518" y="5439370"/>
            <a:ext cx="3681519" cy="1484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Zásady polohování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7884518" y="5632847"/>
            <a:ext cx="3681519" cy="2166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Při ICHDK se </a:t>
            </a:r>
            <a:r>
              <a:rPr lang="en-US" sz="700" b="1" dirty="0">
                <a:solidFill>
                  <a:srgbClr val="3B3535"/>
                </a:solidFill>
                <a:latin typeface="Sora Bold" pitchFamily="34" charset="0"/>
                <a:ea typeface="Sora Bold" pitchFamily="34" charset="-122"/>
                <a:cs typeface="Sora Bold" pitchFamily="34" charset="-120"/>
              </a:rPr>
              <a:t>nedoporučuje elevace</a:t>
            </a: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 končetin — zhoršuje arteriální průtok. Končetiny udržujeme v </a:t>
            </a:r>
            <a:r>
              <a:rPr lang="en-US" sz="700" b="1" dirty="0">
                <a:solidFill>
                  <a:srgbClr val="3B3535"/>
                </a:solidFill>
                <a:latin typeface="Sora Bold" pitchFamily="34" charset="0"/>
                <a:ea typeface="Sora Bold" pitchFamily="34" charset="-122"/>
                <a:cs typeface="Sora Bold" pitchFamily="34" charset="-120"/>
              </a:rPr>
              <a:t>horizontální nebo mírně závislé poloze</a:t>
            </a: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.</a:t>
            </a:r>
            <a:endParaRPr lang="en-US" sz="700" dirty="0"/>
          </a:p>
        </p:txBody>
      </p:sp>
      <p:sp>
        <p:nvSpPr>
          <p:cNvPr id="6" name="Text 3"/>
          <p:cNvSpPr/>
          <p:nvPr/>
        </p:nvSpPr>
        <p:spPr>
          <a:xfrm>
            <a:off x="7884518" y="5890121"/>
            <a:ext cx="3681519" cy="480715"/>
          </a:xfrm>
          <a:prstGeom prst="rect">
            <a:avLst/>
          </a:prstGeom>
          <a:noFill/>
          <a:ln/>
        </p:spPr>
        <p:txBody>
          <a:bodyPr wrap="square" lIns="0" tIns="36109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Měkká podložka pod paty — prevence dekubitů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Vyhýbáme se tlaku na ischemické oblasti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Pravidelné polohování každé 2 hodiny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Teplé prostředí — zabraňovat prochladnutí</a:t>
            </a:r>
            <a:endParaRPr lang="en-US" sz="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1495524"/>
            <a:ext cx="6355993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Péče o kůži a rány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31908" y="2360216"/>
            <a:ext cx="6355993" cy="3002161"/>
          </a:xfrm>
          <a:prstGeom prst="roundRect">
            <a:avLst>
              <a:gd name="adj" fmla="val 2526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38258" y="2366566"/>
            <a:ext cx="3171646" cy="1639193"/>
          </a:xfrm>
          <a:custGeom>
            <a:avLst/>
            <a:gdLst/>
            <a:ahLst/>
            <a:cxnLst/>
            <a:rect l="l" t="t" r="r" b="b"/>
            <a:pathLst>
              <a:path w="3171646" h="1639193">
                <a:moveTo>
                  <a:pt x="63192" y="0"/>
                </a:moveTo>
                <a:lnTo>
                  <a:pt x="3171646" y="0"/>
                </a:lnTo>
                <a:lnTo>
                  <a:pt x="3171646" y="1639193"/>
                </a:lnTo>
                <a:lnTo>
                  <a:pt x="0" y="1639193"/>
                </a:lnTo>
                <a:lnTo>
                  <a:pt x="0" y="63193"/>
                </a:lnTo>
                <a:arcTo wR="63192" hR="63193" stAng="10800000" swAng="5400000"/>
                <a:close/>
              </a:path>
            </a:pathLst>
          </a:custGeom>
          <a:solidFill>
            <a:srgbClr val="F9D2D6"/>
          </a:solidFill>
          <a:ln/>
        </p:spPr>
      </p:sp>
      <p:sp>
        <p:nvSpPr>
          <p:cNvPr id="6" name="Text 3"/>
          <p:cNvSpPr/>
          <p:nvPr/>
        </p:nvSpPr>
        <p:spPr>
          <a:xfrm>
            <a:off x="818733" y="2547045"/>
            <a:ext cx="2810698" cy="3032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🧴</a:t>
            </a: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Denní hygiena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18733" y="2958505"/>
            <a:ext cx="2810698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Jemné mytí vlažnou vodou, důkladné osušení meziprstí, hydratace pokožky.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3809905" y="2366566"/>
            <a:ext cx="3171646" cy="1639193"/>
          </a:xfrm>
          <a:custGeom>
            <a:avLst/>
            <a:gdLst/>
            <a:ahLst/>
            <a:cxnLst/>
            <a:rect l="l" t="t" r="r" b="b"/>
            <a:pathLst>
              <a:path w="3171646" h="1639193">
                <a:moveTo>
                  <a:pt x="0" y="0"/>
                </a:moveTo>
                <a:lnTo>
                  <a:pt x="3108455" y="0"/>
                </a:lnTo>
                <a:arcTo wR="63192" hR="63193" stAng="16200000" swAng="5400000"/>
                <a:lnTo>
                  <a:pt x="3171646" y="1639193"/>
                </a:lnTo>
                <a:lnTo>
                  <a:pt x="0" y="1639193"/>
                </a:lnTo>
                <a:lnTo>
                  <a:pt x="0" y="0"/>
                </a:lnTo>
                <a:close/>
              </a:path>
            </a:pathLst>
          </a:custGeom>
          <a:solidFill>
            <a:srgbClr val="F9D2D6"/>
          </a:solidFill>
          <a:ln/>
        </p:spPr>
      </p:sp>
      <p:sp>
        <p:nvSpPr>
          <p:cNvPr id="9" name="Shape 6"/>
          <p:cNvSpPr/>
          <p:nvPr/>
        </p:nvSpPr>
        <p:spPr>
          <a:xfrm>
            <a:off x="3809905" y="2366566"/>
            <a:ext cx="25399" cy="1639193"/>
          </a:xfrm>
          <a:prstGeom prst="roundRect">
            <a:avLst>
              <a:gd name="adj" fmla="val 50001"/>
            </a:avLst>
          </a:prstGeom>
          <a:solidFill>
            <a:srgbClr val="DFB8BC"/>
          </a:solidFill>
          <a:ln/>
        </p:spPr>
      </p:sp>
      <p:sp>
        <p:nvSpPr>
          <p:cNvPr id="10" name="Text 7"/>
          <p:cNvSpPr/>
          <p:nvPr/>
        </p:nvSpPr>
        <p:spPr>
          <a:xfrm>
            <a:off x="3990379" y="2547045"/>
            <a:ext cx="2810698" cy="3032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🩹</a:t>
            </a: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Ošetření defektů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3990379" y="2958505"/>
            <a:ext cx="2810698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Sterilní převazy, vlhké hojení ran, dokumentace velikosti a stadia defektu.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638258" y="4005759"/>
            <a:ext cx="6343293" cy="1350268"/>
          </a:xfrm>
          <a:custGeom>
            <a:avLst/>
            <a:gdLst/>
            <a:ahLst/>
            <a:cxnLst/>
            <a:rect l="l" t="t" r="r" b="b"/>
            <a:pathLst>
              <a:path w="6343293" h="1350268">
                <a:moveTo>
                  <a:pt x="0" y="0"/>
                </a:moveTo>
                <a:lnTo>
                  <a:pt x="6343293" y="0"/>
                </a:lnTo>
                <a:lnTo>
                  <a:pt x="6343293" y="1287075"/>
                </a:lnTo>
                <a:arcTo wR="63192" hR="63193" stAng="0" swAng="5400000"/>
                <a:lnTo>
                  <a:pt x="63192" y="1350268"/>
                </a:lnTo>
                <a:arcTo wR="63192" hR="63193" stAng="5400000" swAng="5400000"/>
                <a:lnTo>
                  <a:pt x="0" y="0"/>
                </a:lnTo>
                <a:close/>
              </a:path>
            </a:pathLst>
          </a:custGeom>
          <a:solidFill>
            <a:srgbClr val="F9D2D6"/>
          </a:solidFill>
          <a:ln/>
        </p:spPr>
      </p:sp>
      <p:sp>
        <p:nvSpPr>
          <p:cNvPr id="13" name="Shape 10"/>
          <p:cNvSpPr/>
          <p:nvPr/>
        </p:nvSpPr>
        <p:spPr>
          <a:xfrm>
            <a:off x="638258" y="4005759"/>
            <a:ext cx="6343293" cy="25400"/>
          </a:xfrm>
          <a:prstGeom prst="roundRect">
            <a:avLst>
              <a:gd name="adj" fmla="val 49999"/>
            </a:avLst>
          </a:prstGeom>
          <a:solidFill>
            <a:srgbClr val="DFB8BC"/>
          </a:solidFill>
          <a:ln/>
        </p:spPr>
      </p:sp>
      <p:sp>
        <p:nvSpPr>
          <p:cNvPr id="14" name="Text 11"/>
          <p:cNvSpPr/>
          <p:nvPr/>
        </p:nvSpPr>
        <p:spPr>
          <a:xfrm>
            <a:off x="818733" y="4186237"/>
            <a:ext cx="5982344" cy="3032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👟</a:t>
            </a: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Ochrana nohou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818733" y="4597698"/>
            <a:ext cx="5982344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Vhodná obuv bez tlakových míst, bavlněné ponožky, kontrola obuvi zevnitř.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50664"/>
            <a:ext cx="10927878" cy="51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Farmakologická léčba</a:t>
            </a:r>
            <a:endParaRPr lang="en-US" sz="3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1908" y="1410791"/>
            <a:ext cx="387836" cy="38784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31908" y="1965226"/>
            <a:ext cx="3578731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Antiagregancia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631908" y="2353667"/>
            <a:ext cx="3578731" cy="4615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Kyselina acetylsalicylová (Aspirin), clopidogrel — brání shlukování destiček.</a:t>
            </a:r>
            <a:endParaRPr lang="en-US" sz="1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1908" y="3081834"/>
            <a:ext cx="387836" cy="38784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31908" y="3636268"/>
            <a:ext cx="3578731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Vazodilatancia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631908" y="4024709"/>
            <a:ext cx="3578731" cy="4615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Pentoxifylin, prostanoidy — rozšiřují cévy, zlepšují reologické vlastnosti krve.</a:t>
            </a:r>
            <a:endParaRPr lang="en-US" sz="12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1908" y="4752876"/>
            <a:ext cx="387836" cy="38784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31908" y="5307310"/>
            <a:ext cx="3578731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Statiny &amp; antihypertenziva</a:t>
            </a:r>
            <a:endParaRPr lang="en-US" sz="1600" dirty="0"/>
          </a:p>
        </p:txBody>
      </p:sp>
      <p:sp>
        <p:nvSpPr>
          <p:cNvPr id="11" name="Text 6"/>
          <p:cNvSpPr/>
          <p:nvPr/>
        </p:nvSpPr>
        <p:spPr>
          <a:xfrm>
            <a:off x="631908" y="5695752"/>
            <a:ext cx="3578731" cy="4615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Snižují progresi aterosklerózy a regulují krevní tlak — kauzální léčba.</a:t>
            </a:r>
            <a:endParaRPr lang="en-US" sz="12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5400" y="1461294"/>
            <a:ext cx="6970637" cy="464552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496491"/>
            <a:ext cx="109278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Chirurgická a intervenční léčba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081" y="883543"/>
            <a:ext cx="8895532" cy="556339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868389" y="3381604"/>
            <a:ext cx="1833971" cy="6471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20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Amputace (krajní)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5178450" y="5733674"/>
            <a:ext cx="1833971" cy="6471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0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Bypass žilním štěpem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8489023" y="3380409"/>
            <a:ext cx="1833972" cy="6471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Endovaskulární stent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5178450" y="949452"/>
            <a:ext cx="1833971" cy="6471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0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Perkutánní PTA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631908" y="6497637"/>
            <a:ext cx="11537463" cy="108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Volba metody závisí na rozsahu postižení, stádiu ICHDK a celkovém stavu pacienta. Cílem je obnovit průtok krve a zachovat končetinu.</a:t>
            </a:r>
            <a:endParaRPr lang="en-US" sz="7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908" y="1068090"/>
            <a:ext cx="6355993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Edukace pacienta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31908" y="1932781"/>
            <a:ext cx="406191" cy="406202"/>
          </a:xfrm>
          <a:prstGeom prst="roundRect">
            <a:avLst>
              <a:gd name="adj" fmla="val 18669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218574" y="1994793"/>
            <a:ext cx="5769327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Absolutní zákaz kouření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218574" y="2399903"/>
            <a:ext cx="5769327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Kouření je nejzávažnější ovlivnitelný rizikový faktor — urychluje progresi nemoci.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631908" y="3338810"/>
            <a:ext cx="406191" cy="406202"/>
          </a:xfrm>
          <a:prstGeom prst="roundRect">
            <a:avLst>
              <a:gd name="adj" fmla="val 18669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218574" y="3400822"/>
            <a:ext cx="5769327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Pohybový režim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1218574" y="3805932"/>
            <a:ext cx="5769327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Řízená chůzecí terapie — pravidelná chůze až do bolesti, pak pauza a opakování.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631908" y="4744839"/>
            <a:ext cx="406191" cy="406202"/>
          </a:xfrm>
          <a:prstGeom prst="roundRect">
            <a:avLst>
              <a:gd name="adj" fmla="val 18669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218574" y="4806851"/>
            <a:ext cx="5769327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Péče o nohy doma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1218574" y="5211961"/>
            <a:ext cx="5769327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Každodenní kontrola chodidel, vhodná obuv, nepodkládat nohy do tepla (radiátor).</a:t>
            </a: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1236365"/>
            <a:ext cx="10927878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Monitorace a komplikace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31908" y="2281535"/>
            <a:ext cx="5243679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Co sestra sleduje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631908" y="2758877"/>
            <a:ext cx="5243679" cy="1697038"/>
          </a:xfrm>
          <a:prstGeom prst="rect">
            <a:avLst/>
          </a:prstGeom>
          <a:noFill/>
          <a:ln/>
        </p:spPr>
        <p:txBody>
          <a:bodyPr wrap="square" lIns="0" tIns="72219" rIns="0" bIns="0" rtlCol="0" anchor="t">
            <a:normAutofit/>
          </a:bodyPr>
          <a:lstStyle/>
          <a:p>
            <a:pPr marL="284480" indent="-284480" algn="l">
              <a:lnSpc>
                <a:spcPct val="133000"/>
              </a:lnSpc>
              <a:buSzPct val="100000"/>
              <a:buChar char="•"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Barva, teplota a citlivost končetin</a:t>
            </a:r>
            <a:endParaRPr lang="en-US" sz="1400" dirty="0"/>
          </a:p>
          <a:p>
            <a:pPr marL="284480" indent="-284480" algn="l">
              <a:lnSpc>
                <a:spcPct val="133000"/>
              </a:lnSpc>
              <a:buSzPct val="100000"/>
              <a:buChar char="•"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Přítomnost a charakter pulzací</a:t>
            </a:r>
            <a:endParaRPr lang="en-US" sz="1400" dirty="0"/>
          </a:p>
          <a:p>
            <a:pPr marL="284480" indent="-284480" algn="l">
              <a:lnSpc>
                <a:spcPct val="133000"/>
              </a:lnSpc>
              <a:buSzPct val="100000"/>
              <a:buChar char="•"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Intenzita bolesti — VAS škála</a:t>
            </a:r>
            <a:endParaRPr lang="en-US" sz="1400" dirty="0"/>
          </a:p>
          <a:p>
            <a:pPr marL="284480" indent="-284480" algn="l">
              <a:lnSpc>
                <a:spcPct val="133000"/>
              </a:lnSpc>
              <a:buSzPct val="100000"/>
              <a:buChar char="•"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Stav kožních defektů, známky infekce</a:t>
            </a:r>
            <a:endParaRPr lang="en-US" sz="1400" dirty="0"/>
          </a:p>
          <a:p>
            <a:pPr marL="284480" indent="-284480" algn="l">
              <a:lnSpc>
                <a:spcPct val="133000"/>
              </a:lnSpc>
              <a:buSzPct val="100000"/>
              <a:buChar char="•"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Krevní tlak na obou pažích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322457" y="2281535"/>
            <a:ext cx="5243679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Možné komplikace</a:t>
            </a:r>
            <a:endParaRPr lang="en-US" sz="18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22457" y="2781498"/>
            <a:ext cx="2531602" cy="2636937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629929" y="2987377"/>
            <a:ext cx="2018257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⚠️</a:t>
            </a: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Akutní arteriální okluze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6629929" y="3767931"/>
            <a:ext cx="2018257" cy="1444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Náhlé přerušení průtoku — stav ohrožující končetinu, nutná okamžitá intervence.</a:t>
            </a:r>
            <a:endParaRPr lang="en-US" sz="14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4534" y="2781498"/>
            <a:ext cx="2531602" cy="2636937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9342005" y="2987377"/>
            <a:ext cx="2018257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⚠️</a:t>
            </a:r>
            <a:r>
              <a:rPr lang="en-US" sz="185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Gangréna → amputace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9342005" y="3767931"/>
            <a:ext cx="2018257" cy="1155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Nevratná nekróza tkáně při kritické ischemii bez včasné léčby.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03794" y="509984"/>
            <a:ext cx="6355993" cy="51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dirty="0">
                <a:solidFill>
                  <a:srgbClr val="1F1E1E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Shrnutí — klíčové body péče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5203794" y="1220192"/>
            <a:ext cx="6355993" cy="1119584"/>
          </a:xfrm>
          <a:prstGeom prst="roundRect">
            <a:avLst>
              <a:gd name="adj" fmla="val 5821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365219" y="1381621"/>
            <a:ext cx="6033143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🔍</a:t>
            </a: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Posouzení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5365219" y="1716782"/>
            <a:ext cx="6033143" cy="4615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Komplexní ošetřovatelská anamnéza, hodnocení bolesti, stavu kůže a soběstačnosti.</a:t>
            </a:r>
            <a:endParaRPr lang="en-US" sz="1200" dirty="0"/>
          </a:p>
        </p:txBody>
      </p:sp>
      <p:sp>
        <p:nvSpPr>
          <p:cNvPr id="7" name="Shape 4"/>
          <p:cNvSpPr/>
          <p:nvPr/>
        </p:nvSpPr>
        <p:spPr>
          <a:xfrm>
            <a:off x="5203794" y="2473027"/>
            <a:ext cx="6355993" cy="888802"/>
          </a:xfrm>
          <a:prstGeom prst="roundRect">
            <a:avLst>
              <a:gd name="adj" fmla="val 7332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65219" y="2634456"/>
            <a:ext cx="6033143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💊</a:t>
            </a: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Léčba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365219" y="2969617"/>
            <a:ext cx="6033143" cy="2307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Farmakoterapie, správné polohování, sterilní péče o rány, příprava na výkon.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5203794" y="3495080"/>
            <a:ext cx="6355993" cy="888802"/>
          </a:xfrm>
          <a:prstGeom prst="roundRect">
            <a:avLst>
              <a:gd name="adj" fmla="val 7332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365219" y="3656509"/>
            <a:ext cx="6033143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Edukace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5365219" y="3991670"/>
            <a:ext cx="6033143" cy="2307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Nekouřit, pečovat o nohy, dodržovat pohybový režim a pravidelné kontroly.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5203794" y="4517132"/>
            <a:ext cx="6355993" cy="888802"/>
          </a:xfrm>
          <a:prstGeom prst="roundRect">
            <a:avLst>
              <a:gd name="adj" fmla="val 7332"/>
            </a:avLst>
          </a:prstGeom>
          <a:solidFill>
            <a:srgbClr val="F9D2D6"/>
          </a:solidFill>
          <a:ln w="6350">
            <a:solidFill>
              <a:srgbClr val="DFB8BC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365219" y="4678561"/>
            <a:ext cx="6033143" cy="2551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600" dirty="0">
                <a:solidFill>
                  <a:srgbClr val="3B3535"/>
                </a:solidFill>
                <a:latin typeface="Sora SemiBold" pitchFamily="34" charset="0"/>
                <a:ea typeface="Sora SemiBold" pitchFamily="34" charset="-122"/>
                <a:cs typeface="Sora SemiBold" pitchFamily="34" charset="-120"/>
              </a:rPr>
              <a:t> Spolupráce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5365219" y="5013722"/>
            <a:ext cx="6033143" cy="2307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Multidisciplinární tým: sestra, lékař, fyzioterapeut, podolog, dietolog.</a:t>
            </a:r>
            <a:endParaRPr lang="en-US" sz="1200" dirty="0"/>
          </a:p>
        </p:txBody>
      </p:sp>
      <p:sp>
        <p:nvSpPr>
          <p:cNvPr id="16" name="Shape 13"/>
          <p:cNvSpPr/>
          <p:nvPr/>
        </p:nvSpPr>
        <p:spPr>
          <a:xfrm>
            <a:off x="5203794" y="5555853"/>
            <a:ext cx="6355993" cy="792163"/>
          </a:xfrm>
          <a:prstGeom prst="roundRect">
            <a:avLst>
              <a:gd name="adj" fmla="val 8226"/>
            </a:avLst>
          </a:prstGeom>
          <a:solidFill>
            <a:srgbClr val="F9D2D6"/>
          </a:solidFill>
          <a:ln/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8869" y="5744468"/>
            <a:ext cx="193869" cy="155079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5707813" y="5727799"/>
            <a:ext cx="5696899" cy="4615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Zdroj: SLEZÁKOVÁ, L. </a:t>
            </a:r>
            <a:r>
              <a:rPr lang="en-US" sz="1200" i="1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Ošetřovatelství pro SZŠ I — Interna</a:t>
            </a:r>
            <a:r>
              <a:rPr lang="en-US" sz="1200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, Grada 2012, ISBN 978-80-247-3601-3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817</Words>
  <Application>Microsoft Office PowerPoint</Application>
  <PresentationFormat>Širokoúhlá obrazovka</PresentationFormat>
  <Paragraphs>144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Sora SemiBold</vt:lpstr>
      <vt:lpstr>Sora Bold</vt:lpstr>
      <vt:lpstr>Sora Light</vt:lpstr>
      <vt:lpstr>Arial</vt:lpstr>
      <vt:lpstr>Twemoji Mozilla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2026-08-30T19:30:05Z</dcterms:created>
  <dcterms:modified xsi:type="dcterms:W3CDTF">2026-08-30T19:30:54Z</dcterms:modified>
</cp:coreProperties>
</file>