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embeddedFontLst>
    <p:embeddedFont>
      <p:font typeface="Instrument Sans Bold" panose="020B0604020202020204" charset="0"/>
      <p:regular r:id="rId13"/>
    </p:embeddedFont>
    <p:embeddedFont>
      <p:font typeface="Instrument Sans Medium" panose="020B0604020202020204" charset="0"/>
      <p:regular r:id="rId14"/>
    </p:embeddedFont>
    <p:embeddedFont>
      <p:font typeface="Instrument Sans SemiBold" panose="020B0604020202020204" charset="0"/>
      <p:regular r:id="rId15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6402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2394148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Ošetřovatelská péče u pacienta s karcinomem plic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3858915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Průvodce pro studenty SZŠ · Od včasné diagnostiky po komplexní podporu pacienta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47489"/>
            <a:ext cx="6296860" cy="544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Karcinom plic: Alarmující čísla</a:t>
            </a:r>
            <a:endParaRPr lang="en-US" sz="3400" dirty="0"/>
          </a:p>
        </p:txBody>
      </p:sp>
      <p:sp>
        <p:nvSpPr>
          <p:cNvPr id="4" name="Text 1"/>
          <p:cNvSpPr/>
          <p:nvPr/>
        </p:nvSpPr>
        <p:spPr>
          <a:xfrm>
            <a:off x="5233360" y="1420019"/>
            <a:ext cx="3048023" cy="575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5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1.</a:t>
            </a:r>
            <a:endParaRPr lang="en-US" sz="4500" dirty="0"/>
          </a:p>
        </p:txBody>
      </p:sp>
      <p:sp>
        <p:nvSpPr>
          <p:cNvPr id="5" name="Text 2"/>
          <p:cNvSpPr/>
          <p:nvPr/>
        </p:nvSpPr>
        <p:spPr>
          <a:xfrm>
            <a:off x="5233360" y="2202656"/>
            <a:ext cx="3048023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Příčina smrti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5233360" y="2571155"/>
            <a:ext cx="3048023" cy="5355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8000"/>
              </a:lnSpc>
              <a:buNone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Nejčastější příčina úmrtí na zhoubné nádory v ČR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8482098" y="1420019"/>
            <a:ext cx="3048122" cy="575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5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90%</a:t>
            </a:r>
            <a:endParaRPr lang="en-US" sz="4500" dirty="0"/>
          </a:p>
        </p:txBody>
      </p:sp>
      <p:sp>
        <p:nvSpPr>
          <p:cNvPr id="8" name="Text 5"/>
          <p:cNvSpPr/>
          <p:nvPr/>
        </p:nvSpPr>
        <p:spPr>
          <a:xfrm>
            <a:off x="8482098" y="2202656"/>
            <a:ext cx="3048122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Kuřáci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8482098" y="2571155"/>
            <a:ext cx="3048122" cy="5355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8000"/>
              </a:lnSpc>
              <a:buNone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Nemocných jsou současní či bývalí kuřáci</a:t>
            </a:r>
            <a:endParaRPr lang="en-US" sz="1350" dirty="0"/>
          </a:p>
        </p:txBody>
      </p:sp>
      <p:sp>
        <p:nvSpPr>
          <p:cNvPr id="10" name="Text 7"/>
          <p:cNvSpPr/>
          <p:nvPr/>
        </p:nvSpPr>
        <p:spPr>
          <a:xfrm>
            <a:off x="6857729" y="3515122"/>
            <a:ext cx="3048023" cy="5750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5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⅔</a:t>
            </a:r>
            <a:endParaRPr lang="en-US" sz="4500" dirty="0"/>
          </a:p>
        </p:txBody>
      </p:sp>
      <p:sp>
        <p:nvSpPr>
          <p:cNvPr id="11" name="Text 8"/>
          <p:cNvSpPr/>
          <p:nvPr/>
        </p:nvSpPr>
        <p:spPr>
          <a:xfrm>
            <a:off x="6857729" y="4297759"/>
            <a:ext cx="3048023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Pozdní záchyt</a:t>
            </a:r>
            <a:endParaRPr lang="en-US" sz="1700" dirty="0"/>
          </a:p>
        </p:txBody>
      </p:sp>
      <p:sp>
        <p:nvSpPr>
          <p:cNvPr id="12" name="Text 9"/>
          <p:cNvSpPr/>
          <p:nvPr/>
        </p:nvSpPr>
        <p:spPr>
          <a:xfrm>
            <a:off x="6857729" y="4666258"/>
            <a:ext cx="3048023" cy="5355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8000"/>
              </a:lnSpc>
              <a:buNone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Nádorů diagnostikováno až v pokročilém stádiu</a:t>
            </a:r>
            <a:endParaRPr lang="en-US" sz="1350" dirty="0"/>
          </a:p>
        </p:txBody>
      </p:sp>
      <p:sp>
        <p:nvSpPr>
          <p:cNvPr id="13" name="Shape 10"/>
          <p:cNvSpPr/>
          <p:nvPr/>
        </p:nvSpPr>
        <p:spPr>
          <a:xfrm>
            <a:off x="5233360" y="5382518"/>
            <a:ext cx="6296860" cy="927894"/>
          </a:xfrm>
          <a:prstGeom prst="roundRect">
            <a:avLst>
              <a:gd name="adj" fmla="val 7887"/>
            </a:avLst>
          </a:prstGeom>
          <a:solidFill>
            <a:srgbClr val="FCF2B5"/>
          </a:solidFill>
          <a:ln/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7584" y="5618361"/>
            <a:ext cx="217780" cy="174228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5799588" y="5586710"/>
            <a:ext cx="5556409" cy="5355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000000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Pozdní diagnostika výrazně snižuje šance na úspěšnou léčbu — proto je osvěta klíčová.</a:t>
            </a:r>
            <a:endParaRPr lang="en-US" sz="13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572889"/>
            <a:ext cx="6983932" cy="6984107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7882336" y="3704431"/>
            <a:ext cx="795913" cy="143470"/>
          </a:xfrm>
          <a:prstGeom prst="roundRect">
            <a:avLst>
              <a:gd name="adj" fmla="val 22134"/>
            </a:avLst>
          </a:prstGeom>
          <a:solidFill>
            <a:srgbClr val="E2E3E9"/>
          </a:solidFill>
          <a:ln/>
        </p:spPr>
      </p:sp>
      <p:sp>
        <p:nvSpPr>
          <p:cNvPr id="4" name="Text 1"/>
          <p:cNvSpPr/>
          <p:nvPr/>
        </p:nvSpPr>
        <p:spPr>
          <a:xfrm>
            <a:off x="7938988" y="3732709"/>
            <a:ext cx="1292193" cy="869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5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ANATOMIE A TYPY</a:t>
            </a:r>
            <a:endParaRPr lang="en-US" sz="550" dirty="0"/>
          </a:p>
        </p:txBody>
      </p:sp>
      <p:sp>
        <p:nvSpPr>
          <p:cNvPr id="5" name="Text 2"/>
          <p:cNvSpPr/>
          <p:nvPr/>
        </p:nvSpPr>
        <p:spPr>
          <a:xfrm>
            <a:off x="7882336" y="3866753"/>
            <a:ext cx="365413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Co potřebuje sestra znát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7882336" y="4209256"/>
            <a:ext cx="3654135" cy="226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b="1" dirty="0">
                <a:solidFill>
                  <a:srgbClr val="5B5F71"/>
                </a:solidFill>
                <a:latin typeface="Instrument Sans Bold" pitchFamily="34" charset="0"/>
                <a:ea typeface="Instrument Sans Bold" pitchFamily="34" charset="-122"/>
                <a:cs typeface="Instrument Sans Bold" pitchFamily="34" charset="-120"/>
              </a:rPr>
              <a:t>Bronchogenní karcinom</a:t>
            </a:r>
            <a:r>
              <a:rPr lang="en-US" sz="7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 vychází z průdušek a je nejčastějším typem zhoubného nádoru plic.</a:t>
            </a:r>
            <a:endParaRPr lang="en-US" sz="700" dirty="0"/>
          </a:p>
        </p:txBody>
      </p:sp>
      <p:sp>
        <p:nvSpPr>
          <p:cNvPr id="7" name="Shape 4"/>
          <p:cNvSpPr/>
          <p:nvPr/>
        </p:nvSpPr>
        <p:spPr>
          <a:xfrm>
            <a:off x="661475" y="7663160"/>
            <a:ext cx="5410759" cy="509984"/>
          </a:xfrm>
          <a:prstGeom prst="roundRect">
            <a:avLst>
              <a:gd name="adj" fmla="val 7783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C8C9C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68628" y="7770316"/>
            <a:ext cx="5196452" cy="153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🔴</a:t>
            </a:r>
            <a:r>
              <a:rPr lang="en-US" sz="9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 Malobuněčný</a:t>
            </a:r>
            <a:endParaRPr lang="en-US" sz="900" dirty="0"/>
          </a:p>
        </p:txBody>
      </p:sp>
      <p:sp>
        <p:nvSpPr>
          <p:cNvPr id="9" name="Text 6"/>
          <p:cNvSpPr/>
          <p:nvPr/>
        </p:nvSpPr>
        <p:spPr>
          <a:xfrm>
            <a:off x="768628" y="7952581"/>
            <a:ext cx="5196452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Velmi agresivní, rychlé systémové šíření, časné metastázy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6119461" y="7663160"/>
            <a:ext cx="5410759" cy="509984"/>
          </a:xfrm>
          <a:prstGeom prst="roundRect">
            <a:avLst>
              <a:gd name="adj" fmla="val 7783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C8C9C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226615" y="7770316"/>
            <a:ext cx="5196452" cy="153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🟡</a:t>
            </a:r>
            <a:r>
              <a:rPr lang="en-US" sz="9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 Nemalobuněčný</a:t>
            </a:r>
            <a:endParaRPr lang="en-US" sz="900" dirty="0"/>
          </a:p>
        </p:txBody>
      </p:sp>
      <p:sp>
        <p:nvSpPr>
          <p:cNvPr id="12" name="Text 9"/>
          <p:cNvSpPr/>
          <p:nvPr/>
        </p:nvSpPr>
        <p:spPr>
          <a:xfrm>
            <a:off x="6226615" y="7952581"/>
            <a:ext cx="5196452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Dlaždicobuněčný, adenokarcinom — pomalejší průběh, chirurgicky řešitelný</a:t>
            </a:r>
            <a:endParaRPr lang="en-US" sz="7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56022"/>
            <a:ext cx="6296860" cy="5537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Varovné signály: Kdy zbystřit</a:t>
            </a:r>
            <a:endParaRPr lang="en-US" sz="3450" dirty="0"/>
          </a:p>
        </p:txBody>
      </p:sp>
      <p:sp>
        <p:nvSpPr>
          <p:cNvPr id="4" name="Shape 1"/>
          <p:cNvSpPr/>
          <p:nvPr/>
        </p:nvSpPr>
        <p:spPr>
          <a:xfrm>
            <a:off x="5233360" y="1358900"/>
            <a:ext cx="398651" cy="398661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5798099" y="1419721"/>
            <a:ext cx="5732121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Přetrvávající dráždivý kašel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5798099" y="1796256"/>
            <a:ext cx="5732121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Trvá déle než 3 týdny, nereaguje na běžnou léčbu — nejčastěji přehlížený příznak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233360" y="2677716"/>
            <a:ext cx="398651" cy="398661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798099" y="2738537"/>
            <a:ext cx="5732121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Dušnost a bolesti na hrudníku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5798099" y="3115072"/>
            <a:ext cx="5732121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Zhoršující se při námaze nebo i v klidu, lokalizovaná bolest na postižené straně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5233360" y="3996531"/>
            <a:ext cx="398651" cy="398661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798099" y="4057352"/>
            <a:ext cx="5732121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Hemoptýza</a:t>
            </a:r>
            <a:endParaRPr lang="en-US" sz="1700" dirty="0"/>
          </a:p>
        </p:txBody>
      </p:sp>
      <p:sp>
        <p:nvSpPr>
          <p:cNvPr id="12" name="Text 9"/>
          <p:cNvSpPr/>
          <p:nvPr/>
        </p:nvSpPr>
        <p:spPr>
          <a:xfrm>
            <a:off x="5798099" y="4433887"/>
            <a:ext cx="5732121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Vykašlávání krve nebo krvavého hlenu — závažný příznak vyžadující okamžité vyšetření</a:t>
            </a:r>
            <a:endParaRPr lang="en-US" sz="1350" dirty="0"/>
          </a:p>
        </p:txBody>
      </p:sp>
      <p:sp>
        <p:nvSpPr>
          <p:cNvPr id="13" name="Shape 10"/>
          <p:cNvSpPr/>
          <p:nvPr/>
        </p:nvSpPr>
        <p:spPr>
          <a:xfrm>
            <a:off x="5233360" y="5315347"/>
            <a:ext cx="398651" cy="398661"/>
          </a:xfrm>
          <a:prstGeom prst="roundRect">
            <a:avLst>
              <a:gd name="adj" fmla="val 18669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5798099" y="5376168"/>
            <a:ext cx="5732121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Kachexie a únava</a:t>
            </a:r>
            <a:endParaRPr lang="en-US" sz="1700" dirty="0"/>
          </a:p>
        </p:txBody>
      </p:sp>
      <p:sp>
        <p:nvSpPr>
          <p:cNvPr id="15" name="Text 12"/>
          <p:cNvSpPr/>
          <p:nvPr/>
        </p:nvSpPr>
        <p:spPr>
          <a:xfrm>
            <a:off x="5798099" y="5752703"/>
            <a:ext cx="5732121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Nevysvětlitelný rychlý úbytek hmotnosti, nechutenství, celková slabost</a:t>
            </a:r>
            <a:endParaRPr lang="en-US" sz="13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713309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Diagnostické metody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681982"/>
            <a:ext cx="1473163" cy="91043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828653"/>
            <a:ext cx="253993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Bronchoskopie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4237335"/>
            <a:ext cx="253993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Přímá vizualizace průdušek, odběr vzorku tkáně (biopsie) pro histologické vyšetření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645" y="2681982"/>
            <a:ext cx="1473163" cy="91043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437645" y="3828653"/>
            <a:ext cx="254003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RTG a CT hrudníku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3437645" y="4237335"/>
            <a:ext cx="254003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Zobrazení rozsahu, lokalizace a velikosti tumoru; základ diagnostiky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3915" y="2681982"/>
            <a:ext cx="1473163" cy="91043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213915" y="3828653"/>
            <a:ext cx="254003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Spirometrie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6213915" y="4237335"/>
            <a:ext cx="254003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Posouzení funkční kapacity plic před případnou chirurgickou léčbou</a:t>
            </a:r>
            <a:endParaRPr lang="en-US" sz="14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0184" y="2681982"/>
            <a:ext cx="1473163" cy="910431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8990184" y="3828653"/>
            <a:ext cx="254003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PET/CT</a:t>
            </a:r>
            <a:endParaRPr lang="en-US" sz="1850" dirty="0"/>
          </a:p>
        </p:txBody>
      </p:sp>
      <p:sp>
        <p:nvSpPr>
          <p:cNvPr id="14" name="Text 8"/>
          <p:cNvSpPr/>
          <p:nvPr/>
        </p:nvSpPr>
        <p:spPr>
          <a:xfrm>
            <a:off x="8990184" y="4237335"/>
            <a:ext cx="254003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Celotělové vyšetření pro detekci vzdálených metastáz a staging onemocnění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2212380"/>
            <a:ext cx="516718" cy="206276"/>
          </a:xfrm>
          <a:prstGeom prst="roundRect">
            <a:avLst>
              <a:gd name="adj" fmla="val 22130"/>
            </a:avLst>
          </a:prstGeom>
          <a:solidFill>
            <a:srgbClr val="E2E3E9"/>
          </a:solidFill>
          <a:ln/>
        </p:spPr>
      </p:sp>
      <p:sp>
        <p:nvSpPr>
          <p:cNvPr id="3" name="Text 1"/>
          <p:cNvSpPr/>
          <p:nvPr/>
        </p:nvSpPr>
        <p:spPr>
          <a:xfrm>
            <a:off x="742931" y="2253059"/>
            <a:ext cx="963390" cy="1249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8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LÉČBA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61475" y="2457648"/>
            <a:ext cx="3588652" cy="4244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Strategie léčby</a:t>
            </a:r>
            <a:endParaRPr lang="en-US" sz="2650" dirty="0"/>
          </a:p>
        </p:txBody>
      </p:sp>
      <p:sp>
        <p:nvSpPr>
          <p:cNvPr id="5" name="Text 3"/>
          <p:cNvSpPr/>
          <p:nvPr/>
        </p:nvSpPr>
        <p:spPr>
          <a:xfrm>
            <a:off x="661475" y="2979738"/>
            <a:ext cx="3588652" cy="74691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Volba léčebné metody závisí na </a:t>
            </a:r>
            <a:r>
              <a:rPr lang="en-US" sz="1050" b="1" dirty="0">
                <a:solidFill>
                  <a:srgbClr val="5B5F71"/>
                </a:solidFill>
                <a:latin typeface="Instrument Sans Bold" pitchFamily="34" charset="0"/>
                <a:ea typeface="Instrument Sans Bold" pitchFamily="34" charset="-122"/>
                <a:cs typeface="Instrument Sans Bold" pitchFamily="34" charset="-120"/>
              </a:rPr>
              <a:t>typu nádoru, stádiu onemocnění</a:t>
            </a: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 a celkovém stavu pacienta. Sestra musí rozumět každé modalitě, aby mohla správně edukovat i pečovat.</a:t>
            </a:r>
            <a:endParaRPr lang="en-US" sz="10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7859" y="642243"/>
            <a:ext cx="6948611" cy="4632523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2425" y="5475387"/>
            <a:ext cx="3560574" cy="86915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35401" y="5494437"/>
            <a:ext cx="3367599" cy="212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Chirurgická léčba</a:t>
            </a:r>
            <a:endParaRPr lang="en-US" sz="1300" dirty="0"/>
          </a:p>
        </p:txBody>
      </p:sp>
      <p:sp>
        <p:nvSpPr>
          <p:cNvPr id="9" name="Text 5"/>
          <p:cNvSpPr/>
          <p:nvPr/>
        </p:nvSpPr>
        <p:spPr>
          <a:xfrm>
            <a:off x="835401" y="5765304"/>
            <a:ext cx="3367599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Lobektomie (odstranění laloku) nebo pneumonektomie — v časných stádiích kurativní záměr</a:t>
            </a:r>
            <a:endParaRPr lang="en-US" sz="10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05986" y="5475387"/>
            <a:ext cx="3560574" cy="869156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4498962" y="5494437"/>
            <a:ext cx="3367599" cy="212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Chemo- a radioterapie</a:t>
            </a:r>
            <a:endParaRPr lang="en-US" sz="1300" dirty="0"/>
          </a:p>
        </p:txBody>
      </p:sp>
      <p:sp>
        <p:nvSpPr>
          <p:cNvPr id="12" name="Text 7"/>
          <p:cNvSpPr/>
          <p:nvPr/>
        </p:nvSpPr>
        <p:spPr>
          <a:xfrm>
            <a:off x="4498962" y="5765304"/>
            <a:ext cx="3367599" cy="3734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Indukční (předoperační) nebo adjuvantní (pooperační); někdy jako samostatná paliativní léčba</a:t>
            </a:r>
            <a:endParaRPr lang="en-US" sz="10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69547" y="5475387"/>
            <a:ext cx="3560574" cy="869156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162522" y="5494437"/>
            <a:ext cx="3367599" cy="212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Cílená léčba a imunoterapie</a:t>
            </a:r>
            <a:endParaRPr lang="en-US" sz="1300" dirty="0"/>
          </a:p>
        </p:txBody>
      </p:sp>
      <p:sp>
        <p:nvSpPr>
          <p:cNvPr id="15" name="Text 9"/>
          <p:cNvSpPr/>
          <p:nvPr/>
        </p:nvSpPr>
        <p:spPr>
          <a:xfrm>
            <a:off x="8162522" y="5765304"/>
            <a:ext cx="3367599" cy="3734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Moderní přístupy dle molekulárních markerů (EGFR, ALK) — menší zátěž pro organismus</a:t>
            </a:r>
            <a:endParaRPr lang="en-US" sz="10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19807"/>
            <a:ext cx="1123922" cy="143470"/>
          </a:xfrm>
          <a:prstGeom prst="roundRect">
            <a:avLst>
              <a:gd name="adj" fmla="val 22134"/>
            </a:avLst>
          </a:prstGeom>
          <a:noFill/>
          <a:ln w="6350">
            <a:solidFill>
              <a:srgbClr val="50546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718127" y="548084"/>
            <a:ext cx="1620202" cy="869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550" dirty="0">
                <a:solidFill>
                  <a:srgbClr val="505468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OŠETŘOVATELSKÝ PROCES</a:t>
            </a:r>
            <a:endParaRPr lang="en-US" sz="550" dirty="0"/>
          </a:p>
        </p:txBody>
      </p:sp>
      <p:sp>
        <p:nvSpPr>
          <p:cNvPr id="4" name="Text 2"/>
          <p:cNvSpPr/>
          <p:nvPr/>
        </p:nvSpPr>
        <p:spPr>
          <a:xfrm>
            <a:off x="661475" y="682129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Ošetřovatelský proces dle M. Gordonové</a:t>
            </a:r>
            <a:endParaRPr lang="en-US" sz="18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611" y="1048246"/>
            <a:ext cx="9890473" cy="523875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519981" y="4792368"/>
            <a:ext cx="2445413" cy="3056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9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Posouzení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2346085" y="5185003"/>
            <a:ext cx="2619309" cy="3668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78000"/>
              </a:lnSpc>
              <a:buNone/>
            </a:pPr>
            <a:r>
              <a:rPr lang="en-US" sz="15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Identifikace dysfunkčních vzorců, anamnéza.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1563553" y="1783077"/>
            <a:ext cx="2445412" cy="3056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9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Diagnóza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1389657" y="2175711"/>
            <a:ext cx="2619308" cy="3668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78000"/>
              </a:lnSpc>
              <a:buNone/>
            </a:pPr>
            <a:r>
              <a:rPr lang="en-US" sz="15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Dušnost, bolest, strach, výživový deficit.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7258647" y="1599667"/>
            <a:ext cx="2445413" cy="3056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Plánování a realizace</a:t>
            </a:r>
            <a:endParaRPr lang="en-US" sz="1900" dirty="0"/>
          </a:p>
        </p:txBody>
      </p:sp>
      <p:sp>
        <p:nvSpPr>
          <p:cNvPr id="11" name="Text 8"/>
          <p:cNvSpPr/>
          <p:nvPr/>
        </p:nvSpPr>
        <p:spPr>
          <a:xfrm>
            <a:off x="7258647" y="1992301"/>
            <a:ext cx="2619309" cy="55023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78000"/>
              </a:lnSpc>
              <a:buNone/>
            </a:pPr>
            <a:r>
              <a:rPr lang="en-US" sz="15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Sledování FF, péče o drény, analgezie, prevence dekubitů.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8182470" y="4792538"/>
            <a:ext cx="2445412" cy="3056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Hodnocení</a:t>
            </a:r>
            <a:endParaRPr lang="en-US" sz="1900" dirty="0"/>
          </a:p>
        </p:txBody>
      </p:sp>
      <p:sp>
        <p:nvSpPr>
          <p:cNvPr id="13" name="Text 10"/>
          <p:cNvSpPr/>
          <p:nvPr/>
        </p:nvSpPr>
        <p:spPr>
          <a:xfrm>
            <a:off x="8182470" y="5185172"/>
            <a:ext cx="2619308" cy="3668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78000"/>
              </a:lnSpc>
              <a:buNone/>
            </a:pPr>
            <a:r>
              <a:rPr lang="en-US" sz="15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Vyhodnocení účinnosti a úprava plánu péče.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661475" y="6340078"/>
            <a:ext cx="11478330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Model funkčního zdraví M. Gordonové umožňuje sestře systematicky identifikovat problémy pacienta a plánovat individualizovanou péči.</a:t>
            </a:r>
            <a:endParaRPr lang="en-US" sz="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52066"/>
            <a:ext cx="6296860" cy="10521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Psychosociální podpora a edukace</a:t>
            </a:r>
            <a:endParaRPr lang="en-US" sz="3300" dirty="0"/>
          </a:p>
        </p:txBody>
      </p:sp>
      <p:sp>
        <p:nvSpPr>
          <p:cNvPr id="4" name="Shape 1"/>
          <p:cNvSpPr/>
          <p:nvPr/>
        </p:nvSpPr>
        <p:spPr>
          <a:xfrm>
            <a:off x="661475" y="1929011"/>
            <a:ext cx="6296860" cy="956766"/>
          </a:xfrm>
          <a:prstGeom prst="roundRect">
            <a:avLst>
              <a:gd name="adj" fmla="val 7390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36095" y="2103636"/>
            <a:ext cx="594761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🤝</a:t>
            </a:r>
            <a:r>
              <a:rPr lang="en-US" sz="16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 Celostní přístup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836095" y="2456557"/>
            <a:ext cx="594761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Pacient není jen diagnóza — vnímejte jeho strach, naděje a rodinné zázemí</a:t>
            </a:r>
            <a:endParaRPr lang="en-US" sz="1300" dirty="0"/>
          </a:p>
        </p:txBody>
      </p:sp>
      <p:sp>
        <p:nvSpPr>
          <p:cNvPr id="7" name="Shape 4"/>
          <p:cNvSpPr/>
          <p:nvPr/>
        </p:nvSpPr>
        <p:spPr>
          <a:xfrm>
            <a:off x="661475" y="3035697"/>
            <a:ext cx="6296860" cy="956766"/>
          </a:xfrm>
          <a:prstGeom prst="roundRect">
            <a:avLst>
              <a:gd name="adj" fmla="val 7390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36095" y="3210322"/>
            <a:ext cx="594761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🚭</a:t>
            </a:r>
            <a:r>
              <a:rPr lang="en-US" sz="16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 Odvykání kouření</a:t>
            </a:r>
            <a:endParaRPr lang="en-US" sz="1650" dirty="0"/>
          </a:p>
        </p:txBody>
      </p:sp>
      <p:sp>
        <p:nvSpPr>
          <p:cNvPr id="9" name="Text 6"/>
          <p:cNvSpPr/>
          <p:nvPr/>
        </p:nvSpPr>
        <p:spPr>
          <a:xfrm>
            <a:off x="836095" y="3563243"/>
            <a:ext cx="594761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Edukace o škodlivosti tabáku; podpora při odvykání i v průběhu léčby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661475" y="4142383"/>
            <a:ext cx="6296860" cy="956766"/>
          </a:xfrm>
          <a:prstGeom prst="roundRect">
            <a:avLst>
              <a:gd name="adj" fmla="val 7390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36095" y="4317008"/>
            <a:ext cx="594761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🥗</a:t>
            </a:r>
            <a:r>
              <a:rPr lang="en-US" sz="16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 Nutriční podpora</a:t>
            </a:r>
            <a:endParaRPr lang="en-US" sz="1650" dirty="0"/>
          </a:p>
        </p:txBody>
      </p:sp>
      <p:sp>
        <p:nvSpPr>
          <p:cNvPr id="12" name="Text 9"/>
          <p:cNvSpPr/>
          <p:nvPr/>
        </p:nvSpPr>
        <p:spPr>
          <a:xfrm>
            <a:off x="836095" y="4669929"/>
            <a:ext cx="594761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Vysokoenergetická strava, zahušťovadla, sippingy — boj proti kachexii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661475" y="5249069"/>
            <a:ext cx="6296860" cy="956766"/>
          </a:xfrm>
          <a:prstGeom prst="roundRect">
            <a:avLst>
              <a:gd name="adj" fmla="val 7390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36095" y="5423694"/>
            <a:ext cx="5947618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👂</a:t>
            </a:r>
            <a:r>
              <a:rPr lang="en-US" sz="16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 Aktivní naslouchání</a:t>
            </a:r>
            <a:endParaRPr lang="en-US" sz="1650" dirty="0"/>
          </a:p>
        </p:txBody>
      </p:sp>
      <p:sp>
        <p:nvSpPr>
          <p:cNvPr id="15" name="Text 12"/>
          <p:cNvSpPr/>
          <p:nvPr/>
        </p:nvSpPr>
        <p:spPr>
          <a:xfrm>
            <a:off x="836095" y="5776615"/>
            <a:ext cx="5947618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Trpělivý rozhovor, respekt k pacientovým rozhodnutím, spolupráce s rodinou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694630"/>
            <a:ext cx="6925990" cy="3886498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7990084" y="1562497"/>
            <a:ext cx="896717" cy="246856"/>
          </a:xfrm>
          <a:prstGeom prst="roundRect">
            <a:avLst>
              <a:gd name="adj" fmla="val 22110"/>
            </a:avLst>
          </a:prstGeom>
          <a:solidFill>
            <a:srgbClr val="E2E3E9"/>
          </a:solidFill>
          <a:ln/>
        </p:spPr>
      </p:sp>
      <p:sp>
        <p:nvSpPr>
          <p:cNvPr id="4" name="Text 1"/>
          <p:cNvSpPr/>
          <p:nvPr/>
        </p:nvSpPr>
        <p:spPr>
          <a:xfrm>
            <a:off x="8087515" y="1611213"/>
            <a:ext cx="1311441" cy="1494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00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PREVENCE</a:t>
            </a:r>
            <a:endParaRPr lang="en-US" sz="1000" dirty="0"/>
          </a:p>
        </p:txBody>
      </p:sp>
      <p:sp>
        <p:nvSpPr>
          <p:cNvPr id="5" name="Text 2"/>
          <p:cNvSpPr/>
          <p:nvPr/>
        </p:nvSpPr>
        <p:spPr>
          <a:xfrm>
            <a:off x="7990084" y="1865114"/>
            <a:ext cx="3546485" cy="10152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Prevence: Cesta ke změně</a:t>
            </a:r>
            <a:endParaRPr lang="en-US" sz="3150" dirty="0"/>
          </a:p>
        </p:txBody>
      </p:sp>
      <p:sp>
        <p:nvSpPr>
          <p:cNvPr id="6" name="Text 3"/>
          <p:cNvSpPr/>
          <p:nvPr/>
        </p:nvSpPr>
        <p:spPr>
          <a:xfrm>
            <a:off x="7990084" y="3019822"/>
            <a:ext cx="3546485" cy="72479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Sestra hraje v prevenci karcinomu plic </a:t>
            </a:r>
            <a:r>
              <a:rPr lang="en-US" sz="1250" b="1" dirty="0">
                <a:solidFill>
                  <a:srgbClr val="5B5F71"/>
                </a:solidFill>
                <a:latin typeface="Instrument Sans Bold" pitchFamily="34" charset="0"/>
                <a:ea typeface="Instrument Sans Bold" pitchFamily="34" charset="-122"/>
                <a:cs typeface="Instrument Sans Bold" pitchFamily="34" charset="-120"/>
              </a:rPr>
              <a:t>nezastupitelnou roli</a:t>
            </a:r>
            <a:r>
              <a:rPr lang="en-US" sz="12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 — každý kontakt s pacientem je příležitost k osvětě.</a:t>
            </a:r>
            <a:endParaRPr lang="en-US" sz="12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4895056"/>
            <a:ext cx="3529916" cy="1425277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19140" y="5076527"/>
            <a:ext cx="3090785" cy="253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Screening LDCT</a:t>
            </a:r>
            <a:endParaRPr lang="en-US" sz="1550" dirty="0"/>
          </a:p>
        </p:txBody>
      </p:sp>
      <p:sp>
        <p:nvSpPr>
          <p:cNvPr id="9" name="Text 5"/>
          <p:cNvSpPr/>
          <p:nvPr/>
        </p:nvSpPr>
        <p:spPr>
          <a:xfrm>
            <a:off x="919140" y="5414070"/>
            <a:ext cx="3090785" cy="72479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Nízkodávkové CT jako program časného záchytu — zachytí nádor dříve, než způsobí potíže</a:t>
            </a:r>
            <a:endParaRPr lang="en-US" sz="12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30889" y="4895056"/>
            <a:ext cx="3529916" cy="1425277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4588554" y="5076527"/>
            <a:ext cx="3090785" cy="253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Cílová skupina</a:t>
            </a:r>
            <a:endParaRPr lang="en-US" sz="1550" dirty="0"/>
          </a:p>
        </p:txBody>
      </p:sp>
      <p:sp>
        <p:nvSpPr>
          <p:cNvPr id="12" name="Text 7"/>
          <p:cNvSpPr/>
          <p:nvPr/>
        </p:nvSpPr>
        <p:spPr>
          <a:xfrm>
            <a:off x="4588554" y="5414070"/>
            <a:ext cx="3090785" cy="4831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Kuřáci a ex-kuřáci ve věku </a:t>
            </a:r>
            <a:r>
              <a:rPr lang="en-US" sz="1250" b="1" dirty="0">
                <a:solidFill>
                  <a:srgbClr val="5B5F71"/>
                </a:solidFill>
                <a:latin typeface="Instrument Sans Bold" pitchFamily="34" charset="0"/>
                <a:ea typeface="Instrument Sans Bold" pitchFamily="34" charset="-122"/>
                <a:cs typeface="Instrument Sans Bold" pitchFamily="34" charset="-120"/>
              </a:rPr>
              <a:t>55–74 let</a:t>
            </a:r>
            <a:r>
              <a:rPr lang="en-US" sz="12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 s kuřáckou historií ≥ 30 balíčkoroků</a:t>
            </a:r>
            <a:endParaRPr lang="en-US" sz="12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00304" y="4895056"/>
            <a:ext cx="3529916" cy="1425277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257968" y="5076527"/>
            <a:ext cx="3090785" cy="2538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Krátká intervence sestry</a:t>
            </a:r>
            <a:endParaRPr lang="en-US" sz="1550" dirty="0"/>
          </a:p>
        </p:txBody>
      </p:sp>
      <p:sp>
        <p:nvSpPr>
          <p:cNvPr id="15" name="Text 9"/>
          <p:cNvSpPr/>
          <p:nvPr/>
        </p:nvSpPr>
        <p:spPr>
          <a:xfrm>
            <a:off x="8257968" y="5414070"/>
            <a:ext cx="3090785" cy="72479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5 minut rozhovoru o kouření může motivovat pacienta ke změně životního stylu</a:t>
            </a:r>
            <a:endParaRPr lang="en-US" sz="12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63959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505468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Závěr: Sestra jako pilíř péče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944936" y="1650702"/>
            <a:ext cx="6013399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„Váš kontakt s pacientem je nejčastější a nejtěsnější ze všech členů zdravotnického týmu. Kvalita péče závisí na propojení odbornosti s lidským přístupem."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1438077"/>
            <a:ext cx="25399" cy="1332508"/>
          </a:xfrm>
          <a:prstGeom prst="roundRect">
            <a:avLst>
              <a:gd name="adj" fmla="val 50001"/>
            </a:avLst>
          </a:prstGeom>
          <a:solidFill>
            <a:srgbClr val="505468"/>
          </a:solidFill>
          <a:ln/>
        </p:spPr>
      </p:sp>
      <p:sp>
        <p:nvSpPr>
          <p:cNvPr id="6" name="Shape 3"/>
          <p:cNvSpPr/>
          <p:nvPr/>
        </p:nvSpPr>
        <p:spPr>
          <a:xfrm>
            <a:off x="661475" y="2983210"/>
            <a:ext cx="6296860" cy="2493367"/>
          </a:xfrm>
          <a:prstGeom prst="roundRect">
            <a:avLst>
              <a:gd name="adj" fmla="val 3184"/>
            </a:avLst>
          </a:prstGeom>
          <a:solidFill>
            <a:srgbClr val="E2E3E9"/>
          </a:solidFill>
          <a:ln w="6350">
            <a:solidFill>
              <a:srgbClr val="C8C9CF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67825" y="2989560"/>
            <a:ext cx="3142080" cy="1391543"/>
          </a:xfrm>
          <a:custGeom>
            <a:avLst/>
            <a:gdLst/>
            <a:ahLst/>
            <a:cxnLst/>
            <a:rect l="l" t="t" r="r" b="b"/>
            <a:pathLst>
              <a:path w="3142080" h="1391543">
                <a:moveTo>
                  <a:pt x="66156" y="0"/>
                </a:moveTo>
                <a:lnTo>
                  <a:pt x="3142080" y="0"/>
                </a:lnTo>
                <a:lnTo>
                  <a:pt x="3142080" y="1391543"/>
                </a:lnTo>
                <a:lnTo>
                  <a:pt x="0" y="1391543"/>
                </a:lnTo>
                <a:lnTo>
                  <a:pt x="0" y="66158"/>
                </a:lnTo>
                <a:arcTo wR="66156" hR="66158" stAng="10800000" swAng="5400000"/>
                <a:close/>
              </a:path>
            </a:pathLst>
          </a:custGeom>
          <a:solidFill>
            <a:srgbClr val="E2E3E9"/>
          </a:solidFill>
          <a:ln/>
        </p:spPr>
      </p:sp>
      <p:sp>
        <p:nvSpPr>
          <p:cNvPr id="8" name="Text 5"/>
          <p:cNvSpPr/>
          <p:nvPr/>
        </p:nvSpPr>
        <p:spPr>
          <a:xfrm>
            <a:off x="856832" y="3178572"/>
            <a:ext cx="276406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Odbornost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856832" y="3587254"/>
            <a:ext cx="276406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Znalost patofyziologie, diagnostiky a léčby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3809905" y="2989560"/>
            <a:ext cx="3142080" cy="1391543"/>
          </a:xfrm>
          <a:custGeom>
            <a:avLst/>
            <a:gdLst/>
            <a:ahLst/>
            <a:cxnLst/>
            <a:rect l="l" t="t" r="r" b="b"/>
            <a:pathLst>
              <a:path w="3142080" h="1391543">
                <a:moveTo>
                  <a:pt x="0" y="0"/>
                </a:moveTo>
                <a:lnTo>
                  <a:pt x="3075924" y="0"/>
                </a:lnTo>
                <a:arcTo wR="66156" hR="66158" stAng="16200000" swAng="5400000"/>
                <a:lnTo>
                  <a:pt x="3142080" y="1391543"/>
                </a:lnTo>
                <a:lnTo>
                  <a:pt x="0" y="1391543"/>
                </a:lnTo>
                <a:lnTo>
                  <a:pt x="0" y="0"/>
                </a:lnTo>
                <a:close/>
              </a:path>
            </a:pathLst>
          </a:custGeom>
          <a:solidFill>
            <a:srgbClr val="E2E3E9"/>
          </a:solidFill>
          <a:ln/>
        </p:spPr>
      </p:sp>
      <p:sp>
        <p:nvSpPr>
          <p:cNvPr id="11" name="Shape 8"/>
          <p:cNvSpPr/>
          <p:nvPr/>
        </p:nvSpPr>
        <p:spPr>
          <a:xfrm>
            <a:off x="3809905" y="2989560"/>
            <a:ext cx="25399" cy="1391543"/>
          </a:xfrm>
          <a:prstGeom prst="roundRect">
            <a:avLst>
              <a:gd name="adj" fmla="val 50001"/>
            </a:avLst>
          </a:prstGeom>
          <a:solidFill>
            <a:srgbClr val="C8C9CF"/>
          </a:solidFill>
          <a:ln/>
        </p:spPr>
      </p:sp>
      <p:sp>
        <p:nvSpPr>
          <p:cNvPr id="12" name="Text 9"/>
          <p:cNvSpPr/>
          <p:nvPr/>
        </p:nvSpPr>
        <p:spPr>
          <a:xfrm>
            <a:off x="3998912" y="3178572"/>
            <a:ext cx="276406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Empatie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3998912" y="3587254"/>
            <a:ext cx="276406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Podpora pacienta i rodiny v náročném období</a:t>
            </a:r>
            <a:endParaRPr lang="en-US" sz="1450" dirty="0"/>
          </a:p>
        </p:txBody>
      </p:sp>
      <p:sp>
        <p:nvSpPr>
          <p:cNvPr id="14" name="Shape 11"/>
          <p:cNvSpPr/>
          <p:nvPr/>
        </p:nvSpPr>
        <p:spPr>
          <a:xfrm>
            <a:off x="667825" y="4381103"/>
            <a:ext cx="6284160" cy="1089124"/>
          </a:xfrm>
          <a:custGeom>
            <a:avLst/>
            <a:gdLst/>
            <a:ahLst/>
            <a:cxnLst/>
            <a:rect l="l" t="t" r="r" b="b"/>
            <a:pathLst>
              <a:path w="6284160" h="1089124">
                <a:moveTo>
                  <a:pt x="0" y="0"/>
                </a:moveTo>
                <a:lnTo>
                  <a:pt x="6284160" y="0"/>
                </a:lnTo>
                <a:lnTo>
                  <a:pt x="6284160" y="1022966"/>
                </a:lnTo>
                <a:arcTo wR="66156" hR="66158" stAng="0" swAng="5400000"/>
                <a:lnTo>
                  <a:pt x="66156" y="1089124"/>
                </a:lnTo>
                <a:arcTo wR="66156" hR="66158" stAng="5400000" swAng="5400000"/>
                <a:lnTo>
                  <a:pt x="0" y="0"/>
                </a:lnTo>
                <a:close/>
              </a:path>
            </a:pathLst>
          </a:custGeom>
          <a:solidFill>
            <a:srgbClr val="E2E3E9"/>
          </a:solidFill>
          <a:ln/>
        </p:spPr>
      </p:sp>
      <p:sp>
        <p:nvSpPr>
          <p:cNvPr id="15" name="Shape 12"/>
          <p:cNvSpPr/>
          <p:nvPr/>
        </p:nvSpPr>
        <p:spPr>
          <a:xfrm>
            <a:off x="667825" y="4381103"/>
            <a:ext cx="6284160" cy="25400"/>
          </a:xfrm>
          <a:prstGeom prst="roundRect">
            <a:avLst>
              <a:gd name="adj" fmla="val 49999"/>
            </a:avLst>
          </a:prstGeom>
          <a:solidFill>
            <a:srgbClr val="C8C9CF"/>
          </a:solidFill>
          <a:ln/>
        </p:spPr>
      </p:sp>
      <p:sp>
        <p:nvSpPr>
          <p:cNvPr id="16" name="Text 13"/>
          <p:cNvSpPr/>
          <p:nvPr/>
        </p:nvSpPr>
        <p:spPr>
          <a:xfrm>
            <a:off x="856832" y="4570115"/>
            <a:ext cx="59061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5B5F71"/>
                </a:solidFill>
                <a:latin typeface="Instrument Sans SemiBold" pitchFamily="34" charset="0"/>
                <a:ea typeface="Instrument Sans SemiBold" pitchFamily="34" charset="-122"/>
                <a:cs typeface="Instrument Sans SemiBold" pitchFamily="34" charset="-120"/>
              </a:rPr>
              <a:t>Prevence</a:t>
            </a:r>
            <a:endParaRPr lang="en-US" sz="1850" dirty="0"/>
          </a:p>
        </p:txBody>
      </p:sp>
      <p:sp>
        <p:nvSpPr>
          <p:cNvPr id="17" name="Text 14"/>
          <p:cNvSpPr/>
          <p:nvPr/>
        </p:nvSpPr>
        <p:spPr>
          <a:xfrm>
            <a:off x="856832" y="4978797"/>
            <a:ext cx="590614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Edukace, screening, odvykání kouření</a:t>
            </a:r>
            <a:endParaRPr lang="en-US" sz="1450" dirty="0"/>
          </a:p>
        </p:txBody>
      </p:sp>
      <p:sp>
        <p:nvSpPr>
          <p:cNvPr id="18" name="Text 15"/>
          <p:cNvSpPr/>
          <p:nvPr/>
        </p:nvSpPr>
        <p:spPr>
          <a:xfrm>
            <a:off x="661475" y="5689203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5B5F71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Děkujeme za pozornost — pomáhejte s porozuměním a buďte oporou svým pacientům. </a:t>
            </a:r>
            <a:r>
              <a:rPr lang="en-US" sz="14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🩺</a:t>
            </a:r>
            <a:endParaRPr lang="en-US" sz="1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582</Words>
  <Application>Microsoft Office PowerPoint</Application>
  <PresentationFormat>Širokoúhlá obrazovka</PresentationFormat>
  <Paragraphs>95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Instrument Sans Bold</vt:lpstr>
      <vt:lpstr>Twemoji Mozilla</vt:lpstr>
      <vt:lpstr>Arial</vt:lpstr>
      <vt:lpstr>Instrument Sans SemiBold</vt:lpstr>
      <vt:lpstr>Instrument Sans Medium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2026-09-01T18:59:19Z</dcterms:created>
  <dcterms:modified xsi:type="dcterms:W3CDTF">2026-09-01T18:59:57Z</dcterms:modified>
</cp:coreProperties>
</file>