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56" r:id="rId2"/>
    <p:sldId id="267" r:id="rId3"/>
    <p:sldId id="268" r:id="rId4"/>
    <p:sldId id="269" r:id="rId5"/>
    <p:sldId id="270" r:id="rId6"/>
    <p:sldId id="271" r:id="rId7"/>
    <p:sldId id="266" r:id="rId8"/>
    <p:sldId id="272" r:id="rId9"/>
  </p:sldIdLst>
  <p:sldSz cx="12192000" cy="6858000"/>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20" d="100"/>
          <a:sy n="120" d="100"/>
        </p:scale>
        <p:origin x="19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cs-CZ" dirty="0"/>
          </a:p>
        </p:txBody>
      </p:sp>
      <p:sp>
        <p:nvSpPr>
          <p:cNvPr id="3" name="Zástupný symbol pro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27BE4F-AD0C-4C76-AAD1-D7E3B9C8A7B8}" type="datetimeFigureOut">
              <a:rPr lang="cs-CZ" smtClean="0"/>
              <a:t>07.09.2026</a:t>
            </a:fld>
            <a:endParaRPr lang="cs-CZ" dirty="0"/>
          </a:p>
        </p:txBody>
      </p:sp>
      <p:sp>
        <p:nvSpPr>
          <p:cNvPr id="4" name="Zástupný symbol pro obrázek snímk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cs-CZ" dirty="0"/>
          </a:p>
        </p:txBody>
      </p:sp>
      <p:sp>
        <p:nvSpPr>
          <p:cNvPr id="5" name="Zástupný symbol pro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cs-CZ" dirty="0"/>
          </a:p>
        </p:txBody>
      </p:sp>
      <p:sp>
        <p:nvSpPr>
          <p:cNvPr id="7" name="Zástupný symbol pro číslo snímk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20E87F7-45D9-41F5-9378-F573D69925B6}" type="slidenum">
              <a:rPr lang="cs-CZ" smtClean="0"/>
              <a:t>‹#›</a:t>
            </a:fld>
            <a:endParaRPr lang="cs-CZ" dirty="0"/>
          </a:p>
        </p:txBody>
      </p:sp>
    </p:spTree>
    <p:extLst>
      <p:ext uri="{BB962C8B-B14F-4D97-AF65-F5344CB8AC3E}">
        <p14:creationId xmlns:p14="http://schemas.microsoft.com/office/powerpoint/2010/main" val="11874273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dirty="0"/>
              <a:t>[Sources]</a:t>
            </a:r>
          </a:p>
          <a:p>
            <a:r>
              <a:rPr dirty="0"/>
              <a:t>- GitHub Octoverse 2025: https://github.blog/news-insights/octoverse/octoverse-a-new-developer-joins-github-every-second-as-ai-leads-typescript-to-1/</a:t>
            </a:r>
          </a:p>
          <a:p>
            <a:r>
              <a:rPr dirty="0"/>
              <a:t>- Stack Overflow Developer Survey 2025: https://survey.stackoverflow.co/2025/technology</a:t>
            </a:r>
          </a:p>
          <a:p>
            <a:r>
              <a:rPr dirty="0"/>
              <a:t>[/Sources]</a:t>
            </a:r>
          </a:p>
        </p:txBody>
      </p:sp>
      <p:sp>
        <p:nvSpPr>
          <p:cNvPr id="4" name="Slide Number Placeholder 3"/>
          <p:cNvSpPr>
            <a:spLocks noGrp="1"/>
          </p:cNvSpPr>
          <p:nvPr>
            <p:ph type="sldNum" idx="5"/>
          </p:nvPr>
        </p:nvSpPr>
        <p:spPr/>
        <p:txBody>
          <a:bodyPr/>
          <a:lstStyle/>
          <a:p>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0B52E6CB-F6B8-362B-F56B-5B3FFDF599EE}"/>
              </a:ext>
            </a:extLst>
          </p:cNvPr>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a:extLst>
              <a:ext uri="{FF2B5EF4-FFF2-40B4-BE49-F238E27FC236}">
                <a16:creationId xmlns:a16="http://schemas.microsoft.com/office/drawing/2014/main" id="{05E7A5C4-FF28-B7F0-10F7-33CB940C31B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p>
        </p:txBody>
      </p:sp>
      <p:sp>
        <p:nvSpPr>
          <p:cNvPr id="4" name="Zástupný symbol pro datum 3">
            <a:extLst>
              <a:ext uri="{FF2B5EF4-FFF2-40B4-BE49-F238E27FC236}">
                <a16:creationId xmlns:a16="http://schemas.microsoft.com/office/drawing/2014/main" id="{B48A1C1F-5412-E6E4-029C-059F4D1FD47D}"/>
              </a:ext>
            </a:extLst>
          </p:cNvPr>
          <p:cNvSpPr>
            <a:spLocks noGrp="1"/>
          </p:cNvSpPr>
          <p:nvPr>
            <p:ph type="dt" sz="half" idx="10"/>
          </p:nvPr>
        </p:nvSpPr>
        <p:spPr/>
        <p:txBody>
          <a:bodyPr/>
          <a:lstStyle/>
          <a:p>
            <a:fld id="{71A42BFC-F2DE-4C3B-9CD5-A7142EC537A0}" type="datetimeFigureOut">
              <a:rPr lang="cs-CZ" smtClean="0"/>
              <a:t>07.09.2026</a:t>
            </a:fld>
            <a:endParaRPr lang="cs-CZ" dirty="0"/>
          </a:p>
        </p:txBody>
      </p:sp>
      <p:sp>
        <p:nvSpPr>
          <p:cNvPr id="5" name="Zástupný symbol pro zápatí 4">
            <a:extLst>
              <a:ext uri="{FF2B5EF4-FFF2-40B4-BE49-F238E27FC236}">
                <a16:creationId xmlns:a16="http://schemas.microsoft.com/office/drawing/2014/main" id="{57E593F6-AC62-0B2B-C97D-3E7F10E42BA6}"/>
              </a:ext>
            </a:extLst>
          </p:cNvPr>
          <p:cNvSpPr>
            <a:spLocks noGrp="1"/>
          </p:cNvSpPr>
          <p:nvPr>
            <p:ph type="ftr" sz="quarter" idx="11"/>
          </p:nvPr>
        </p:nvSpPr>
        <p:spPr/>
        <p:txBody>
          <a:bodyPr/>
          <a:lstStyle/>
          <a:p>
            <a:endParaRPr lang="cs-CZ" dirty="0"/>
          </a:p>
        </p:txBody>
      </p:sp>
      <p:sp>
        <p:nvSpPr>
          <p:cNvPr id="6" name="Zástupný symbol pro číslo snímku 5">
            <a:extLst>
              <a:ext uri="{FF2B5EF4-FFF2-40B4-BE49-F238E27FC236}">
                <a16:creationId xmlns:a16="http://schemas.microsoft.com/office/drawing/2014/main" id="{77DEBCB0-B0E2-80CC-8BF0-F5431F85CF36}"/>
              </a:ext>
            </a:extLst>
          </p:cNvPr>
          <p:cNvSpPr>
            <a:spLocks noGrp="1"/>
          </p:cNvSpPr>
          <p:nvPr>
            <p:ph type="sldNum" sz="quarter" idx="12"/>
          </p:nvPr>
        </p:nvSpPr>
        <p:spPr/>
        <p:txBody>
          <a:bodyPr/>
          <a:lstStyle/>
          <a:p>
            <a:fld id="{F612426F-E4CB-48FD-A4C5-02BF806AD5F8}" type="slidenum">
              <a:rPr lang="cs-CZ" smtClean="0"/>
              <a:t>‹#›</a:t>
            </a:fld>
            <a:endParaRPr lang="cs-CZ" dirty="0"/>
          </a:p>
        </p:txBody>
      </p:sp>
    </p:spTree>
    <p:extLst>
      <p:ext uri="{BB962C8B-B14F-4D97-AF65-F5344CB8AC3E}">
        <p14:creationId xmlns:p14="http://schemas.microsoft.com/office/powerpoint/2010/main" val="34836195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DC5FFEF-2B49-CB1E-07F5-A0E13C6D0B7A}"/>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DCA0EDDC-5B44-7097-D459-EF435B9581CE}"/>
              </a:ext>
            </a:extLst>
          </p:cNvPr>
          <p:cNvSpPr>
            <a:spLocks noGrp="1"/>
          </p:cNvSpPr>
          <p:nvPr>
            <p:ph idx="1"/>
          </p:nvPr>
        </p:nvSpPr>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7035CA06-8D19-BB2C-01DB-5B9AC47E3609}"/>
              </a:ext>
            </a:extLst>
          </p:cNvPr>
          <p:cNvSpPr>
            <a:spLocks noGrp="1"/>
          </p:cNvSpPr>
          <p:nvPr>
            <p:ph type="dt" sz="half" idx="10"/>
          </p:nvPr>
        </p:nvSpPr>
        <p:spPr/>
        <p:txBody>
          <a:bodyPr/>
          <a:lstStyle/>
          <a:p>
            <a:fld id="{71A42BFC-F2DE-4C3B-9CD5-A7142EC537A0}" type="datetimeFigureOut">
              <a:rPr lang="cs-CZ" smtClean="0"/>
              <a:t>07.09.2026</a:t>
            </a:fld>
            <a:endParaRPr lang="cs-CZ" dirty="0"/>
          </a:p>
        </p:txBody>
      </p:sp>
      <p:sp>
        <p:nvSpPr>
          <p:cNvPr id="5" name="Zástupný symbol pro zápatí 4">
            <a:extLst>
              <a:ext uri="{FF2B5EF4-FFF2-40B4-BE49-F238E27FC236}">
                <a16:creationId xmlns:a16="http://schemas.microsoft.com/office/drawing/2014/main" id="{4C1211C7-A960-D79F-B5F5-56B4EF504AAC}"/>
              </a:ext>
            </a:extLst>
          </p:cNvPr>
          <p:cNvSpPr>
            <a:spLocks noGrp="1"/>
          </p:cNvSpPr>
          <p:nvPr>
            <p:ph type="ftr" sz="quarter" idx="11"/>
          </p:nvPr>
        </p:nvSpPr>
        <p:spPr/>
        <p:txBody>
          <a:bodyPr/>
          <a:lstStyle/>
          <a:p>
            <a:endParaRPr lang="cs-CZ" dirty="0"/>
          </a:p>
        </p:txBody>
      </p:sp>
      <p:sp>
        <p:nvSpPr>
          <p:cNvPr id="6" name="Zástupný symbol pro číslo snímku 5">
            <a:extLst>
              <a:ext uri="{FF2B5EF4-FFF2-40B4-BE49-F238E27FC236}">
                <a16:creationId xmlns:a16="http://schemas.microsoft.com/office/drawing/2014/main" id="{EB670A0D-4F9E-7D1B-F346-B309E428FCD4}"/>
              </a:ext>
            </a:extLst>
          </p:cNvPr>
          <p:cNvSpPr>
            <a:spLocks noGrp="1"/>
          </p:cNvSpPr>
          <p:nvPr>
            <p:ph type="sldNum" sz="quarter" idx="12"/>
          </p:nvPr>
        </p:nvSpPr>
        <p:spPr/>
        <p:txBody>
          <a:bodyPr/>
          <a:lstStyle/>
          <a:p>
            <a:fld id="{F612426F-E4CB-48FD-A4C5-02BF806AD5F8}" type="slidenum">
              <a:rPr lang="cs-CZ" smtClean="0"/>
              <a:t>‹#›</a:t>
            </a:fld>
            <a:endParaRPr lang="cs-CZ" dirty="0"/>
          </a:p>
        </p:txBody>
      </p:sp>
    </p:spTree>
    <p:extLst>
      <p:ext uri="{BB962C8B-B14F-4D97-AF65-F5344CB8AC3E}">
        <p14:creationId xmlns:p14="http://schemas.microsoft.com/office/powerpoint/2010/main" val="21602410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oddílu">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2F69FF3-2088-A1C4-921C-5BA190034461}"/>
              </a:ext>
            </a:extLst>
          </p:cNvPr>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text 2">
            <a:extLst>
              <a:ext uri="{FF2B5EF4-FFF2-40B4-BE49-F238E27FC236}">
                <a16:creationId xmlns:a16="http://schemas.microsoft.com/office/drawing/2014/main" id="{6B520AB7-B4B3-17DF-AF48-32FCE5F678B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Po kliknutí můžete upravovat styly textu v předloze.</a:t>
            </a:r>
          </a:p>
        </p:txBody>
      </p:sp>
      <p:sp>
        <p:nvSpPr>
          <p:cNvPr id="4" name="Zástupný symbol pro datum 3">
            <a:extLst>
              <a:ext uri="{FF2B5EF4-FFF2-40B4-BE49-F238E27FC236}">
                <a16:creationId xmlns:a16="http://schemas.microsoft.com/office/drawing/2014/main" id="{49EF18DC-66F0-9F34-86C7-E271C89B7098}"/>
              </a:ext>
            </a:extLst>
          </p:cNvPr>
          <p:cNvSpPr>
            <a:spLocks noGrp="1"/>
          </p:cNvSpPr>
          <p:nvPr>
            <p:ph type="dt" sz="half" idx="10"/>
          </p:nvPr>
        </p:nvSpPr>
        <p:spPr/>
        <p:txBody>
          <a:bodyPr/>
          <a:lstStyle/>
          <a:p>
            <a:fld id="{71A42BFC-F2DE-4C3B-9CD5-A7142EC537A0}" type="datetimeFigureOut">
              <a:rPr lang="cs-CZ" smtClean="0"/>
              <a:t>07.09.2026</a:t>
            </a:fld>
            <a:endParaRPr lang="cs-CZ" dirty="0"/>
          </a:p>
        </p:txBody>
      </p:sp>
      <p:sp>
        <p:nvSpPr>
          <p:cNvPr id="5" name="Zástupný symbol pro zápatí 4">
            <a:extLst>
              <a:ext uri="{FF2B5EF4-FFF2-40B4-BE49-F238E27FC236}">
                <a16:creationId xmlns:a16="http://schemas.microsoft.com/office/drawing/2014/main" id="{7F351D35-FB5A-8F2B-DD3A-E313642F5058}"/>
              </a:ext>
            </a:extLst>
          </p:cNvPr>
          <p:cNvSpPr>
            <a:spLocks noGrp="1"/>
          </p:cNvSpPr>
          <p:nvPr>
            <p:ph type="ftr" sz="quarter" idx="11"/>
          </p:nvPr>
        </p:nvSpPr>
        <p:spPr/>
        <p:txBody>
          <a:bodyPr/>
          <a:lstStyle/>
          <a:p>
            <a:endParaRPr lang="cs-CZ" dirty="0"/>
          </a:p>
        </p:txBody>
      </p:sp>
      <p:sp>
        <p:nvSpPr>
          <p:cNvPr id="6" name="Zástupný symbol pro číslo snímku 5">
            <a:extLst>
              <a:ext uri="{FF2B5EF4-FFF2-40B4-BE49-F238E27FC236}">
                <a16:creationId xmlns:a16="http://schemas.microsoft.com/office/drawing/2014/main" id="{1418FD30-E79E-B0C0-3D63-CB7C2DBE25D7}"/>
              </a:ext>
            </a:extLst>
          </p:cNvPr>
          <p:cNvSpPr>
            <a:spLocks noGrp="1"/>
          </p:cNvSpPr>
          <p:nvPr>
            <p:ph type="sldNum" sz="quarter" idx="12"/>
          </p:nvPr>
        </p:nvSpPr>
        <p:spPr/>
        <p:txBody>
          <a:bodyPr/>
          <a:lstStyle/>
          <a:p>
            <a:fld id="{F612426F-E4CB-48FD-A4C5-02BF806AD5F8}" type="slidenum">
              <a:rPr lang="cs-CZ" smtClean="0"/>
              <a:t>‹#›</a:t>
            </a:fld>
            <a:endParaRPr lang="cs-CZ" dirty="0"/>
          </a:p>
        </p:txBody>
      </p:sp>
    </p:spTree>
    <p:extLst>
      <p:ext uri="{BB962C8B-B14F-4D97-AF65-F5344CB8AC3E}">
        <p14:creationId xmlns:p14="http://schemas.microsoft.com/office/powerpoint/2010/main" val="5479829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FAC9266-6949-C8B8-94CE-B2B75830C1D7}"/>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52606723-B361-6C95-BF1E-A4B591CF4F6B}"/>
              </a:ext>
            </a:extLst>
          </p:cNvPr>
          <p:cNvSpPr>
            <a:spLocks noGrp="1"/>
          </p:cNvSpPr>
          <p:nvPr>
            <p:ph sz="half" idx="1"/>
          </p:nvPr>
        </p:nvSpPr>
        <p:spPr>
          <a:xfrm>
            <a:off x="838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obsah 3">
            <a:extLst>
              <a:ext uri="{FF2B5EF4-FFF2-40B4-BE49-F238E27FC236}">
                <a16:creationId xmlns:a16="http://schemas.microsoft.com/office/drawing/2014/main" id="{534B3DCF-1D8A-986D-D9A0-91886C423A95}"/>
              </a:ext>
            </a:extLst>
          </p:cNvPr>
          <p:cNvSpPr>
            <a:spLocks noGrp="1"/>
          </p:cNvSpPr>
          <p:nvPr>
            <p:ph sz="half" idx="2"/>
          </p:nvPr>
        </p:nvSpPr>
        <p:spPr>
          <a:xfrm>
            <a:off x="6172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a:extLst>
              <a:ext uri="{FF2B5EF4-FFF2-40B4-BE49-F238E27FC236}">
                <a16:creationId xmlns:a16="http://schemas.microsoft.com/office/drawing/2014/main" id="{E618F5F2-C701-1F1A-4A8D-F1E1DF318373}"/>
              </a:ext>
            </a:extLst>
          </p:cNvPr>
          <p:cNvSpPr>
            <a:spLocks noGrp="1"/>
          </p:cNvSpPr>
          <p:nvPr>
            <p:ph type="dt" sz="half" idx="10"/>
          </p:nvPr>
        </p:nvSpPr>
        <p:spPr/>
        <p:txBody>
          <a:bodyPr/>
          <a:lstStyle/>
          <a:p>
            <a:fld id="{71A42BFC-F2DE-4C3B-9CD5-A7142EC537A0}" type="datetimeFigureOut">
              <a:rPr lang="cs-CZ" smtClean="0"/>
              <a:t>07.09.2026</a:t>
            </a:fld>
            <a:endParaRPr lang="cs-CZ" dirty="0"/>
          </a:p>
        </p:txBody>
      </p:sp>
      <p:sp>
        <p:nvSpPr>
          <p:cNvPr id="6" name="Zástupný symbol pro zápatí 5">
            <a:extLst>
              <a:ext uri="{FF2B5EF4-FFF2-40B4-BE49-F238E27FC236}">
                <a16:creationId xmlns:a16="http://schemas.microsoft.com/office/drawing/2014/main" id="{9B9162A0-EDAC-F3F5-969C-9BE815A1F37C}"/>
              </a:ext>
            </a:extLst>
          </p:cNvPr>
          <p:cNvSpPr>
            <a:spLocks noGrp="1"/>
          </p:cNvSpPr>
          <p:nvPr>
            <p:ph type="ftr" sz="quarter" idx="11"/>
          </p:nvPr>
        </p:nvSpPr>
        <p:spPr/>
        <p:txBody>
          <a:bodyPr/>
          <a:lstStyle/>
          <a:p>
            <a:endParaRPr lang="cs-CZ" dirty="0"/>
          </a:p>
        </p:txBody>
      </p:sp>
      <p:sp>
        <p:nvSpPr>
          <p:cNvPr id="7" name="Zástupný symbol pro číslo snímku 6">
            <a:extLst>
              <a:ext uri="{FF2B5EF4-FFF2-40B4-BE49-F238E27FC236}">
                <a16:creationId xmlns:a16="http://schemas.microsoft.com/office/drawing/2014/main" id="{A94A6A0B-90A2-9E74-AA37-A4FDC4A70FAB}"/>
              </a:ext>
            </a:extLst>
          </p:cNvPr>
          <p:cNvSpPr>
            <a:spLocks noGrp="1"/>
          </p:cNvSpPr>
          <p:nvPr>
            <p:ph type="sldNum" sz="quarter" idx="12"/>
          </p:nvPr>
        </p:nvSpPr>
        <p:spPr/>
        <p:txBody>
          <a:bodyPr/>
          <a:lstStyle/>
          <a:p>
            <a:fld id="{F612426F-E4CB-48FD-A4C5-02BF806AD5F8}" type="slidenum">
              <a:rPr lang="cs-CZ" smtClean="0"/>
              <a:t>‹#›</a:t>
            </a:fld>
            <a:endParaRPr lang="cs-CZ" dirty="0"/>
          </a:p>
        </p:txBody>
      </p:sp>
    </p:spTree>
    <p:extLst>
      <p:ext uri="{BB962C8B-B14F-4D97-AF65-F5344CB8AC3E}">
        <p14:creationId xmlns:p14="http://schemas.microsoft.com/office/powerpoint/2010/main" val="17075890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293778-7293-B459-9B5B-9C0A584C20B0}"/>
              </a:ext>
            </a:extLst>
          </p:cNvPr>
          <p:cNvSpPr>
            <a:spLocks noGrp="1"/>
          </p:cNvSpPr>
          <p:nvPr>
            <p:ph type="title"/>
          </p:nvPr>
        </p:nvSpPr>
        <p:spPr>
          <a:xfrm>
            <a:off x="839788" y="365125"/>
            <a:ext cx="10515600" cy="1325563"/>
          </a:xfrm>
        </p:spPr>
        <p:txBody>
          <a:bodyPr/>
          <a:lstStyle/>
          <a:p>
            <a:r>
              <a:rPr lang="cs-CZ"/>
              <a:t>Kliknutím lze upravit styl.</a:t>
            </a:r>
          </a:p>
        </p:txBody>
      </p:sp>
      <p:sp>
        <p:nvSpPr>
          <p:cNvPr id="3" name="Zástupný text 2">
            <a:extLst>
              <a:ext uri="{FF2B5EF4-FFF2-40B4-BE49-F238E27FC236}">
                <a16:creationId xmlns:a16="http://schemas.microsoft.com/office/drawing/2014/main" id="{144A57EE-3D78-4A7F-CC82-48925762971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4" name="Zástupný obsah 3">
            <a:extLst>
              <a:ext uri="{FF2B5EF4-FFF2-40B4-BE49-F238E27FC236}">
                <a16:creationId xmlns:a16="http://schemas.microsoft.com/office/drawing/2014/main" id="{7BB5E595-AC1E-5413-2EF4-33457BDFA763}"/>
              </a:ext>
            </a:extLst>
          </p:cNvPr>
          <p:cNvSpPr>
            <a:spLocks noGrp="1"/>
          </p:cNvSpPr>
          <p:nvPr>
            <p:ph sz="half" idx="2"/>
          </p:nvPr>
        </p:nvSpPr>
        <p:spPr>
          <a:xfrm>
            <a:off x="839788" y="2505075"/>
            <a:ext cx="5157787"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text 4">
            <a:extLst>
              <a:ext uri="{FF2B5EF4-FFF2-40B4-BE49-F238E27FC236}">
                <a16:creationId xmlns:a16="http://schemas.microsoft.com/office/drawing/2014/main" id="{F977E562-AB19-8D16-64BD-CCC20AEE225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6" name="Zástupný obsah 5">
            <a:extLst>
              <a:ext uri="{FF2B5EF4-FFF2-40B4-BE49-F238E27FC236}">
                <a16:creationId xmlns:a16="http://schemas.microsoft.com/office/drawing/2014/main" id="{D0FF8E39-65FE-7FE3-6DFF-FABF65566838}"/>
              </a:ext>
            </a:extLst>
          </p:cNvPr>
          <p:cNvSpPr>
            <a:spLocks noGrp="1"/>
          </p:cNvSpPr>
          <p:nvPr>
            <p:ph sz="quarter" idx="4"/>
          </p:nvPr>
        </p:nvSpPr>
        <p:spPr>
          <a:xfrm>
            <a:off x="6172200" y="2505075"/>
            <a:ext cx="5183188"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a:extLst>
              <a:ext uri="{FF2B5EF4-FFF2-40B4-BE49-F238E27FC236}">
                <a16:creationId xmlns:a16="http://schemas.microsoft.com/office/drawing/2014/main" id="{F29AC834-4D8E-CAFE-EF0D-AF6EB78BD4DE}"/>
              </a:ext>
            </a:extLst>
          </p:cNvPr>
          <p:cNvSpPr>
            <a:spLocks noGrp="1"/>
          </p:cNvSpPr>
          <p:nvPr>
            <p:ph type="dt" sz="half" idx="10"/>
          </p:nvPr>
        </p:nvSpPr>
        <p:spPr/>
        <p:txBody>
          <a:bodyPr/>
          <a:lstStyle/>
          <a:p>
            <a:fld id="{71A42BFC-F2DE-4C3B-9CD5-A7142EC537A0}" type="datetimeFigureOut">
              <a:rPr lang="cs-CZ" smtClean="0"/>
              <a:t>07.09.2026</a:t>
            </a:fld>
            <a:endParaRPr lang="cs-CZ" dirty="0"/>
          </a:p>
        </p:txBody>
      </p:sp>
      <p:sp>
        <p:nvSpPr>
          <p:cNvPr id="8" name="Zástupný symbol pro zápatí 7">
            <a:extLst>
              <a:ext uri="{FF2B5EF4-FFF2-40B4-BE49-F238E27FC236}">
                <a16:creationId xmlns:a16="http://schemas.microsoft.com/office/drawing/2014/main" id="{A80B5C19-33AE-173E-AE9F-AC7C76197E36}"/>
              </a:ext>
            </a:extLst>
          </p:cNvPr>
          <p:cNvSpPr>
            <a:spLocks noGrp="1"/>
          </p:cNvSpPr>
          <p:nvPr>
            <p:ph type="ftr" sz="quarter" idx="11"/>
          </p:nvPr>
        </p:nvSpPr>
        <p:spPr/>
        <p:txBody>
          <a:bodyPr/>
          <a:lstStyle/>
          <a:p>
            <a:endParaRPr lang="cs-CZ" dirty="0"/>
          </a:p>
        </p:txBody>
      </p:sp>
      <p:sp>
        <p:nvSpPr>
          <p:cNvPr id="9" name="Zástupný symbol pro číslo snímku 8">
            <a:extLst>
              <a:ext uri="{FF2B5EF4-FFF2-40B4-BE49-F238E27FC236}">
                <a16:creationId xmlns:a16="http://schemas.microsoft.com/office/drawing/2014/main" id="{00FD18D4-673E-BAED-1372-D96D4152EBDF}"/>
              </a:ext>
            </a:extLst>
          </p:cNvPr>
          <p:cNvSpPr>
            <a:spLocks noGrp="1"/>
          </p:cNvSpPr>
          <p:nvPr>
            <p:ph type="sldNum" sz="quarter" idx="12"/>
          </p:nvPr>
        </p:nvSpPr>
        <p:spPr/>
        <p:txBody>
          <a:bodyPr/>
          <a:lstStyle/>
          <a:p>
            <a:fld id="{F612426F-E4CB-48FD-A4C5-02BF806AD5F8}" type="slidenum">
              <a:rPr lang="cs-CZ" smtClean="0"/>
              <a:t>‹#›</a:t>
            </a:fld>
            <a:endParaRPr lang="cs-CZ" dirty="0"/>
          </a:p>
        </p:txBody>
      </p:sp>
    </p:spTree>
    <p:extLst>
      <p:ext uri="{BB962C8B-B14F-4D97-AF65-F5344CB8AC3E}">
        <p14:creationId xmlns:p14="http://schemas.microsoft.com/office/powerpoint/2010/main" val="12463067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4989AD4-3826-FA96-C034-B52C9C2D0D21}"/>
              </a:ext>
            </a:extLst>
          </p:cNvPr>
          <p:cNvSpPr>
            <a:spLocks noGrp="1"/>
          </p:cNvSpPr>
          <p:nvPr>
            <p:ph type="title"/>
          </p:nvPr>
        </p:nvSpPr>
        <p:spPr/>
        <p:txBody>
          <a:bodyPr/>
          <a:lstStyle/>
          <a:p>
            <a:r>
              <a:rPr lang="cs-CZ"/>
              <a:t>Kliknutím lze upravit styl.</a:t>
            </a:r>
          </a:p>
        </p:txBody>
      </p:sp>
      <p:sp>
        <p:nvSpPr>
          <p:cNvPr id="3" name="Zástupný symbol pro datum 2">
            <a:extLst>
              <a:ext uri="{FF2B5EF4-FFF2-40B4-BE49-F238E27FC236}">
                <a16:creationId xmlns:a16="http://schemas.microsoft.com/office/drawing/2014/main" id="{CE80A74A-74FC-939F-096D-1810B7CE407A}"/>
              </a:ext>
            </a:extLst>
          </p:cNvPr>
          <p:cNvSpPr>
            <a:spLocks noGrp="1"/>
          </p:cNvSpPr>
          <p:nvPr>
            <p:ph type="dt" sz="half" idx="10"/>
          </p:nvPr>
        </p:nvSpPr>
        <p:spPr/>
        <p:txBody>
          <a:bodyPr/>
          <a:lstStyle/>
          <a:p>
            <a:fld id="{71A42BFC-F2DE-4C3B-9CD5-A7142EC537A0}" type="datetimeFigureOut">
              <a:rPr lang="cs-CZ" smtClean="0"/>
              <a:t>07.09.2026</a:t>
            </a:fld>
            <a:endParaRPr lang="cs-CZ" dirty="0"/>
          </a:p>
        </p:txBody>
      </p:sp>
      <p:sp>
        <p:nvSpPr>
          <p:cNvPr id="4" name="Zástupný symbol pro zápatí 3">
            <a:extLst>
              <a:ext uri="{FF2B5EF4-FFF2-40B4-BE49-F238E27FC236}">
                <a16:creationId xmlns:a16="http://schemas.microsoft.com/office/drawing/2014/main" id="{965AF0AC-D4E3-7D76-5011-161B4329A67B}"/>
              </a:ext>
            </a:extLst>
          </p:cNvPr>
          <p:cNvSpPr>
            <a:spLocks noGrp="1"/>
          </p:cNvSpPr>
          <p:nvPr>
            <p:ph type="ftr" sz="quarter" idx="11"/>
          </p:nvPr>
        </p:nvSpPr>
        <p:spPr/>
        <p:txBody>
          <a:bodyPr/>
          <a:lstStyle/>
          <a:p>
            <a:endParaRPr lang="cs-CZ" dirty="0"/>
          </a:p>
        </p:txBody>
      </p:sp>
      <p:sp>
        <p:nvSpPr>
          <p:cNvPr id="5" name="Zástupný symbol pro číslo snímku 4">
            <a:extLst>
              <a:ext uri="{FF2B5EF4-FFF2-40B4-BE49-F238E27FC236}">
                <a16:creationId xmlns:a16="http://schemas.microsoft.com/office/drawing/2014/main" id="{A0804F24-9C6C-859B-DDBD-3A9A7EF0E2A3}"/>
              </a:ext>
            </a:extLst>
          </p:cNvPr>
          <p:cNvSpPr>
            <a:spLocks noGrp="1"/>
          </p:cNvSpPr>
          <p:nvPr>
            <p:ph type="sldNum" sz="quarter" idx="12"/>
          </p:nvPr>
        </p:nvSpPr>
        <p:spPr/>
        <p:txBody>
          <a:bodyPr/>
          <a:lstStyle/>
          <a:p>
            <a:fld id="{F612426F-E4CB-48FD-A4C5-02BF806AD5F8}" type="slidenum">
              <a:rPr lang="cs-CZ" smtClean="0"/>
              <a:t>‹#›</a:t>
            </a:fld>
            <a:endParaRPr lang="cs-CZ" dirty="0"/>
          </a:p>
        </p:txBody>
      </p:sp>
    </p:spTree>
    <p:extLst>
      <p:ext uri="{BB962C8B-B14F-4D97-AF65-F5344CB8AC3E}">
        <p14:creationId xmlns:p14="http://schemas.microsoft.com/office/powerpoint/2010/main" val="42241578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a:extLst>
              <a:ext uri="{FF2B5EF4-FFF2-40B4-BE49-F238E27FC236}">
                <a16:creationId xmlns:a16="http://schemas.microsoft.com/office/drawing/2014/main" id="{5F07ECAE-3371-1ED7-4A73-33BD98516DB2}"/>
              </a:ext>
            </a:extLst>
          </p:cNvPr>
          <p:cNvSpPr>
            <a:spLocks noGrp="1"/>
          </p:cNvSpPr>
          <p:nvPr>
            <p:ph type="dt" sz="half" idx="10"/>
          </p:nvPr>
        </p:nvSpPr>
        <p:spPr/>
        <p:txBody>
          <a:bodyPr/>
          <a:lstStyle/>
          <a:p>
            <a:fld id="{71A42BFC-F2DE-4C3B-9CD5-A7142EC537A0}" type="datetimeFigureOut">
              <a:rPr lang="cs-CZ" smtClean="0"/>
              <a:t>07.09.2026</a:t>
            </a:fld>
            <a:endParaRPr lang="cs-CZ" dirty="0"/>
          </a:p>
        </p:txBody>
      </p:sp>
      <p:sp>
        <p:nvSpPr>
          <p:cNvPr id="3" name="Zástupný symbol pro zápatí 2">
            <a:extLst>
              <a:ext uri="{FF2B5EF4-FFF2-40B4-BE49-F238E27FC236}">
                <a16:creationId xmlns:a16="http://schemas.microsoft.com/office/drawing/2014/main" id="{3177320D-6B2B-3EDD-BDA2-90845FBEBE56}"/>
              </a:ext>
            </a:extLst>
          </p:cNvPr>
          <p:cNvSpPr>
            <a:spLocks noGrp="1"/>
          </p:cNvSpPr>
          <p:nvPr>
            <p:ph type="ftr" sz="quarter" idx="11"/>
          </p:nvPr>
        </p:nvSpPr>
        <p:spPr/>
        <p:txBody>
          <a:bodyPr/>
          <a:lstStyle/>
          <a:p>
            <a:endParaRPr lang="cs-CZ" dirty="0"/>
          </a:p>
        </p:txBody>
      </p:sp>
      <p:sp>
        <p:nvSpPr>
          <p:cNvPr id="4" name="Zástupný symbol pro číslo snímku 3">
            <a:extLst>
              <a:ext uri="{FF2B5EF4-FFF2-40B4-BE49-F238E27FC236}">
                <a16:creationId xmlns:a16="http://schemas.microsoft.com/office/drawing/2014/main" id="{A67E51DA-331D-6103-044E-36A141E15C3C}"/>
              </a:ext>
            </a:extLst>
          </p:cNvPr>
          <p:cNvSpPr>
            <a:spLocks noGrp="1"/>
          </p:cNvSpPr>
          <p:nvPr>
            <p:ph type="sldNum" sz="quarter" idx="12"/>
          </p:nvPr>
        </p:nvSpPr>
        <p:spPr/>
        <p:txBody>
          <a:bodyPr/>
          <a:lstStyle/>
          <a:p>
            <a:fld id="{F612426F-E4CB-48FD-A4C5-02BF806AD5F8}" type="slidenum">
              <a:rPr lang="cs-CZ" smtClean="0"/>
              <a:t>‹#›</a:t>
            </a:fld>
            <a:endParaRPr lang="cs-CZ" dirty="0"/>
          </a:p>
        </p:txBody>
      </p:sp>
    </p:spTree>
    <p:extLst>
      <p:ext uri="{BB962C8B-B14F-4D97-AF65-F5344CB8AC3E}">
        <p14:creationId xmlns:p14="http://schemas.microsoft.com/office/powerpoint/2010/main" val="24104880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40C4408-C488-BE91-4BAD-6C30912CB060}"/>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obsah 2">
            <a:extLst>
              <a:ext uri="{FF2B5EF4-FFF2-40B4-BE49-F238E27FC236}">
                <a16:creationId xmlns:a16="http://schemas.microsoft.com/office/drawing/2014/main" id="{BCC8EB45-8129-481B-92FE-0D7B2B98402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text 3">
            <a:extLst>
              <a:ext uri="{FF2B5EF4-FFF2-40B4-BE49-F238E27FC236}">
                <a16:creationId xmlns:a16="http://schemas.microsoft.com/office/drawing/2014/main" id="{9D6B9461-2EE0-5EB4-B398-6022278BCF7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57EDA89B-71E7-45E3-C219-67A229FCF96E}"/>
              </a:ext>
            </a:extLst>
          </p:cNvPr>
          <p:cNvSpPr>
            <a:spLocks noGrp="1"/>
          </p:cNvSpPr>
          <p:nvPr>
            <p:ph type="dt" sz="half" idx="10"/>
          </p:nvPr>
        </p:nvSpPr>
        <p:spPr/>
        <p:txBody>
          <a:bodyPr/>
          <a:lstStyle/>
          <a:p>
            <a:fld id="{71A42BFC-F2DE-4C3B-9CD5-A7142EC537A0}" type="datetimeFigureOut">
              <a:rPr lang="cs-CZ" smtClean="0"/>
              <a:t>07.09.2026</a:t>
            </a:fld>
            <a:endParaRPr lang="cs-CZ" dirty="0"/>
          </a:p>
        </p:txBody>
      </p:sp>
      <p:sp>
        <p:nvSpPr>
          <p:cNvPr id="6" name="Zástupný symbol pro zápatí 5">
            <a:extLst>
              <a:ext uri="{FF2B5EF4-FFF2-40B4-BE49-F238E27FC236}">
                <a16:creationId xmlns:a16="http://schemas.microsoft.com/office/drawing/2014/main" id="{AEB5D982-0B13-BF26-DCB9-B1569CEE46AA}"/>
              </a:ext>
            </a:extLst>
          </p:cNvPr>
          <p:cNvSpPr>
            <a:spLocks noGrp="1"/>
          </p:cNvSpPr>
          <p:nvPr>
            <p:ph type="ftr" sz="quarter" idx="11"/>
          </p:nvPr>
        </p:nvSpPr>
        <p:spPr/>
        <p:txBody>
          <a:bodyPr/>
          <a:lstStyle/>
          <a:p>
            <a:endParaRPr lang="cs-CZ" dirty="0"/>
          </a:p>
        </p:txBody>
      </p:sp>
      <p:sp>
        <p:nvSpPr>
          <p:cNvPr id="7" name="Zástupný symbol pro číslo snímku 6">
            <a:extLst>
              <a:ext uri="{FF2B5EF4-FFF2-40B4-BE49-F238E27FC236}">
                <a16:creationId xmlns:a16="http://schemas.microsoft.com/office/drawing/2014/main" id="{6CD726EA-94DC-9E9B-C6D9-2EE251E3CFBA}"/>
              </a:ext>
            </a:extLst>
          </p:cNvPr>
          <p:cNvSpPr>
            <a:spLocks noGrp="1"/>
          </p:cNvSpPr>
          <p:nvPr>
            <p:ph type="sldNum" sz="quarter" idx="12"/>
          </p:nvPr>
        </p:nvSpPr>
        <p:spPr/>
        <p:txBody>
          <a:bodyPr/>
          <a:lstStyle/>
          <a:p>
            <a:fld id="{F612426F-E4CB-48FD-A4C5-02BF806AD5F8}" type="slidenum">
              <a:rPr lang="cs-CZ" smtClean="0"/>
              <a:t>‹#›</a:t>
            </a:fld>
            <a:endParaRPr lang="cs-CZ" dirty="0"/>
          </a:p>
        </p:txBody>
      </p:sp>
    </p:spTree>
    <p:extLst>
      <p:ext uri="{BB962C8B-B14F-4D97-AF65-F5344CB8AC3E}">
        <p14:creationId xmlns:p14="http://schemas.microsoft.com/office/powerpoint/2010/main" val="17795828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1D5DD57-EAEC-DAAA-3B9E-84DBDCA57913}"/>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obrázku 2">
            <a:extLst>
              <a:ext uri="{FF2B5EF4-FFF2-40B4-BE49-F238E27FC236}">
                <a16:creationId xmlns:a16="http://schemas.microsoft.com/office/drawing/2014/main" id="{77583A9F-48C2-5294-EEB4-135222FAA81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dirty="0"/>
          </a:p>
        </p:txBody>
      </p:sp>
      <p:sp>
        <p:nvSpPr>
          <p:cNvPr id="4" name="Zástupný text 3">
            <a:extLst>
              <a:ext uri="{FF2B5EF4-FFF2-40B4-BE49-F238E27FC236}">
                <a16:creationId xmlns:a16="http://schemas.microsoft.com/office/drawing/2014/main" id="{CFA24CE7-E6D7-DD38-385C-FD4E02CA050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BCCE8746-72C1-A67C-8058-F764A2CE0F5B}"/>
              </a:ext>
            </a:extLst>
          </p:cNvPr>
          <p:cNvSpPr>
            <a:spLocks noGrp="1"/>
          </p:cNvSpPr>
          <p:nvPr>
            <p:ph type="dt" sz="half" idx="10"/>
          </p:nvPr>
        </p:nvSpPr>
        <p:spPr/>
        <p:txBody>
          <a:bodyPr/>
          <a:lstStyle/>
          <a:p>
            <a:fld id="{71A42BFC-F2DE-4C3B-9CD5-A7142EC537A0}" type="datetimeFigureOut">
              <a:rPr lang="cs-CZ" smtClean="0"/>
              <a:t>07.09.2026</a:t>
            </a:fld>
            <a:endParaRPr lang="cs-CZ" dirty="0"/>
          </a:p>
        </p:txBody>
      </p:sp>
      <p:sp>
        <p:nvSpPr>
          <p:cNvPr id="6" name="Zástupný symbol pro zápatí 5">
            <a:extLst>
              <a:ext uri="{FF2B5EF4-FFF2-40B4-BE49-F238E27FC236}">
                <a16:creationId xmlns:a16="http://schemas.microsoft.com/office/drawing/2014/main" id="{FBC36A70-51B8-D8F8-60C5-AF6EC3932E33}"/>
              </a:ext>
            </a:extLst>
          </p:cNvPr>
          <p:cNvSpPr>
            <a:spLocks noGrp="1"/>
          </p:cNvSpPr>
          <p:nvPr>
            <p:ph type="ftr" sz="quarter" idx="11"/>
          </p:nvPr>
        </p:nvSpPr>
        <p:spPr/>
        <p:txBody>
          <a:bodyPr/>
          <a:lstStyle/>
          <a:p>
            <a:endParaRPr lang="cs-CZ" dirty="0"/>
          </a:p>
        </p:txBody>
      </p:sp>
      <p:sp>
        <p:nvSpPr>
          <p:cNvPr id="7" name="Zástupný symbol pro číslo snímku 6">
            <a:extLst>
              <a:ext uri="{FF2B5EF4-FFF2-40B4-BE49-F238E27FC236}">
                <a16:creationId xmlns:a16="http://schemas.microsoft.com/office/drawing/2014/main" id="{8BFD64AA-4597-F74C-3281-93B59F611293}"/>
              </a:ext>
            </a:extLst>
          </p:cNvPr>
          <p:cNvSpPr>
            <a:spLocks noGrp="1"/>
          </p:cNvSpPr>
          <p:nvPr>
            <p:ph type="sldNum" sz="quarter" idx="12"/>
          </p:nvPr>
        </p:nvSpPr>
        <p:spPr/>
        <p:txBody>
          <a:bodyPr/>
          <a:lstStyle/>
          <a:p>
            <a:fld id="{F612426F-E4CB-48FD-A4C5-02BF806AD5F8}" type="slidenum">
              <a:rPr lang="cs-CZ" smtClean="0"/>
              <a:t>‹#›</a:t>
            </a:fld>
            <a:endParaRPr lang="cs-CZ" dirty="0"/>
          </a:p>
        </p:txBody>
      </p:sp>
    </p:spTree>
    <p:extLst>
      <p:ext uri="{BB962C8B-B14F-4D97-AF65-F5344CB8AC3E}">
        <p14:creationId xmlns:p14="http://schemas.microsoft.com/office/powerpoint/2010/main" val="42480142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1A53316-1B22-4830-983C-E1C6CB12FAF7}"/>
              </a:ext>
            </a:extLst>
          </p:cNvPr>
          <p:cNvSpPr>
            <a:spLocks noGrp="1"/>
          </p:cNvSpPr>
          <p:nvPr>
            <p:ph type="title"/>
          </p:nvPr>
        </p:nvSpPr>
        <p:spPr/>
        <p:txBody>
          <a:bodyPr/>
          <a:lstStyle/>
          <a:p>
            <a:r>
              <a:rPr lang="cs-CZ"/>
              <a:t>Kliknutím lze upravit styl.</a:t>
            </a:r>
          </a:p>
        </p:txBody>
      </p:sp>
      <p:sp>
        <p:nvSpPr>
          <p:cNvPr id="3" name="Zástupný symbol pro svislý text 2">
            <a:extLst>
              <a:ext uri="{FF2B5EF4-FFF2-40B4-BE49-F238E27FC236}">
                <a16:creationId xmlns:a16="http://schemas.microsoft.com/office/drawing/2014/main" id="{D4528D2C-88FA-F839-7638-A5FF6C57EFCB}"/>
              </a:ext>
            </a:extLst>
          </p:cNvPr>
          <p:cNvSpPr>
            <a:spLocks noGrp="1"/>
          </p:cNvSpPr>
          <p:nvPr>
            <p:ph type="body" orient="vert" idx="1"/>
          </p:nvPr>
        </p:nvSpPr>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0E839FBE-D72C-1293-6C18-4FB9D4868882}"/>
              </a:ext>
            </a:extLst>
          </p:cNvPr>
          <p:cNvSpPr>
            <a:spLocks noGrp="1"/>
          </p:cNvSpPr>
          <p:nvPr>
            <p:ph type="dt" sz="half" idx="10"/>
          </p:nvPr>
        </p:nvSpPr>
        <p:spPr/>
        <p:txBody>
          <a:bodyPr/>
          <a:lstStyle/>
          <a:p>
            <a:fld id="{71A42BFC-F2DE-4C3B-9CD5-A7142EC537A0}" type="datetimeFigureOut">
              <a:rPr lang="cs-CZ" smtClean="0"/>
              <a:t>07.09.2026</a:t>
            </a:fld>
            <a:endParaRPr lang="cs-CZ" dirty="0"/>
          </a:p>
        </p:txBody>
      </p:sp>
      <p:sp>
        <p:nvSpPr>
          <p:cNvPr id="5" name="Zástupný symbol pro zápatí 4">
            <a:extLst>
              <a:ext uri="{FF2B5EF4-FFF2-40B4-BE49-F238E27FC236}">
                <a16:creationId xmlns:a16="http://schemas.microsoft.com/office/drawing/2014/main" id="{36092B28-2F91-D910-69D7-3201B90A4535}"/>
              </a:ext>
            </a:extLst>
          </p:cNvPr>
          <p:cNvSpPr>
            <a:spLocks noGrp="1"/>
          </p:cNvSpPr>
          <p:nvPr>
            <p:ph type="ftr" sz="quarter" idx="11"/>
          </p:nvPr>
        </p:nvSpPr>
        <p:spPr/>
        <p:txBody>
          <a:bodyPr/>
          <a:lstStyle/>
          <a:p>
            <a:endParaRPr lang="cs-CZ" dirty="0"/>
          </a:p>
        </p:txBody>
      </p:sp>
      <p:sp>
        <p:nvSpPr>
          <p:cNvPr id="6" name="Zástupný symbol pro číslo snímku 5">
            <a:extLst>
              <a:ext uri="{FF2B5EF4-FFF2-40B4-BE49-F238E27FC236}">
                <a16:creationId xmlns:a16="http://schemas.microsoft.com/office/drawing/2014/main" id="{3DF38DB6-6AB3-CD10-642C-AE629912795C}"/>
              </a:ext>
            </a:extLst>
          </p:cNvPr>
          <p:cNvSpPr>
            <a:spLocks noGrp="1"/>
          </p:cNvSpPr>
          <p:nvPr>
            <p:ph type="sldNum" sz="quarter" idx="12"/>
          </p:nvPr>
        </p:nvSpPr>
        <p:spPr/>
        <p:txBody>
          <a:bodyPr/>
          <a:lstStyle/>
          <a:p>
            <a:fld id="{F612426F-E4CB-48FD-A4C5-02BF806AD5F8}" type="slidenum">
              <a:rPr lang="cs-CZ" smtClean="0"/>
              <a:t>‹#›</a:t>
            </a:fld>
            <a:endParaRPr lang="cs-CZ" dirty="0"/>
          </a:p>
        </p:txBody>
      </p:sp>
    </p:spTree>
    <p:extLst>
      <p:ext uri="{BB962C8B-B14F-4D97-AF65-F5344CB8AC3E}">
        <p14:creationId xmlns:p14="http://schemas.microsoft.com/office/powerpoint/2010/main" val="1423871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a:extLst>
              <a:ext uri="{FF2B5EF4-FFF2-40B4-BE49-F238E27FC236}">
                <a16:creationId xmlns:a16="http://schemas.microsoft.com/office/drawing/2014/main" id="{B72FC772-0E00-7C09-D4B0-56DA16E848DF}"/>
              </a:ext>
            </a:extLst>
          </p:cNvPr>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a:extLst>
              <a:ext uri="{FF2B5EF4-FFF2-40B4-BE49-F238E27FC236}">
                <a16:creationId xmlns:a16="http://schemas.microsoft.com/office/drawing/2014/main" id="{5985F0C7-E694-8E3E-36EB-20ACE77EEDB2}"/>
              </a:ext>
            </a:extLst>
          </p:cNvPr>
          <p:cNvSpPr>
            <a:spLocks noGrp="1"/>
          </p:cNvSpPr>
          <p:nvPr>
            <p:ph type="body" orient="vert" idx="1"/>
          </p:nvPr>
        </p:nvSpPr>
        <p:spPr>
          <a:xfrm>
            <a:off x="838200" y="365125"/>
            <a:ext cx="7734300" cy="5811838"/>
          </a:xfrm>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D89B89E3-E708-FDBA-A5B8-569BBB7149AF}"/>
              </a:ext>
            </a:extLst>
          </p:cNvPr>
          <p:cNvSpPr>
            <a:spLocks noGrp="1"/>
          </p:cNvSpPr>
          <p:nvPr>
            <p:ph type="dt" sz="half" idx="10"/>
          </p:nvPr>
        </p:nvSpPr>
        <p:spPr/>
        <p:txBody>
          <a:bodyPr/>
          <a:lstStyle/>
          <a:p>
            <a:fld id="{71A42BFC-F2DE-4C3B-9CD5-A7142EC537A0}" type="datetimeFigureOut">
              <a:rPr lang="cs-CZ" smtClean="0"/>
              <a:t>07.09.2026</a:t>
            </a:fld>
            <a:endParaRPr lang="cs-CZ" dirty="0"/>
          </a:p>
        </p:txBody>
      </p:sp>
      <p:sp>
        <p:nvSpPr>
          <p:cNvPr id="5" name="Zástupný symbol pro zápatí 4">
            <a:extLst>
              <a:ext uri="{FF2B5EF4-FFF2-40B4-BE49-F238E27FC236}">
                <a16:creationId xmlns:a16="http://schemas.microsoft.com/office/drawing/2014/main" id="{9F321735-D3A2-7290-4DAD-D6C11461B002}"/>
              </a:ext>
            </a:extLst>
          </p:cNvPr>
          <p:cNvSpPr>
            <a:spLocks noGrp="1"/>
          </p:cNvSpPr>
          <p:nvPr>
            <p:ph type="ftr" sz="quarter" idx="11"/>
          </p:nvPr>
        </p:nvSpPr>
        <p:spPr/>
        <p:txBody>
          <a:bodyPr/>
          <a:lstStyle/>
          <a:p>
            <a:endParaRPr lang="cs-CZ" dirty="0"/>
          </a:p>
        </p:txBody>
      </p:sp>
      <p:sp>
        <p:nvSpPr>
          <p:cNvPr id="6" name="Zástupný symbol pro číslo snímku 5">
            <a:extLst>
              <a:ext uri="{FF2B5EF4-FFF2-40B4-BE49-F238E27FC236}">
                <a16:creationId xmlns:a16="http://schemas.microsoft.com/office/drawing/2014/main" id="{5ED1D266-61AF-E20E-CDDD-61067A63E4C7}"/>
              </a:ext>
            </a:extLst>
          </p:cNvPr>
          <p:cNvSpPr>
            <a:spLocks noGrp="1"/>
          </p:cNvSpPr>
          <p:nvPr>
            <p:ph type="sldNum" sz="quarter" idx="12"/>
          </p:nvPr>
        </p:nvSpPr>
        <p:spPr/>
        <p:txBody>
          <a:bodyPr/>
          <a:lstStyle/>
          <a:p>
            <a:fld id="{F612426F-E4CB-48FD-A4C5-02BF806AD5F8}" type="slidenum">
              <a:rPr lang="cs-CZ" smtClean="0"/>
              <a:t>‹#›</a:t>
            </a:fld>
            <a:endParaRPr lang="cs-CZ" dirty="0"/>
          </a:p>
        </p:txBody>
      </p:sp>
    </p:spTree>
    <p:extLst>
      <p:ext uri="{BB962C8B-B14F-4D97-AF65-F5344CB8AC3E}">
        <p14:creationId xmlns:p14="http://schemas.microsoft.com/office/powerpoint/2010/main" val="25148746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548031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nadpis 1">
            <a:extLst>
              <a:ext uri="{FF2B5EF4-FFF2-40B4-BE49-F238E27FC236}">
                <a16:creationId xmlns:a16="http://schemas.microsoft.com/office/drawing/2014/main" id="{DD7158C5-0ED9-8E20-5151-A86EF0D27DD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text 2">
            <a:extLst>
              <a:ext uri="{FF2B5EF4-FFF2-40B4-BE49-F238E27FC236}">
                <a16:creationId xmlns:a16="http://schemas.microsoft.com/office/drawing/2014/main" id="{997F2B59-14E5-BE2F-F4EC-26A8CE5D069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4A70201A-6B74-5FD7-0911-A40B07C000A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1A42BFC-F2DE-4C3B-9CD5-A7142EC537A0}" type="datetimeFigureOut">
              <a:rPr lang="cs-CZ" smtClean="0"/>
              <a:t>07.09.2026</a:t>
            </a:fld>
            <a:endParaRPr lang="cs-CZ" dirty="0"/>
          </a:p>
        </p:txBody>
      </p:sp>
      <p:sp>
        <p:nvSpPr>
          <p:cNvPr id="5" name="Zástupný symbol pro zápatí 4">
            <a:extLst>
              <a:ext uri="{FF2B5EF4-FFF2-40B4-BE49-F238E27FC236}">
                <a16:creationId xmlns:a16="http://schemas.microsoft.com/office/drawing/2014/main" id="{A41E0B6D-81B4-ECCF-4263-D3DA5EACC8E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dirty="0"/>
          </a:p>
        </p:txBody>
      </p:sp>
      <p:sp>
        <p:nvSpPr>
          <p:cNvPr id="6" name="Zástupný symbol pro číslo snímku 5">
            <a:extLst>
              <a:ext uri="{FF2B5EF4-FFF2-40B4-BE49-F238E27FC236}">
                <a16:creationId xmlns:a16="http://schemas.microsoft.com/office/drawing/2014/main" id="{42249B48-7B90-7C04-D812-BF40C3B668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612426F-E4CB-48FD-A4C5-02BF806AD5F8}" type="slidenum">
              <a:rPr lang="cs-CZ" smtClean="0"/>
              <a:t>‹#›</a:t>
            </a:fld>
            <a:endParaRPr lang="cs-CZ" dirty="0"/>
          </a:p>
        </p:txBody>
      </p:sp>
    </p:spTree>
    <p:extLst>
      <p:ext uri="{BB962C8B-B14F-4D97-AF65-F5344CB8AC3E}">
        <p14:creationId xmlns:p14="http://schemas.microsoft.com/office/powerpoint/2010/main" val="27915935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B08F595-6B1B-6955-5938-8D1C77E096E3}"/>
              </a:ext>
            </a:extLst>
          </p:cNvPr>
          <p:cNvSpPr>
            <a:spLocks noGrp="1"/>
          </p:cNvSpPr>
          <p:nvPr>
            <p:ph type="ctrTitle"/>
          </p:nvPr>
        </p:nvSpPr>
        <p:spPr>
          <a:xfrm>
            <a:off x="1524000" y="1805387"/>
            <a:ext cx="9144000" cy="1450575"/>
          </a:xfrm>
        </p:spPr>
        <p:txBody>
          <a:bodyPr>
            <a:normAutofit/>
          </a:bodyPr>
          <a:lstStyle/>
          <a:p>
            <a:r>
              <a:rPr lang="cs-CZ" sz="4400" dirty="0"/>
              <a:t>První </a:t>
            </a:r>
            <a:r>
              <a:rPr lang="cs-CZ" sz="4400"/>
              <a:t>kroky programování</a:t>
            </a:r>
            <a:br>
              <a:rPr lang="cs-CZ" sz="4400" dirty="0"/>
            </a:br>
            <a:r>
              <a:rPr lang="cs-CZ" sz="4400"/>
              <a:t>INV 202</a:t>
            </a:r>
            <a:endParaRPr lang="cs-CZ" sz="4400" dirty="0"/>
          </a:p>
        </p:txBody>
      </p:sp>
      <p:sp>
        <p:nvSpPr>
          <p:cNvPr id="3" name="Podnadpis 2">
            <a:extLst>
              <a:ext uri="{FF2B5EF4-FFF2-40B4-BE49-F238E27FC236}">
                <a16:creationId xmlns:a16="http://schemas.microsoft.com/office/drawing/2014/main" id="{D95BEBFB-767B-4147-5DC9-EF566B668239}"/>
              </a:ext>
            </a:extLst>
          </p:cNvPr>
          <p:cNvSpPr>
            <a:spLocks noGrp="1"/>
          </p:cNvSpPr>
          <p:nvPr>
            <p:ph type="subTitle" idx="1"/>
          </p:nvPr>
        </p:nvSpPr>
        <p:spPr>
          <a:xfrm>
            <a:off x="3590167" y="3602039"/>
            <a:ext cx="5011667" cy="1655762"/>
          </a:xfrm>
        </p:spPr>
        <p:txBody>
          <a:bodyPr>
            <a:normAutofit lnSpcReduction="10000"/>
          </a:bodyPr>
          <a:lstStyle/>
          <a:p>
            <a:r>
              <a:rPr lang="cs-CZ" dirty="0"/>
              <a:t>Programovací jazyk</a:t>
            </a:r>
          </a:p>
          <a:p>
            <a:r>
              <a:rPr lang="cs-CZ" dirty="0"/>
              <a:t>Syntaxe a sémantika</a:t>
            </a:r>
          </a:p>
          <a:p>
            <a:r>
              <a:rPr lang="cs-CZ" dirty="0"/>
              <a:t>Programovací jazyky současnosti</a:t>
            </a:r>
          </a:p>
          <a:p>
            <a:r>
              <a:rPr lang="cs-CZ" dirty="0"/>
              <a:t>Co je Python a k čemu se používá</a:t>
            </a:r>
          </a:p>
        </p:txBody>
      </p:sp>
      <p:pic>
        <p:nvPicPr>
          <p:cNvPr id="5" name="Obrázek 4">
            <a:extLst>
              <a:ext uri="{FF2B5EF4-FFF2-40B4-BE49-F238E27FC236}">
                <a16:creationId xmlns:a16="http://schemas.microsoft.com/office/drawing/2014/main" id="{B8374B5B-C689-26C7-7BFF-0382E9CD2DD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56591" y="262142"/>
            <a:ext cx="4078818" cy="1349446"/>
          </a:xfrm>
          <a:prstGeom prst="rect">
            <a:avLst/>
          </a:prstGeom>
        </p:spPr>
      </p:pic>
      <p:sp>
        <p:nvSpPr>
          <p:cNvPr id="6" name="TextovéPole 5">
            <a:extLst>
              <a:ext uri="{FF2B5EF4-FFF2-40B4-BE49-F238E27FC236}">
                <a16:creationId xmlns:a16="http://schemas.microsoft.com/office/drawing/2014/main" id="{D005A059-119D-2AE2-EA5F-9532020A4B4C}"/>
              </a:ext>
            </a:extLst>
          </p:cNvPr>
          <p:cNvSpPr txBox="1"/>
          <p:nvPr/>
        </p:nvSpPr>
        <p:spPr>
          <a:xfrm>
            <a:off x="437322" y="6186115"/>
            <a:ext cx="1301363" cy="369332"/>
          </a:xfrm>
          <a:prstGeom prst="rect">
            <a:avLst/>
          </a:prstGeom>
          <a:noFill/>
        </p:spPr>
        <p:txBody>
          <a:bodyPr wrap="square" rtlCol="0">
            <a:spAutoFit/>
          </a:bodyPr>
          <a:lstStyle/>
          <a:p>
            <a:r>
              <a:rPr lang="cs-CZ" dirty="0"/>
              <a:t>27. 8.2026</a:t>
            </a:r>
          </a:p>
        </p:txBody>
      </p:sp>
    </p:spTree>
    <p:extLst>
      <p:ext uri="{BB962C8B-B14F-4D97-AF65-F5344CB8AC3E}">
        <p14:creationId xmlns:p14="http://schemas.microsoft.com/office/powerpoint/2010/main" val="5621361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796C3541-43EF-BEFE-7021-2CB4CE394E51}"/>
              </a:ext>
            </a:extLst>
          </p:cNvPr>
          <p:cNvSpPr txBox="1"/>
          <p:nvPr/>
        </p:nvSpPr>
        <p:spPr>
          <a:xfrm>
            <a:off x="341907" y="156923"/>
            <a:ext cx="2107096" cy="369332"/>
          </a:xfrm>
          <a:prstGeom prst="rect">
            <a:avLst/>
          </a:prstGeom>
          <a:noFill/>
        </p:spPr>
        <p:txBody>
          <a:bodyPr wrap="square" rtlCol="0">
            <a:spAutoFit/>
          </a:bodyPr>
          <a:lstStyle/>
          <a:p>
            <a:r>
              <a:rPr lang="cs-CZ" b="1" dirty="0"/>
              <a:t>Programovací jazyk</a:t>
            </a:r>
          </a:p>
        </p:txBody>
      </p:sp>
      <p:sp>
        <p:nvSpPr>
          <p:cNvPr id="4" name="TextovéPole 3">
            <a:extLst>
              <a:ext uri="{FF2B5EF4-FFF2-40B4-BE49-F238E27FC236}">
                <a16:creationId xmlns:a16="http://schemas.microsoft.com/office/drawing/2014/main" id="{C180A373-55CF-DA40-EEDF-A4D292590B2C}"/>
              </a:ext>
            </a:extLst>
          </p:cNvPr>
          <p:cNvSpPr txBox="1"/>
          <p:nvPr/>
        </p:nvSpPr>
        <p:spPr>
          <a:xfrm>
            <a:off x="341906" y="494064"/>
            <a:ext cx="11508186" cy="646331"/>
          </a:xfrm>
          <a:prstGeom prst="rect">
            <a:avLst/>
          </a:prstGeom>
          <a:noFill/>
        </p:spPr>
        <p:txBody>
          <a:bodyPr wrap="square">
            <a:spAutoFit/>
          </a:bodyPr>
          <a:lstStyle/>
          <a:p>
            <a:r>
              <a:rPr lang="cs-CZ" b="1" dirty="0"/>
              <a:t>Programovací jazyk</a:t>
            </a:r>
            <a:r>
              <a:rPr lang="cs-CZ" dirty="0"/>
              <a:t> je formální jazyk, pomocí kterého člověk zapisuje pokyny (programy), jimž počítač dokáže po překladu nebo interpretaci porozumět a vykonat je.</a:t>
            </a:r>
          </a:p>
        </p:txBody>
      </p:sp>
      <p:sp>
        <p:nvSpPr>
          <p:cNvPr id="6" name="TextovéPole 5">
            <a:extLst>
              <a:ext uri="{FF2B5EF4-FFF2-40B4-BE49-F238E27FC236}">
                <a16:creationId xmlns:a16="http://schemas.microsoft.com/office/drawing/2014/main" id="{8AD7731C-09C7-C0E0-6313-8BBE527D06CA}"/>
              </a:ext>
            </a:extLst>
          </p:cNvPr>
          <p:cNvSpPr txBox="1"/>
          <p:nvPr/>
        </p:nvSpPr>
        <p:spPr>
          <a:xfrm>
            <a:off x="341905" y="1072553"/>
            <a:ext cx="11508185" cy="1477328"/>
          </a:xfrm>
          <a:prstGeom prst="rect">
            <a:avLst/>
          </a:prstGeom>
          <a:noFill/>
        </p:spPr>
        <p:txBody>
          <a:bodyPr wrap="square">
            <a:spAutoFit/>
          </a:bodyPr>
          <a:lstStyle/>
          <a:p>
            <a:pPr>
              <a:buNone/>
            </a:pPr>
            <a:r>
              <a:rPr lang="cs-CZ" dirty="0"/>
              <a:t>Slovo </a:t>
            </a:r>
            <a:r>
              <a:rPr lang="cs-CZ" b="1" dirty="0"/>
              <a:t>formální</a:t>
            </a:r>
            <a:r>
              <a:rPr lang="cs-CZ" dirty="0"/>
              <a:t> znamená, že programovací jazyk má </a:t>
            </a:r>
            <a:r>
              <a:rPr lang="cs-CZ" b="1" dirty="0"/>
              <a:t>přesně stanovená pravidla zápisu</a:t>
            </a:r>
            <a:r>
              <a:rPr lang="cs-CZ" dirty="0"/>
              <a:t>.</a:t>
            </a:r>
          </a:p>
          <a:p>
            <a:pPr>
              <a:buNone/>
            </a:pPr>
            <a:r>
              <a:rPr lang="cs-CZ" dirty="0"/>
              <a:t>Počítač vyžaduje, aby:</a:t>
            </a:r>
          </a:p>
          <a:p>
            <a:pPr marL="285750" indent="-285750">
              <a:buFont typeface="Arial" panose="020B0604020202020204" pitchFamily="34" charset="0"/>
              <a:buChar char="•"/>
            </a:pPr>
            <a:r>
              <a:rPr lang="cs-CZ" dirty="0"/>
              <a:t>příkazy byly napsány přesně, </a:t>
            </a:r>
          </a:p>
          <a:p>
            <a:pPr marL="285750" indent="-285750">
              <a:buFont typeface="Arial" panose="020B0604020202020204" pitchFamily="34" charset="0"/>
              <a:buChar char="•"/>
            </a:pPr>
            <a:r>
              <a:rPr lang="cs-CZ" dirty="0"/>
              <a:t>byla dodržena správné symboly, závorky a odsazení, </a:t>
            </a:r>
          </a:p>
          <a:p>
            <a:pPr marL="285750" indent="-285750">
              <a:buFont typeface="Arial" panose="020B0604020202020204" pitchFamily="34" charset="0"/>
              <a:buChar char="•"/>
            </a:pPr>
            <a:r>
              <a:rPr lang="cs-CZ" dirty="0"/>
              <a:t>každé slovo nebo symbol měly jednoznačný význam. </a:t>
            </a:r>
          </a:p>
        </p:txBody>
      </p:sp>
      <p:sp>
        <p:nvSpPr>
          <p:cNvPr id="8" name="TextovéPole 7">
            <a:extLst>
              <a:ext uri="{FF2B5EF4-FFF2-40B4-BE49-F238E27FC236}">
                <a16:creationId xmlns:a16="http://schemas.microsoft.com/office/drawing/2014/main" id="{CC832DA0-0DA6-B429-C9F8-B282B16D129C}"/>
              </a:ext>
            </a:extLst>
          </p:cNvPr>
          <p:cNvSpPr txBox="1"/>
          <p:nvPr/>
        </p:nvSpPr>
        <p:spPr>
          <a:xfrm>
            <a:off x="2247237" y="3120393"/>
            <a:ext cx="1675737" cy="369332"/>
          </a:xfrm>
          <a:prstGeom prst="rect">
            <a:avLst/>
          </a:prstGeom>
          <a:noFill/>
        </p:spPr>
        <p:txBody>
          <a:bodyPr wrap="square">
            <a:spAutoFit/>
          </a:bodyPr>
          <a:lstStyle/>
          <a:p>
            <a:r>
              <a:rPr lang="cs-CZ" b="1" dirty="0">
                <a:solidFill>
                  <a:srgbClr val="00B050"/>
                </a:solidFill>
              </a:rPr>
              <a:t>print("Ahoj")</a:t>
            </a:r>
          </a:p>
        </p:txBody>
      </p:sp>
      <p:sp>
        <p:nvSpPr>
          <p:cNvPr id="11" name="TextovéPole 10">
            <a:extLst>
              <a:ext uri="{FF2B5EF4-FFF2-40B4-BE49-F238E27FC236}">
                <a16:creationId xmlns:a16="http://schemas.microsoft.com/office/drawing/2014/main" id="{A056FB6B-AC8A-E8D9-78BC-D0A1379CC4AE}"/>
              </a:ext>
            </a:extLst>
          </p:cNvPr>
          <p:cNvSpPr txBox="1"/>
          <p:nvPr/>
        </p:nvSpPr>
        <p:spPr>
          <a:xfrm>
            <a:off x="341906" y="2503552"/>
            <a:ext cx="6094674" cy="646331"/>
          </a:xfrm>
          <a:prstGeom prst="rect">
            <a:avLst/>
          </a:prstGeom>
          <a:noFill/>
        </p:spPr>
        <p:txBody>
          <a:bodyPr wrap="square">
            <a:spAutoFit/>
          </a:bodyPr>
          <a:lstStyle/>
          <a:p>
            <a:pPr>
              <a:buNone/>
            </a:pPr>
            <a:r>
              <a:rPr lang="cs-CZ" dirty="0"/>
              <a:t>Například v programovacím jazyce Pythonu je </a:t>
            </a:r>
            <a:r>
              <a:rPr lang="pl-PL" dirty="0"/>
              <a:t>příkaz pro zobrazení textu </a:t>
            </a:r>
            <a:r>
              <a:rPr lang="cs-CZ" dirty="0"/>
              <a:t>Ahoj </a:t>
            </a:r>
            <a:r>
              <a:rPr lang="pl-PL" dirty="0"/>
              <a:t>na obrazovce</a:t>
            </a:r>
            <a:r>
              <a:rPr lang="cs-CZ" dirty="0"/>
              <a:t> správně zapsán takto:</a:t>
            </a:r>
          </a:p>
        </p:txBody>
      </p:sp>
      <p:sp>
        <p:nvSpPr>
          <p:cNvPr id="12" name="TextovéPole 11">
            <a:extLst>
              <a:ext uri="{FF2B5EF4-FFF2-40B4-BE49-F238E27FC236}">
                <a16:creationId xmlns:a16="http://schemas.microsoft.com/office/drawing/2014/main" id="{FFAF20FC-E068-87BD-F291-92F06AF9D8CF}"/>
              </a:ext>
            </a:extLst>
          </p:cNvPr>
          <p:cNvSpPr txBox="1"/>
          <p:nvPr/>
        </p:nvSpPr>
        <p:spPr>
          <a:xfrm>
            <a:off x="341905" y="3384952"/>
            <a:ext cx="5486400" cy="646331"/>
          </a:xfrm>
          <a:prstGeom prst="rect">
            <a:avLst/>
          </a:prstGeom>
          <a:noFill/>
        </p:spPr>
        <p:txBody>
          <a:bodyPr wrap="square" rtlCol="0">
            <a:spAutoFit/>
          </a:bodyPr>
          <a:lstStyle/>
          <a:p>
            <a:r>
              <a:rPr lang="cs-CZ" dirty="0"/>
              <a:t>Chybně zapsaný příkaz v témže programovacím jazyku je například:</a:t>
            </a:r>
          </a:p>
        </p:txBody>
      </p:sp>
      <p:sp>
        <p:nvSpPr>
          <p:cNvPr id="14" name="TextovéPole 13">
            <a:extLst>
              <a:ext uri="{FF2B5EF4-FFF2-40B4-BE49-F238E27FC236}">
                <a16:creationId xmlns:a16="http://schemas.microsoft.com/office/drawing/2014/main" id="{73E5846E-5330-54CD-3832-6E9A538932CE}"/>
              </a:ext>
            </a:extLst>
          </p:cNvPr>
          <p:cNvSpPr txBox="1"/>
          <p:nvPr/>
        </p:nvSpPr>
        <p:spPr>
          <a:xfrm>
            <a:off x="2263139" y="3728372"/>
            <a:ext cx="1735373" cy="369332"/>
          </a:xfrm>
          <a:prstGeom prst="rect">
            <a:avLst/>
          </a:prstGeom>
          <a:noFill/>
        </p:spPr>
        <p:txBody>
          <a:bodyPr wrap="square">
            <a:spAutoFit/>
          </a:bodyPr>
          <a:lstStyle/>
          <a:p>
            <a:r>
              <a:rPr lang="cs-CZ" b="1" dirty="0">
                <a:solidFill>
                  <a:srgbClr val="FF0000"/>
                </a:solidFill>
              </a:rPr>
              <a:t>print("Ahoj"</a:t>
            </a:r>
          </a:p>
        </p:txBody>
      </p:sp>
      <p:sp>
        <p:nvSpPr>
          <p:cNvPr id="15" name="TextovéPole 14">
            <a:extLst>
              <a:ext uri="{FF2B5EF4-FFF2-40B4-BE49-F238E27FC236}">
                <a16:creationId xmlns:a16="http://schemas.microsoft.com/office/drawing/2014/main" id="{77D36D90-AF25-51E7-8176-73EC51F6ACA9}"/>
              </a:ext>
            </a:extLst>
          </p:cNvPr>
          <p:cNvSpPr txBox="1"/>
          <p:nvPr/>
        </p:nvSpPr>
        <p:spPr>
          <a:xfrm>
            <a:off x="341905" y="4096091"/>
            <a:ext cx="5764696" cy="646331"/>
          </a:xfrm>
          <a:prstGeom prst="rect">
            <a:avLst/>
          </a:prstGeom>
          <a:noFill/>
        </p:spPr>
        <p:txBody>
          <a:bodyPr wrap="square" rtlCol="0">
            <a:spAutoFit/>
          </a:bodyPr>
          <a:lstStyle/>
          <a:p>
            <a:r>
              <a:rPr lang="cs-CZ" dirty="0"/>
              <a:t>Chybějící uzavírací závorka „)“ nedovolí příkaz vykonat a na obrazovce se vypíše chybová hláška: </a:t>
            </a:r>
          </a:p>
        </p:txBody>
      </p:sp>
      <p:sp>
        <p:nvSpPr>
          <p:cNvPr id="17" name="TextovéPole 16">
            <a:extLst>
              <a:ext uri="{FF2B5EF4-FFF2-40B4-BE49-F238E27FC236}">
                <a16:creationId xmlns:a16="http://schemas.microsoft.com/office/drawing/2014/main" id="{A251AC71-426B-EAF9-BBB8-458B12AB77BC}"/>
              </a:ext>
            </a:extLst>
          </p:cNvPr>
          <p:cNvSpPr txBox="1"/>
          <p:nvPr/>
        </p:nvSpPr>
        <p:spPr>
          <a:xfrm>
            <a:off x="950182" y="4748631"/>
            <a:ext cx="4727050" cy="369332"/>
          </a:xfrm>
          <a:prstGeom prst="rect">
            <a:avLst/>
          </a:prstGeom>
          <a:noFill/>
        </p:spPr>
        <p:txBody>
          <a:bodyPr wrap="square">
            <a:spAutoFit/>
          </a:bodyPr>
          <a:lstStyle/>
          <a:p>
            <a:r>
              <a:rPr lang="en-US" dirty="0"/>
              <a:t>SyntaxError: '(' was never closed (&lt;exec&gt;, line 1)</a:t>
            </a:r>
            <a:endParaRPr lang="cs-CZ" dirty="0"/>
          </a:p>
        </p:txBody>
      </p:sp>
      <p:sp>
        <p:nvSpPr>
          <p:cNvPr id="18" name="Rectangle 1">
            <a:extLst>
              <a:ext uri="{FF2B5EF4-FFF2-40B4-BE49-F238E27FC236}">
                <a16:creationId xmlns:a16="http://schemas.microsoft.com/office/drawing/2014/main" id="{E564EAFF-3128-EA78-2479-7A0FBBBC114B}"/>
              </a:ext>
            </a:extLst>
          </p:cNvPr>
          <p:cNvSpPr>
            <a:spLocks noChangeArrowheads="1"/>
          </p:cNvSpPr>
          <p:nvPr/>
        </p:nvSpPr>
        <p:spPr bwMode="auto">
          <a:xfrm>
            <a:off x="270344" y="5319298"/>
            <a:ext cx="885005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cs-CZ" altLang="cs-CZ" dirty="0"/>
              <a:t>Chyba syntaxe: Otevírací závorka „(“ nebyla uzavřena — na 1. řádku chybí pravá závorka „)“. </a:t>
            </a:r>
          </a:p>
        </p:txBody>
      </p:sp>
      <p:sp>
        <p:nvSpPr>
          <p:cNvPr id="19" name="TextovéPole 18">
            <a:extLst>
              <a:ext uri="{FF2B5EF4-FFF2-40B4-BE49-F238E27FC236}">
                <a16:creationId xmlns:a16="http://schemas.microsoft.com/office/drawing/2014/main" id="{13D64CD7-7D74-6195-014E-690F04C97C64}"/>
              </a:ext>
            </a:extLst>
          </p:cNvPr>
          <p:cNvSpPr txBox="1"/>
          <p:nvPr/>
        </p:nvSpPr>
        <p:spPr>
          <a:xfrm>
            <a:off x="270344" y="5028683"/>
            <a:ext cx="2107097" cy="369332"/>
          </a:xfrm>
          <a:prstGeom prst="rect">
            <a:avLst/>
          </a:prstGeom>
          <a:noFill/>
        </p:spPr>
        <p:txBody>
          <a:bodyPr wrap="square" rtlCol="0">
            <a:spAutoFit/>
          </a:bodyPr>
          <a:lstStyle/>
          <a:p>
            <a:r>
              <a:rPr lang="cs-CZ" dirty="0"/>
              <a:t>Překlad:</a:t>
            </a:r>
          </a:p>
        </p:txBody>
      </p:sp>
      <p:sp>
        <p:nvSpPr>
          <p:cNvPr id="21" name="TextovéPole 20">
            <a:extLst>
              <a:ext uri="{FF2B5EF4-FFF2-40B4-BE49-F238E27FC236}">
                <a16:creationId xmlns:a16="http://schemas.microsoft.com/office/drawing/2014/main" id="{26B01B4F-AB0B-CBC3-A2B6-8F65DA1DCCB9}"/>
              </a:ext>
            </a:extLst>
          </p:cNvPr>
          <p:cNvSpPr txBox="1"/>
          <p:nvPr/>
        </p:nvSpPr>
        <p:spPr>
          <a:xfrm>
            <a:off x="270344" y="5739822"/>
            <a:ext cx="6094674" cy="369332"/>
          </a:xfrm>
          <a:prstGeom prst="rect">
            <a:avLst/>
          </a:prstGeom>
          <a:noFill/>
        </p:spPr>
        <p:txBody>
          <a:bodyPr wrap="square">
            <a:spAutoFit/>
          </a:bodyPr>
          <a:lstStyle/>
          <a:p>
            <a:r>
              <a:rPr lang="cs-CZ" dirty="0"/>
              <a:t>Počítač příkaz neprovede, dokud chybu neopravíme.</a:t>
            </a:r>
          </a:p>
        </p:txBody>
      </p:sp>
      <p:pic>
        <p:nvPicPr>
          <p:cNvPr id="23" name="Obrázek 22">
            <a:extLst>
              <a:ext uri="{FF2B5EF4-FFF2-40B4-BE49-F238E27FC236}">
                <a16:creationId xmlns:a16="http://schemas.microsoft.com/office/drawing/2014/main" id="{24F7DF48-CC20-A615-58A9-58C6D7B4A19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90297" y="1979387"/>
            <a:ext cx="4430865" cy="2953910"/>
          </a:xfrm>
          <a:prstGeom prst="rect">
            <a:avLst/>
          </a:prstGeom>
        </p:spPr>
      </p:pic>
    </p:spTree>
    <p:extLst>
      <p:ext uri="{BB962C8B-B14F-4D97-AF65-F5344CB8AC3E}">
        <p14:creationId xmlns:p14="http://schemas.microsoft.com/office/powerpoint/2010/main" val="180621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99F73319-ABF1-52C4-3277-8434794AE2AD}"/>
              </a:ext>
            </a:extLst>
          </p:cNvPr>
          <p:cNvSpPr txBox="1"/>
          <p:nvPr/>
        </p:nvSpPr>
        <p:spPr>
          <a:xfrm>
            <a:off x="349858" y="294198"/>
            <a:ext cx="2329732" cy="369332"/>
          </a:xfrm>
          <a:prstGeom prst="rect">
            <a:avLst/>
          </a:prstGeom>
          <a:noFill/>
        </p:spPr>
        <p:txBody>
          <a:bodyPr wrap="square" rtlCol="0">
            <a:spAutoFit/>
          </a:bodyPr>
          <a:lstStyle/>
          <a:p>
            <a:r>
              <a:rPr lang="cs-CZ" b="1" dirty="0"/>
              <a:t>Syntaxe a sémantika</a:t>
            </a:r>
          </a:p>
        </p:txBody>
      </p:sp>
      <p:sp>
        <p:nvSpPr>
          <p:cNvPr id="4" name="TextovéPole 3">
            <a:extLst>
              <a:ext uri="{FF2B5EF4-FFF2-40B4-BE49-F238E27FC236}">
                <a16:creationId xmlns:a16="http://schemas.microsoft.com/office/drawing/2014/main" id="{48910132-F267-58C4-817E-F8AB28EB48BF}"/>
              </a:ext>
            </a:extLst>
          </p:cNvPr>
          <p:cNvSpPr txBox="1"/>
          <p:nvPr/>
        </p:nvSpPr>
        <p:spPr>
          <a:xfrm>
            <a:off x="349857" y="663530"/>
            <a:ext cx="11433975" cy="369332"/>
          </a:xfrm>
          <a:prstGeom prst="rect">
            <a:avLst/>
          </a:prstGeom>
          <a:noFill/>
        </p:spPr>
        <p:txBody>
          <a:bodyPr wrap="square">
            <a:spAutoFit/>
          </a:bodyPr>
          <a:lstStyle/>
          <a:p>
            <a:r>
              <a:rPr lang="cs-CZ" b="1" dirty="0"/>
              <a:t>Syntaxe</a:t>
            </a:r>
            <a:r>
              <a:rPr lang="cs-CZ" dirty="0"/>
              <a:t> je soubor přesných pravidel, podle kterých zapisujeme příkazy programovacího jazyka.</a:t>
            </a:r>
          </a:p>
        </p:txBody>
      </p:sp>
      <p:sp>
        <p:nvSpPr>
          <p:cNvPr id="5" name="Rectangle 1">
            <a:extLst>
              <a:ext uri="{FF2B5EF4-FFF2-40B4-BE49-F238E27FC236}">
                <a16:creationId xmlns:a16="http://schemas.microsoft.com/office/drawing/2014/main" id="{0E1FC78F-2328-C23A-2FD4-EA23F199CA08}"/>
              </a:ext>
            </a:extLst>
          </p:cNvPr>
          <p:cNvSpPr>
            <a:spLocks noChangeArrowheads="1"/>
          </p:cNvSpPr>
          <p:nvPr/>
        </p:nvSpPr>
        <p:spPr bwMode="auto">
          <a:xfrm>
            <a:off x="349857" y="1032862"/>
            <a:ext cx="11433975" cy="17235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cs-CZ" altLang="cs-CZ" b="1" i="0" u="none" strike="noStrike" cap="none" normalizeH="0" baseline="0" dirty="0">
                <a:ln>
                  <a:noFill/>
                </a:ln>
                <a:solidFill>
                  <a:schemeClr val="tx1"/>
                </a:solidFill>
                <a:effectLst/>
                <a:latin typeface="Arial" panose="020B0604020202020204" pitchFamily="34" charset="0"/>
              </a:rPr>
              <a:t>Syntaxe – jak je příkaz zapsán</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8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b="1" i="0" u="none" strike="noStrike" cap="none" normalizeH="0" baseline="0" dirty="0">
                <a:ln>
                  <a:noFill/>
                </a:ln>
                <a:solidFill>
                  <a:schemeClr val="accent6"/>
                </a:solidFill>
                <a:effectLst/>
                <a:latin typeface="Arial Unicode MS"/>
              </a:rPr>
              <a:t>print("Ahoj")</a:t>
            </a: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b="0" i="0" u="none" strike="noStrike" cap="none" normalizeH="0" baseline="0" dirty="0">
                <a:ln>
                  <a:noFill/>
                </a:ln>
                <a:solidFill>
                  <a:schemeClr val="tx1"/>
                </a:solidFill>
                <a:effectLst/>
              </a:rPr>
              <a:t>Příkaz je syntakticky správný – obsahuje správné závorky a uvozovky.</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800" b="0" i="0" u="none" strike="noStrike" cap="none" normalizeH="0" baseline="0" dirty="0">
              <a:ln>
                <a:noFill/>
              </a:ln>
              <a:solidFill>
                <a:schemeClr val="tx1"/>
              </a:solidFill>
              <a:effectLst/>
              <a:latin typeface="Arial Unicode MS"/>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b="1" i="0" u="none" strike="noStrike" cap="none" normalizeH="0" baseline="0" dirty="0">
                <a:ln>
                  <a:noFill/>
                </a:ln>
                <a:solidFill>
                  <a:schemeClr val="accent6"/>
                </a:solidFill>
                <a:effectLst/>
                <a:latin typeface="Arial Unicode MS"/>
              </a:rPr>
              <a:t>print("Ahoj"</a:t>
            </a: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b="0" i="0" u="none" strike="noStrike" cap="none" normalizeH="0" baseline="0" dirty="0">
                <a:ln>
                  <a:noFill/>
                </a:ln>
                <a:solidFill>
                  <a:schemeClr val="tx1"/>
                </a:solidFill>
                <a:effectLst/>
              </a:rPr>
              <a:t>Příkaz je syntakticky chybný – chybí uzavírací závorka </a:t>
            </a:r>
            <a:r>
              <a:rPr kumimoji="0" lang="cs-CZ" altLang="cs-CZ" b="0" i="0" u="none" strike="noStrike" cap="none" normalizeH="0" baseline="0" dirty="0">
                <a:ln>
                  <a:noFill/>
                </a:ln>
                <a:solidFill>
                  <a:schemeClr val="tx1"/>
                </a:solidFill>
                <a:effectLst/>
                <a:latin typeface="Arial Unicode MS"/>
              </a:rPr>
              <a:t>)</a:t>
            </a:r>
            <a:r>
              <a:rPr kumimoji="0" lang="cs-CZ" altLang="cs-CZ" b="0" i="0" u="none" strike="noStrike" cap="none" normalizeH="0" baseline="0" dirty="0">
                <a:ln>
                  <a:noFill/>
                </a:ln>
                <a:solidFill>
                  <a:schemeClr val="tx1"/>
                </a:solidFill>
                <a:effectLst/>
              </a:rPr>
              <a:t>.</a:t>
            </a:r>
            <a:endParaRPr kumimoji="0" lang="cs-CZ" altLang="cs-CZ" b="0" i="0" u="none" strike="noStrike" cap="none" normalizeH="0" baseline="0" dirty="0">
              <a:ln>
                <a:noFill/>
              </a:ln>
              <a:solidFill>
                <a:schemeClr val="tx1"/>
              </a:solidFill>
              <a:effectLst/>
              <a:latin typeface="Arial" panose="020B0604020202020204" pitchFamily="34" charset="0"/>
            </a:endParaRPr>
          </a:p>
        </p:txBody>
      </p:sp>
      <p:sp>
        <p:nvSpPr>
          <p:cNvPr id="6" name="Rectangle 2">
            <a:extLst>
              <a:ext uri="{FF2B5EF4-FFF2-40B4-BE49-F238E27FC236}">
                <a16:creationId xmlns:a16="http://schemas.microsoft.com/office/drawing/2014/main" id="{AB59B6A9-CB4E-5A33-C1E1-2A0E986915E3}"/>
              </a:ext>
            </a:extLst>
          </p:cNvPr>
          <p:cNvSpPr>
            <a:spLocks noChangeArrowheads="1"/>
          </p:cNvSpPr>
          <p:nvPr/>
        </p:nvSpPr>
        <p:spPr bwMode="auto">
          <a:xfrm>
            <a:off x="379013" y="2963389"/>
            <a:ext cx="9194358"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cs-CZ" altLang="cs-CZ" b="1" dirty="0"/>
              <a:t>Sémantika</a:t>
            </a:r>
            <a:r>
              <a:rPr lang="cs-CZ" altLang="cs-CZ" dirty="0"/>
              <a:t> vyjadřuje význam příkazu, tedy co má počítač vykonat.</a:t>
            </a:r>
          </a:p>
          <a:p>
            <a:pPr marL="0" marR="0" lvl="0" indent="0" algn="l" defTabSz="914400" rtl="0" eaLnBrk="0" fontAlgn="base" latinLnBrk="0" hangingPunct="0">
              <a:lnSpc>
                <a:spcPct val="100000"/>
              </a:lnSpc>
              <a:spcBef>
                <a:spcPct val="0"/>
              </a:spcBef>
              <a:spcAft>
                <a:spcPct val="0"/>
              </a:spcAft>
              <a:buClrTx/>
              <a:buSzTx/>
              <a:buFontTx/>
              <a:buNone/>
              <a:tabLst/>
            </a:pPr>
            <a:endParaRPr lang="cs-CZ" altLang="cs-CZ" sz="800" dirty="0"/>
          </a:p>
          <a:p>
            <a:pPr marL="0" marR="0" lvl="0" indent="0" algn="l" defTabSz="914400" rtl="0" eaLnBrk="0" fontAlgn="base" latinLnBrk="0" hangingPunct="0">
              <a:lnSpc>
                <a:spcPct val="100000"/>
              </a:lnSpc>
              <a:spcBef>
                <a:spcPct val="0"/>
              </a:spcBef>
              <a:spcAft>
                <a:spcPct val="0"/>
              </a:spcAft>
              <a:buClrTx/>
              <a:buSzTx/>
              <a:buFontTx/>
              <a:buNone/>
              <a:tabLst/>
            </a:pPr>
            <a:r>
              <a:rPr lang="cs-CZ" altLang="cs-CZ" b="1" dirty="0">
                <a:solidFill>
                  <a:schemeClr val="accent6"/>
                </a:solidFill>
              </a:rPr>
              <a:t>print("Ahoj")</a:t>
            </a:r>
          </a:p>
          <a:p>
            <a:pPr marL="0" marR="0" lvl="0" indent="0" algn="l" defTabSz="914400" rtl="0" eaLnBrk="0" fontAlgn="base" latinLnBrk="0" hangingPunct="0">
              <a:lnSpc>
                <a:spcPct val="100000"/>
              </a:lnSpc>
              <a:spcBef>
                <a:spcPct val="0"/>
              </a:spcBef>
              <a:spcAft>
                <a:spcPct val="0"/>
              </a:spcAft>
              <a:buClrTx/>
              <a:buSzTx/>
              <a:buFontTx/>
              <a:buNone/>
              <a:tabLst/>
            </a:pPr>
            <a:r>
              <a:rPr lang="cs-CZ" altLang="cs-CZ" dirty="0"/>
              <a:t>Význam příkazu: Zobraz na obrazovce text Ahoj.</a:t>
            </a:r>
          </a:p>
          <a:p>
            <a:pPr marL="0" marR="0" lvl="0" indent="0" algn="l" defTabSz="914400" rtl="0" eaLnBrk="0" fontAlgn="base" latinLnBrk="0" hangingPunct="0">
              <a:lnSpc>
                <a:spcPct val="100000"/>
              </a:lnSpc>
              <a:spcBef>
                <a:spcPct val="0"/>
              </a:spcBef>
              <a:spcAft>
                <a:spcPct val="0"/>
              </a:spcAft>
              <a:buClrTx/>
              <a:buSzTx/>
              <a:buFontTx/>
              <a:buNone/>
              <a:tabLst/>
            </a:pPr>
            <a:endParaRPr lang="cs-CZ" altLang="cs-CZ" sz="800" dirty="0"/>
          </a:p>
          <a:p>
            <a:pPr marL="0" marR="0" lvl="0" indent="0" algn="l" defTabSz="914400" rtl="0" eaLnBrk="0" fontAlgn="base" latinLnBrk="0" hangingPunct="0">
              <a:lnSpc>
                <a:spcPct val="100000"/>
              </a:lnSpc>
              <a:spcBef>
                <a:spcPct val="0"/>
              </a:spcBef>
              <a:spcAft>
                <a:spcPct val="0"/>
              </a:spcAft>
              <a:buClrTx/>
              <a:buSzTx/>
              <a:buFontTx/>
              <a:buNone/>
              <a:tabLst/>
            </a:pPr>
            <a:r>
              <a:rPr lang="cs-CZ" altLang="cs-CZ" dirty="0"/>
              <a:t>Příkaz může být syntakticky správný, ale nemusí dělat to, co programátor zamýšlel:</a:t>
            </a:r>
          </a:p>
          <a:p>
            <a:pPr marL="0" marR="0" lvl="0" indent="0" algn="l" defTabSz="914400" rtl="0" eaLnBrk="0" fontAlgn="base" latinLnBrk="0" hangingPunct="0">
              <a:lnSpc>
                <a:spcPct val="100000"/>
              </a:lnSpc>
              <a:spcBef>
                <a:spcPct val="0"/>
              </a:spcBef>
              <a:spcAft>
                <a:spcPct val="0"/>
              </a:spcAft>
              <a:buClrTx/>
              <a:buSzTx/>
              <a:buFontTx/>
              <a:buNone/>
              <a:tabLst/>
            </a:pPr>
            <a:r>
              <a:rPr lang="cs-CZ" altLang="cs-CZ" b="1" dirty="0">
                <a:solidFill>
                  <a:schemeClr val="accent6"/>
                </a:solidFill>
              </a:rPr>
              <a:t>cena = 100 </a:t>
            </a:r>
          </a:p>
          <a:p>
            <a:pPr marL="0" marR="0" lvl="0" indent="0" algn="l" defTabSz="914400" rtl="0" eaLnBrk="0" fontAlgn="base" latinLnBrk="0" hangingPunct="0">
              <a:lnSpc>
                <a:spcPct val="100000"/>
              </a:lnSpc>
              <a:spcBef>
                <a:spcPct val="0"/>
              </a:spcBef>
              <a:spcAft>
                <a:spcPct val="0"/>
              </a:spcAft>
              <a:buClrTx/>
              <a:buSzTx/>
              <a:buFontTx/>
              <a:buNone/>
              <a:tabLst/>
            </a:pPr>
            <a:r>
              <a:rPr lang="cs-CZ" altLang="cs-CZ" b="1" dirty="0">
                <a:solidFill>
                  <a:schemeClr val="accent6"/>
                </a:solidFill>
              </a:rPr>
              <a:t>sleva = 20 </a:t>
            </a:r>
          </a:p>
          <a:p>
            <a:pPr marL="0" marR="0" lvl="0" indent="0" algn="l" defTabSz="914400" rtl="0" eaLnBrk="0" fontAlgn="base" latinLnBrk="0" hangingPunct="0">
              <a:lnSpc>
                <a:spcPct val="100000"/>
              </a:lnSpc>
              <a:spcBef>
                <a:spcPct val="0"/>
              </a:spcBef>
              <a:spcAft>
                <a:spcPct val="0"/>
              </a:spcAft>
              <a:buClrTx/>
              <a:buSzTx/>
              <a:buFontTx/>
              <a:buNone/>
              <a:tabLst/>
            </a:pPr>
            <a:r>
              <a:rPr lang="cs-CZ" altLang="cs-CZ" b="1" dirty="0">
                <a:solidFill>
                  <a:srgbClr val="FF0000"/>
                </a:solidFill>
              </a:rPr>
              <a:t>vysledek = cena + sleva</a:t>
            </a:r>
          </a:p>
          <a:p>
            <a:pPr marL="0" marR="0" lvl="0" indent="0" algn="l" defTabSz="914400" rtl="0" eaLnBrk="0" fontAlgn="base" latinLnBrk="0" hangingPunct="0">
              <a:lnSpc>
                <a:spcPct val="100000"/>
              </a:lnSpc>
              <a:spcBef>
                <a:spcPct val="0"/>
              </a:spcBef>
              <a:spcAft>
                <a:spcPct val="0"/>
              </a:spcAft>
              <a:buClrTx/>
              <a:buSzTx/>
              <a:buFontTx/>
              <a:buNone/>
              <a:tabLst/>
            </a:pPr>
            <a:r>
              <a:rPr lang="cs-CZ" altLang="cs-CZ" dirty="0"/>
              <a:t>Zápis je syntakticky správný, ale výpočet je významově chybný, pokud jsme chtěli cenu po slevě:</a:t>
            </a:r>
          </a:p>
          <a:p>
            <a:pPr marL="0" marR="0" lvl="0" indent="0" algn="l" defTabSz="914400" rtl="0" eaLnBrk="0" fontAlgn="base" latinLnBrk="0" hangingPunct="0">
              <a:lnSpc>
                <a:spcPct val="100000"/>
              </a:lnSpc>
              <a:spcBef>
                <a:spcPct val="0"/>
              </a:spcBef>
              <a:spcAft>
                <a:spcPct val="0"/>
              </a:spcAft>
              <a:buClrTx/>
              <a:buSzTx/>
              <a:buFontTx/>
              <a:buNone/>
              <a:tabLst/>
            </a:pPr>
            <a:r>
              <a:rPr lang="cs-CZ" altLang="cs-CZ" b="1" dirty="0">
                <a:solidFill>
                  <a:schemeClr val="accent6"/>
                </a:solidFill>
              </a:rPr>
              <a:t>vysledek = cena - sleva</a:t>
            </a:r>
          </a:p>
          <a:p>
            <a:pPr marL="0" marR="0" lvl="0" indent="0" algn="l" defTabSz="914400" rtl="0" eaLnBrk="0" fontAlgn="base" latinLnBrk="0" hangingPunct="0">
              <a:lnSpc>
                <a:spcPct val="100000"/>
              </a:lnSpc>
              <a:spcBef>
                <a:spcPct val="0"/>
              </a:spcBef>
              <a:spcAft>
                <a:spcPct val="0"/>
              </a:spcAft>
              <a:buClrTx/>
              <a:buSzTx/>
              <a:buFontTx/>
              <a:buNone/>
              <a:tabLst/>
            </a:pPr>
            <a:endParaRPr lang="cs-CZ" altLang="cs-CZ" sz="800" dirty="0"/>
          </a:p>
          <a:p>
            <a:pPr marL="0" marR="0" lvl="0" indent="0" algn="l" defTabSz="914400" rtl="0" eaLnBrk="0" fontAlgn="base" latinLnBrk="0" hangingPunct="0">
              <a:lnSpc>
                <a:spcPct val="100000"/>
              </a:lnSpc>
              <a:spcBef>
                <a:spcPct val="0"/>
              </a:spcBef>
              <a:spcAft>
                <a:spcPct val="0"/>
              </a:spcAft>
              <a:buClrTx/>
              <a:buSzTx/>
              <a:buFontTx/>
              <a:buNone/>
              <a:tabLst/>
            </a:pPr>
            <a:r>
              <a:rPr lang="cs-CZ" altLang="cs-CZ" dirty="0"/>
              <a:t>K zapamatování:</a:t>
            </a:r>
          </a:p>
          <a:p>
            <a:pPr marL="0" marR="0" lvl="0" indent="0" algn="l" defTabSz="914400" rtl="0" eaLnBrk="0" fontAlgn="base" latinLnBrk="0" hangingPunct="0">
              <a:lnSpc>
                <a:spcPct val="100000"/>
              </a:lnSpc>
              <a:spcBef>
                <a:spcPct val="0"/>
              </a:spcBef>
              <a:spcAft>
                <a:spcPct val="0"/>
              </a:spcAft>
              <a:buClrTx/>
              <a:buSzTx/>
              <a:buFontTx/>
              <a:buNone/>
              <a:tabLst/>
            </a:pPr>
            <a:r>
              <a:rPr lang="cs-CZ" altLang="cs-CZ" b="1" dirty="0"/>
              <a:t>Syntaxe = jak je příkaz zapsán.</a:t>
            </a:r>
            <a:br>
              <a:rPr lang="cs-CZ" altLang="cs-CZ" b="1" dirty="0"/>
            </a:br>
            <a:r>
              <a:rPr lang="cs-CZ" altLang="cs-CZ" b="1" dirty="0"/>
              <a:t>Sémantika = co příkaz znamená a co vykoná.</a:t>
            </a:r>
          </a:p>
        </p:txBody>
      </p:sp>
      <p:pic>
        <p:nvPicPr>
          <p:cNvPr id="8" name="Obrázek 7">
            <a:extLst>
              <a:ext uri="{FF2B5EF4-FFF2-40B4-BE49-F238E27FC236}">
                <a16:creationId xmlns:a16="http://schemas.microsoft.com/office/drawing/2014/main" id="{D1E746BA-9E71-8248-F32B-DE2F5D773F14}"/>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087064" y="1819632"/>
            <a:ext cx="3696768" cy="2080537"/>
          </a:xfrm>
          <a:prstGeom prst="rect">
            <a:avLst/>
          </a:prstGeom>
        </p:spPr>
      </p:pic>
    </p:spTree>
    <p:extLst>
      <p:ext uri="{BB962C8B-B14F-4D97-AF65-F5344CB8AC3E}">
        <p14:creationId xmlns:p14="http://schemas.microsoft.com/office/powerpoint/2010/main" val="30078406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itle">
            <a:extLst>
              <a:ext uri="{FF2B5EF4-FFF2-40B4-BE49-F238E27FC236}">
                <a16:creationId xmlns:a16="http://schemas.microsoft.com/office/drawing/2014/main" id="{C72FF94D-A34F-41D4-801F-031BA8D01844}"/>
              </a:ext>
            </a:extLst>
          </p:cNvPr>
          <p:cNvSpPr>
            <a:spLocks noGrp="1"/>
          </p:cNvSpPr>
          <p:nvPr/>
        </p:nvSpPr>
        <p:spPr>
          <a:xfrm>
            <a:off x="552450" y="400050"/>
            <a:ext cx="11087100" cy="533400"/>
          </a:xfrm>
          <a:prstGeom prst="rect">
            <a:avLst/>
          </a:prstGeom>
          <a:noFill/>
          <a:ln w="0">
            <a:noFill/>
            <a:prstDash val="solid"/>
          </a:ln>
        </p:spPr>
        <p:txBody>
          <a:bodyPr/>
          <a:lstStyle/>
          <a:p>
            <a:pPr>
              <a:defRPr sz="2850" b="1">
                <a:solidFill>
                  <a:srgbClr val="000000"/>
                </a:solidFill>
              </a:defRPr>
            </a:pPr>
            <a:r>
              <a:rPr sz="2850" b="1" dirty="0">
                <a:solidFill>
                  <a:srgbClr val="000000"/>
                </a:solidFill>
              </a:rPr>
              <a:t>Programovací jazyky používané v současnosti</a:t>
            </a:r>
          </a:p>
        </p:txBody>
      </p:sp>
      <p:sp>
        <p:nvSpPr>
          <p:cNvPr id="2" name="subtitle">
            <a:extLst>
              <a:ext uri="{FF2B5EF4-FFF2-40B4-BE49-F238E27FC236}">
                <a16:creationId xmlns:a16="http://schemas.microsoft.com/office/drawing/2014/main" id="{F762922E-044C-4DC0-ACD2-D8731884AF1D}"/>
              </a:ext>
            </a:extLst>
          </p:cNvPr>
          <p:cNvSpPr>
            <a:spLocks noGrp="1"/>
          </p:cNvSpPr>
          <p:nvPr/>
        </p:nvSpPr>
        <p:spPr>
          <a:xfrm>
            <a:off x="571500" y="971550"/>
            <a:ext cx="7620000" cy="323850"/>
          </a:xfrm>
          <a:prstGeom prst="rect">
            <a:avLst/>
          </a:prstGeom>
          <a:noFill/>
          <a:ln w="0">
            <a:noFill/>
            <a:prstDash val="solid"/>
          </a:ln>
        </p:spPr>
        <p:txBody>
          <a:bodyPr/>
          <a:lstStyle/>
          <a:p>
            <a:pPr>
              <a:defRPr sz="1575">
                <a:solidFill>
                  <a:srgbClr val="555B66"/>
                </a:solidFill>
              </a:defRPr>
            </a:pPr>
            <a:r>
              <a:rPr sz="1575" dirty="0">
                <a:solidFill>
                  <a:srgbClr val="555B66"/>
                </a:solidFill>
              </a:rPr>
              <a:t>Každý jazyk se hodí pro jiný typ úlohy.</a:t>
            </a:r>
          </a:p>
        </p:txBody>
      </p:sp>
      <p:sp>
        <p:nvSpPr>
          <p:cNvPr id="3" name="accent-0">
            <a:extLst>
              <a:ext uri="{FF2B5EF4-FFF2-40B4-BE49-F238E27FC236}">
                <a16:creationId xmlns:a16="http://schemas.microsoft.com/office/drawing/2014/main" id="{3B688605-C0E2-429F-8009-4EFAB21AB940}"/>
              </a:ext>
            </a:extLst>
          </p:cNvPr>
          <p:cNvSpPr>
            <a:spLocks noGrp="1"/>
          </p:cNvSpPr>
          <p:nvPr/>
        </p:nvSpPr>
        <p:spPr>
          <a:xfrm>
            <a:off x="571500" y="1600200"/>
            <a:ext cx="76200" cy="590550"/>
          </a:xfrm>
          <a:prstGeom prst="rect">
            <a:avLst/>
          </a:prstGeom>
          <a:solidFill>
            <a:srgbClr val="3D8DFF"/>
          </a:solidFill>
          <a:ln w="0">
            <a:solidFill>
              <a:srgbClr val="3D8DFF"/>
            </a:solidFill>
            <a:prstDash val="solid"/>
          </a:ln>
        </p:spPr>
      </p:sp>
      <p:sp>
        <p:nvSpPr>
          <p:cNvPr id="4" name="label-0">
            <a:extLst>
              <a:ext uri="{FF2B5EF4-FFF2-40B4-BE49-F238E27FC236}">
                <a16:creationId xmlns:a16="http://schemas.microsoft.com/office/drawing/2014/main" id="{A8B9871D-BF3C-40BA-A658-82DAE9B3D0FD}"/>
              </a:ext>
            </a:extLst>
          </p:cNvPr>
          <p:cNvSpPr>
            <a:spLocks noGrp="1"/>
          </p:cNvSpPr>
          <p:nvPr/>
        </p:nvSpPr>
        <p:spPr>
          <a:xfrm>
            <a:off x="819150" y="1552575"/>
            <a:ext cx="2190750" cy="266700"/>
          </a:xfrm>
          <a:prstGeom prst="rect">
            <a:avLst/>
          </a:prstGeom>
          <a:noFill/>
          <a:ln w="0">
            <a:noFill/>
            <a:prstDash val="solid"/>
          </a:ln>
        </p:spPr>
        <p:txBody>
          <a:bodyPr/>
          <a:lstStyle/>
          <a:p>
            <a:pPr>
              <a:defRPr sz="1200" b="1">
                <a:solidFill>
                  <a:srgbClr val="3D8DFF"/>
                </a:solidFill>
              </a:defRPr>
            </a:pPr>
            <a:r>
              <a:rPr sz="1200" b="1" dirty="0">
                <a:solidFill>
                  <a:srgbClr val="3D8DFF"/>
                </a:solidFill>
              </a:rPr>
              <a:t>WEBOVÉ STRÁNKY</a:t>
            </a:r>
          </a:p>
        </p:txBody>
      </p:sp>
      <p:sp>
        <p:nvSpPr>
          <p:cNvPr id="5" name="langs-0">
            <a:extLst>
              <a:ext uri="{FF2B5EF4-FFF2-40B4-BE49-F238E27FC236}">
                <a16:creationId xmlns:a16="http://schemas.microsoft.com/office/drawing/2014/main" id="{F9C47876-1769-4DD4-A569-68FB72173E40}"/>
              </a:ext>
            </a:extLst>
          </p:cNvPr>
          <p:cNvSpPr>
            <a:spLocks noGrp="1"/>
          </p:cNvSpPr>
          <p:nvPr/>
        </p:nvSpPr>
        <p:spPr>
          <a:xfrm>
            <a:off x="3105150" y="1524000"/>
            <a:ext cx="2857500" cy="342900"/>
          </a:xfrm>
          <a:prstGeom prst="rect">
            <a:avLst/>
          </a:prstGeom>
          <a:noFill/>
          <a:ln w="0">
            <a:noFill/>
            <a:prstDash val="solid"/>
          </a:ln>
        </p:spPr>
        <p:txBody>
          <a:bodyPr/>
          <a:lstStyle/>
          <a:p>
            <a:pPr>
              <a:defRPr sz="1875" b="1">
                <a:solidFill>
                  <a:srgbClr val="111111"/>
                </a:solidFill>
              </a:defRPr>
            </a:pPr>
            <a:r>
              <a:rPr sz="1875" b="1" dirty="0">
                <a:solidFill>
                  <a:srgbClr val="111111"/>
                </a:solidFill>
              </a:rPr>
              <a:t>JavaScript • TypeScript</a:t>
            </a:r>
          </a:p>
        </p:txBody>
      </p:sp>
      <p:sp>
        <p:nvSpPr>
          <p:cNvPr id="6" name="purpose-0">
            <a:extLst>
              <a:ext uri="{FF2B5EF4-FFF2-40B4-BE49-F238E27FC236}">
                <a16:creationId xmlns:a16="http://schemas.microsoft.com/office/drawing/2014/main" id="{B2F45049-6147-44D6-84E7-12D1A2EE6527}"/>
              </a:ext>
            </a:extLst>
          </p:cNvPr>
          <p:cNvSpPr>
            <a:spLocks noGrp="1"/>
          </p:cNvSpPr>
          <p:nvPr/>
        </p:nvSpPr>
        <p:spPr>
          <a:xfrm>
            <a:off x="3105150" y="1885950"/>
            <a:ext cx="4552950" cy="304800"/>
          </a:xfrm>
          <a:prstGeom prst="rect">
            <a:avLst/>
          </a:prstGeom>
          <a:noFill/>
          <a:ln w="0">
            <a:noFill/>
            <a:prstDash val="solid"/>
          </a:ln>
        </p:spPr>
        <p:txBody>
          <a:bodyPr/>
          <a:lstStyle/>
          <a:p>
            <a:pPr>
              <a:defRPr sz="1275">
                <a:solidFill>
                  <a:srgbClr val="50545B"/>
                </a:solidFill>
              </a:defRPr>
            </a:pPr>
            <a:r>
              <a:rPr sz="1275" dirty="0">
                <a:solidFill>
                  <a:srgbClr val="50545B"/>
                </a:solidFill>
              </a:rPr>
              <a:t>interaktivní weby a webové aplikace</a:t>
            </a:r>
          </a:p>
        </p:txBody>
      </p:sp>
      <p:sp>
        <p:nvSpPr>
          <p:cNvPr id="7" name="rule-0">
            <a:extLst>
              <a:ext uri="{FF2B5EF4-FFF2-40B4-BE49-F238E27FC236}">
                <a16:creationId xmlns:a16="http://schemas.microsoft.com/office/drawing/2014/main" id="{90DD1D49-BEB8-490A-B992-99D71D77C40B}"/>
              </a:ext>
            </a:extLst>
          </p:cNvPr>
          <p:cNvSpPr>
            <a:spLocks noGrp="1"/>
          </p:cNvSpPr>
          <p:nvPr/>
        </p:nvSpPr>
        <p:spPr>
          <a:xfrm>
            <a:off x="571500" y="2314575"/>
            <a:ext cx="7086600" cy="9525"/>
          </a:xfrm>
          <a:prstGeom prst="rect">
            <a:avLst/>
          </a:prstGeom>
          <a:solidFill>
            <a:srgbClr val="D9DDE3"/>
          </a:solidFill>
          <a:ln w="0">
            <a:solidFill>
              <a:srgbClr val="D9DDE3"/>
            </a:solidFill>
            <a:prstDash val="solid"/>
          </a:ln>
        </p:spPr>
      </p:sp>
      <p:sp>
        <p:nvSpPr>
          <p:cNvPr id="8" name="accent-1">
            <a:extLst>
              <a:ext uri="{FF2B5EF4-FFF2-40B4-BE49-F238E27FC236}">
                <a16:creationId xmlns:a16="http://schemas.microsoft.com/office/drawing/2014/main" id="{EE67AD5A-6E78-47EF-9B92-0E341A93DA3B}"/>
              </a:ext>
            </a:extLst>
          </p:cNvPr>
          <p:cNvSpPr>
            <a:spLocks noGrp="1"/>
          </p:cNvSpPr>
          <p:nvPr/>
        </p:nvSpPr>
        <p:spPr>
          <a:xfrm>
            <a:off x="571500" y="2466975"/>
            <a:ext cx="76200" cy="590550"/>
          </a:xfrm>
          <a:prstGeom prst="rect">
            <a:avLst/>
          </a:prstGeom>
          <a:solidFill>
            <a:srgbClr val="58A942"/>
          </a:solidFill>
          <a:ln w="0">
            <a:solidFill>
              <a:srgbClr val="58A942"/>
            </a:solidFill>
            <a:prstDash val="solid"/>
          </a:ln>
        </p:spPr>
      </p:sp>
      <p:sp>
        <p:nvSpPr>
          <p:cNvPr id="9" name="label-1">
            <a:extLst>
              <a:ext uri="{FF2B5EF4-FFF2-40B4-BE49-F238E27FC236}">
                <a16:creationId xmlns:a16="http://schemas.microsoft.com/office/drawing/2014/main" id="{95FF4FE2-53EB-4CEC-9CF2-196571C71805}"/>
              </a:ext>
            </a:extLst>
          </p:cNvPr>
          <p:cNvSpPr>
            <a:spLocks noGrp="1"/>
          </p:cNvSpPr>
          <p:nvPr/>
        </p:nvSpPr>
        <p:spPr>
          <a:xfrm>
            <a:off x="819150" y="2419350"/>
            <a:ext cx="2190750" cy="266700"/>
          </a:xfrm>
          <a:prstGeom prst="rect">
            <a:avLst/>
          </a:prstGeom>
          <a:noFill/>
          <a:ln w="0">
            <a:noFill/>
            <a:prstDash val="solid"/>
          </a:ln>
        </p:spPr>
        <p:txBody>
          <a:bodyPr/>
          <a:lstStyle/>
          <a:p>
            <a:pPr>
              <a:defRPr sz="1200" b="1">
                <a:solidFill>
                  <a:srgbClr val="58A942"/>
                </a:solidFill>
              </a:defRPr>
            </a:pPr>
            <a:r>
              <a:rPr sz="1200" b="1" dirty="0">
                <a:solidFill>
                  <a:srgbClr val="58A942"/>
                </a:solidFill>
              </a:rPr>
              <a:t>VÝUKA, DATA A AI</a:t>
            </a:r>
          </a:p>
        </p:txBody>
      </p:sp>
      <p:sp>
        <p:nvSpPr>
          <p:cNvPr id="10" name="langs-1">
            <a:extLst>
              <a:ext uri="{FF2B5EF4-FFF2-40B4-BE49-F238E27FC236}">
                <a16:creationId xmlns:a16="http://schemas.microsoft.com/office/drawing/2014/main" id="{FCD27C3A-B1C6-42A5-81BD-C173D0F3F59B}"/>
              </a:ext>
            </a:extLst>
          </p:cNvPr>
          <p:cNvSpPr>
            <a:spLocks noGrp="1"/>
          </p:cNvSpPr>
          <p:nvPr/>
        </p:nvSpPr>
        <p:spPr>
          <a:xfrm>
            <a:off x="3105150" y="2390775"/>
            <a:ext cx="2857500" cy="342900"/>
          </a:xfrm>
          <a:prstGeom prst="rect">
            <a:avLst/>
          </a:prstGeom>
          <a:noFill/>
          <a:ln w="0">
            <a:noFill/>
            <a:prstDash val="solid"/>
          </a:ln>
        </p:spPr>
        <p:txBody>
          <a:bodyPr/>
          <a:lstStyle/>
          <a:p>
            <a:pPr>
              <a:defRPr sz="1875" b="1">
                <a:solidFill>
                  <a:srgbClr val="111111"/>
                </a:solidFill>
              </a:defRPr>
            </a:pPr>
            <a:r>
              <a:rPr sz="1875" b="1" dirty="0">
                <a:solidFill>
                  <a:srgbClr val="111111"/>
                </a:solidFill>
              </a:rPr>
              <a:t>Python</a:t>
            </a:r>
          </a:p>
        </p:txBody>
      </p:sp>
      <p:sp>
        <p:nvSpPr>
          <p:cNvPr id="11" name="purpose-1">
            <a:extLst>
              <a:ext uri="{FF2B5EF4-FFF2-40B4-BE49-F238E27FC236}">
                <a16:creationId xmlns:a16="http://schemas.microsoft.com/office/drawing/2014/main" id="{13F089FC-F95F-450D-A708-7C7781A3439E}"/>
              </a:ext>
            </a:extLst>
          </p:cNvPr>
          <p:cNvSpPr>
            <a:spLocks noGrp="1"/>
          </p:cNvSpPr>
          <p:nvPr/>
        </p:nvSpPr>
        <p:spPr>
          <a:xfrm>
            <a:off x="3105150" y="2752725"/>
            <a:ext cx="4552950" cy="304800"/>
          </a:xfrm>
          <a:prstGeom prst="rect">
            <a:avLst/>
          </a:prstGeom>
          <a:noFill/>
          <a:ln w="0">
            <a:noFill/>
            <a:prstDash val="solid"/>
          </a:ln>
        </p:spPr>
        <p:txBody>
          <a:bodyPr/>
          <a:lstStyle/>
          <a:p>
            <a:pPr>
              <a:defRPr sz="1275">
                <a:solidFill>
                  <a:srgbClr val="50545B"/>
                </a:solidFill>
              </a:defRPr>
            </a:pPr>
            <a:r>
              <a:rPr sz="1275" dirty="0">
                <a:solidFill>
                  <a:srgbClr val="50545B"/>
                </a:solidFill>
              </a:rPr>
              <a:t>výuka programování, analýza dat a umělá inteligence</a:t>
            </a:r>
          </a:p>
        </p:txBody>
      </p:sp>
      <p:sp>
        <p:nvSpPr>
          <p:cNvPr id="12" name="rule-1">
            <a:extLst>
              <a:ext uri="{FF2B5EF4-FFF2-40B4-BE49-F238E27FC236}">
                <a16:creationId xmlns:a16="http://schemas.microsoft.com/office/drawing/2014/main" id="{E20FAB70-BCC5-4D89-95C5-5BDF4A664D16}"/>
              </a:ext>
            </a:extLst>
          </p:cNvPr>
          <p:cNvSpPr>
            <a:spLocks noGrp="1"/>
          </p:cNvSpPr>
          <p:nvPr/>
        </p:nvSpPr>
        <p:spPr>
          <a:xfrm>
            <a:off x="571500" y="3181350"/>
            <a:ext cx="7086600" cy="9525"/>
          </a:xfrm>
          <a:prstGeom prst="rect">
            <a:avLst/>
          </a:prstGeom>
          <a:solidFill>
            <a:srgbClr val="D9DDE3"/>
          </a:solidFill>
          <a:ln w="0">
            <a:solidFill>
              <a:srgbClr val="D9DDE3"/>
            </a:solidFill>
            <a:prstDash val="solid"/>
          </a:ln>
        </p:spPr>
      </p:sp>
      <p:sp>
        <p:nvSpPr>
          <p:cNvPr id="13" name="accent-2">
            <a:extLst>
              <a:ext uri="{FF2B5EF4-FFF2-40B4-BE49-F238E27FC236}">
                <a16:creationId xmlns:a16="http://schemas.microsoft.com/office/drawing/2014/main" id="{30953DA2-00F9-4242-A98B-7999D850A0D4}"/>
              </a:ext>
            </a:extLst>
          </p:cNvPr>
          <p:cNvSpPr>
            <a:spLocks noGrp="1"/>
          </p:cNvSpPr>
          <p:nvPr/>
        </p:nvSpPr>
        <p:spPr>
          <a:xfrm>
            <a:off x="571500" y="3333750"/>
            <a:ext cx="76200" cy="590550"/>
          </a:xfrm>
          <a:prstGeom prst="rect">
            <a:avLst/>
          </a:prstGeom>
          <a:solidFill>
            <a:srgbClr val="8E63CE"/>
          </a:solidFill>
          <a:ln w="0">
            <a:solidFill>
              <a:srgbClr val="8E63CE"/>
            </a:solidFill>
            <a:prstDash val="solid"/>
          </a:ln>
        </p:spPr>
      </p:sp>
      <p:sp>
        <p:nvSpPr>
          <p:cNvPr id="14" name="label-2">
            <a:extLst>
              <a:ext uri="{FF2B5EF4-FFF2-40B4-BE49-F238E27FC236}">
                <a16:creationId xmlns:a16="http://schemas.microsoft.com/office/drawing/2014/main" id="{0692A107-83EC-4145-8B77-C7ED31586C57}"/>
              </a:ext>
            </a:extLst>
          </p:cNvPr>
          <p:cNvSpPr>
            <a:spLocks noGrp="1"/>
          </p:cNvSpPr>
          <p:nvPr/>
        </p:nvSpPr>
        <p:spPr>
          <a:xfrm>
            <a:off x="819150" y="3286125"/>
            <a:ext cx="2190750" cy="266700"/>
          </a:xfrm>
          <a:prstGeom prst="rect">
            <a:avLst/>
          </a:prstGeom>
          <a:noFill/>
          <a:ln w="0">
            <a:noFill/>
            <a:prstDash val="solid"/>
          </a:ln>
        </p:spPr>
        <p:txBody>
          <a:bodyPr/>
          <a:lstStyle/>
          <a:p>
            <a:pPr>
              <a:defRPr sz="1200" b="1">
                <a:solidFill>
                  <a:srgbClr val="8E63CE"/>
                </a:solidFill>
              </a:defRPr>
            </a:pPr>
            <a:r>
              <a:rPr sz="1200" b="1" dirty="0">
                <a:solidFill>
                  <a:srgbClr val="8E63CE"/>
                </a:solidFill>
              </a:rPr>
              <a:t>FIREMNÍ APLIKACE</a:t>
            </a:r>
          </a:p>
        </p:txBody>
      </p:sp>
      <p:sp>
        <p:nvSpPr>
          <p:cNvPr id="15" name="langs-2">
            <a:extLst>
              <a:ext uri="{FF2B5EF4-FFF2-40B4-BE49-F238E27FC236}">
                <a16:creationId xmlns:a16="http://schemas.microsoft.com/office/drawing/2014/main" id="{9E757769-68B7-440B-94C1-D218171B8463}"/>
              </a:ext>
            </a:extLst>
          </p:cNvPr>
          <p:cNvSpPr>
            <a:spLocks noGrp="1"/>
          </p:cNvSpPr>
          <p:nvPr/>
        </p:nvSpPr>
        <p:spPr>
          <a:xfrm>
            <a:off x="3105150" y="3257550"/>
            <a:ext cx="2857500" cy="342900"/>
          </a:xfrm>
          <a:prstGeom prst="rect">
            <a:avLst/>
          </a:prstGeom>
          <a:noFill/>
          <a:ln w="0">
            <a:noFill/>
            <a:prstDash val="solid"/>
          </a:ln>
        </p:spPr>
        <p:txBody>
          <a:bodyPr/>
          <a:lstStyle/>
          <a:p>
            <a:pPr>
              <a:defRPr sz="1875" b="1">
                <a:solidFill>
                  <a:srgbClr val="111111"/>
                </a:solidFill>
              </a:defRPr>
            </a:pPr>
            <a:r>
              <a:rPr sz="1875" b="1" dirty="0">
                <a:solidFill>
                  <a:srgbClr val="111111"/>
                </a:solidFill>
              </a:rPr>
              <a:t>Java • C#</a:t>
            </a:r>
          </a:p>
        </p:txBody>
      </p:sp>
      <p:sp>
        <p:nvSpPr>
          <p:cNvPr id="16" name="purpose-2">
            <a:extLst>
              <a:ext uri="{FF2B5EF4-FFF2-40B4-BE49-F238E27FC236}">
                <a16:creationId xmlns:a16="http://schemas.microsoft.com/office/drawing/2014/main" id="{5DEA991B-938B-4387-9EE6-FC6B1B96E595}"/>
              </a:ext>
            </a:extLst>
          </p:cNvPr>
          <p:cNvSpPr>
            <a:spLocks noGrp="1"/>
          </p:cNvSpPr>
          <p:nvPr/>
        </p:nvSpPr>
        <p:spPr>
          <a:xfrm>
            <a:off x="3105150" y="3619500"/>
            <a:ext cx="4552950" cy="304800"/>
          </a:xfrm>
          <a:prstGeom prst="rect">
            <a:avLst/>
          </a:prstGeom>
          <a:noFill/>
          <a:ln w="0">
            <a:noFill/>
            <a:prstDash val="solid"/>
          </a:ln>
        </p:spPr>
        <p:txBody>
          <a:bodyPr/>
          <a:lstStyle/>
          <a:p>
            <a:pPr>
              <a:defRPr sz="1275">
                <a:solidFill>
                  <a:srgbClr val="50545B"/>
                </a:solidFill>
              </a:defRPr>
            </a:pPr>
            <a:r>
              <a:rPr sz="1275" dirty="0">
                <a:solidFill>
                  <a:srgbClr val="50545B"/>
                </a:solidFill>
              </a:rPr>
              <a:t>rozsáhlé informační systémy a služby</a:t>
            </a:r>
          </a:p>
        </p:txBody>
      </p:sp>
      <p:sp>
        <p:nvSpPr>
          <p:cNvPr id="17" name="rule-2">
            <a:extLst>
              <a:ext uri="{FF2B5EF4-FFF2-40B4-BE49-F238E27FC236}">
                <a16:creationId xmlns:a16="http://schemas.microsoft.com/office/drawing/2014/main" id="{914236BC-8490-4CBC-A70A-5B0575900051}"/>
              </a:ext>
            </a:extLst>
          </p:cNvPr>
          <p:cNvSpPr>
            <a:spLocks noGrp="1"/>
          </p:cNvSpPr>
          <p:nvPr/>
        </p:nvSpPr>
        <p:spPr>
          <a:xfrm>
            <a:off x="571500" y="4048125"/>
            <a:ext cx="7086600" cy="9525"/>
          </a:xfrm>
          <a:prstGeom prst="rect">
            <a:avLst/>
          </a:prstGeom>
          <a:solidFill>
            <a:srgbClr val="D9DDE3"/>
          </a:solidFill>
          <a:ln w="0">
            <a:solidFill>
              <a:srgbClr val="D9DDE3"/>
            </a:solidFill>
            <a:prstDash val="solid"/>
          </a:ln>
        </p:spPr>
      </p:sp>
      <p:sp>
        <p:nvSpPr>
          <p:cNvPr id="18" name="accent-3">
            <a:extLst>
              <a:ext uri="{FF2B5EF4-FFF2-40B4-BE49-F238E27FC236}">
                <a16:creationId xmlns:a16="http://schemas.microsoft.com/office/drawing/2014/main" id="{7FA7A0E8-383E-457E-BDE7-D3749CC1B827}"/>
              </a:ext>
            </a:extLst>
          </p:cNvPr>
          <p:cNvSpPr>
            <a:spLocks noGrp="1"/>
          </p:cNvSpPr>
          <p:nvPr/>
        </p:nvSpPr>
        <p:spPr>
          <a:xfrm>
            <a:off x="571500" y="4200525"/>
            <a:ext cx="76200" cy="590550"/>
          </a:xfrm>
          <a:prstGeom prst="rect">
            <a:avLst/>
          </a:prstGeom>
          <a:solidFill>
            <a:srgbClr val="E36C36"/>
          </a:solidFill>
          <a:ln w="0">
            <a:solidFill>
              <a:srgbClr val="E36C36"/>
            </a:solidFill>
            <a:prstDash val="solid"/>
          </a:ln>
        </p:spPr>
      </p:sp>
      <p:sp>
        <p:nvSpPr>
          <p:cNvPr id="19" name="label-3">
            <a:extLst>
              <a:ext uri="{FF2B5EF4-FFF2-40B4-BE49-F238E27FC236}">
                <a16:creationId xmlns:a16="http://schemas.microsoft.com/office/drawing/2014/main" id="{7549FC7E-1789-4FB7-9F0B-E155E3D0200A}"/>
              </a:ext>
            </a:extLst>
          </p:cNvPr>
          <p:cNvSpPr>
            <a:spLocks noGrp="1"/>
          </p:cNvSpPr>
          <p:nvPr/>
        </p:nvSpPr>
        <p:spPr>
          <a:xfrm>
            <a:off x="819150" y="4152900"/>
            <a:ext cx="2190750" cy="266700"/>
          </a:xfrm>
          <a:prstGeom prst="rect">
            <a:avLst/>
          </a:prstGeom>
          <a:noFill/>
          <a:ln w="0">
            <a:noFill/>
            <a:prstDash val="solid"/>
          </a:ln>
        </p:spPr>
        <p:txBody>
          <a:bodyPr/>
          <a:lstStyle/>
          <a:p>
            <a:pPr>
              <a:defRPr sz="1200" b="1">
                <a:solidFill>
                  <a:srgbClr val="E36C36"/>
                </a:solidFill>
              </a:defRPr>
            </a:pPr>
            <a:r>
              <a:rPr sz="1200" b="1" dirty="0">
                <a:solidFill>
                  <a:srgbClr val="E36C36"/>
                </a:solidFill>
              </a:rPr>
              <a:t>SYSTÉMY A VÝKON</a:t>
            </a:r>
          </a:p>
        </p:txBody>
      </p:sp>
      <p:sp>
        <p:nvSpPr>
          <p:cNvPr id="20" name="langs-3">
            <a:extLst>
              <a:ext uri="{FF2B5EF4-FFF2-40B4-BE49-F238E27FC236}">
                <a16:creationId xmlns:a16="http://schemas.microsoft.com/office/drawing/2014/main" id="{E3069ED5-F484-412A-9876-2D2A484226C9}"/>
              </a:ext>
            </a:extLst>
          </p:cNvPr>
          <p:cNvSpPr>
            <a:spLocks noGrp="1"/>
          </p:cNvSpPr>
          <p:nvPr/>
        </p:nvSpPr>
        <p:spPr>
          <a:xfrm>
            <a:off x="3105150" y="4124325"/>
            <a:ext cx="2857500" cy="342900"/>
          </a:xfrm>
          <a:prstGeom prst="rect">
            <a:avLst/>
          </a:prstGeom>
          <a:noFill/>
          <a:ln w="0">
            <a:noFill/>
            <a:prstDash val="solid"/>
          </a:ln>
        </p:spPr>
        <p:txBody>
          <a:bodyPr/>
          <a:lstStyle/>
          <a:p>
            <a:pPr>
              <a:defRPr sz="1875" b="1">
                <a:solidFill>
                  <a:srgbClr val="111111"/>
                </a:solidFill>
              </a:defRPr>
            </a:pPr>
            <a:r>
              <a:rPr sz="1875" b="1" dirty="0">
                <a:solidFill>
                  <a:srgbClr val="111111"/>
                </a:solidFill>
              </a:rPr>
              <a:t>C • C++ • Rust</a:t>
            </a:r>
          </a:p>
        </p:txBody>
      </p:sp>
      <p:sp>
        <p:nvSpPr>
          <p:cNvPr id="21" name="purpose-3">
            <a:extLst>
              <a:ext uri="{FF2B5EF4-FFF2-40B4-BE49-F238E27FC236}">
                <a16:creationId xmlns:a16="http://schemas.microsoft.com/office/drawing/2014/main" id="{AA731D32-B1CA-444A-8877-542C96C003ED}"/>
              </a:ext>
            </a:extLst>
          </p:cNvPr>
          <p:cNvSpPr>
            <a:spLocks noGrp="1"/>
          </p:cNvSpPr>
          <p:nvPr/>
        </p:nvSpPr>
        <p:spPr>
          <a:xfrm>
            <a:off x="3105150" y="4486275"/>
            <a:ext cx="4552950" cy="304800"/>
          </a:xfrm>
          <a:prstGeom prst="rect">
            <a:avLst/>
          </a:prstGeom>
          <a:noFill/>
          <a:ln w="0">
            <a:noFill/>
            <a:prstDash val="solid"/>
          </a:ln>
        </p:spPr>
        <p:txBody>
          <a:bodyPr/>
          <a:lstStyle/>
          <a:p>
            <a:pPr>
              <a:defRPr sz="1275">
                <a:solidFill>
                  <a:srgbClr val="50545B"/>
                </a:solidFill>
              </a:defRPr>
            </a:pPr>
            <a:r>
              <a:rPr sz="1275" dirty="0">
                <a:solidFill>
                  <a:srgbClr val="50545B"/>
                </a:solidFill>
              </a:rPr>
              <a:t>operační systémy, zařízení a výkonné programy</a:t>
            </a:r>
          </a:p>
        </p:txBody>
      </p:sp>
      <p:sp>
        <p:nvSpPr>
          <p:cNvPr id="22" name="rule-3">
            <a:extLst>
              <a:ext uri="{FF2B5EF4-FFF2-40B4-BE49-F238E27FC236}">
                <a16:creationId xmlns:a16="http://schemas.microsoft.com/office/drawing/2014/main" id="{F59BF68E-385C-4B96-AA64-CEC3D8D5EF99}"/>
              </a:ext>
            </a:extLst>
          </p:cNvPr>
          <p:cNvSpPr>
            <a:spLocks noGrp="1"/>
          </p:cNvSpPr>
          <p:nvPr/>
        </p:nvSpPr>
        <p:spPr>
          <a:xfrm>
            <a:off x="571500" y="4914900"/>
            <a:ext cx="7086600" cy="9525"/>
          </a:xfrm>
          <a:prstGeom prst="rect">
            <a:avLst/>
          </a:prstGeom>
          <a:solidFill>
            <a:srgbClr val="D9DDE3"/>
          </a:solidFill>
          <a:ln w="0">
            <a:solidFill>
              <a:srgbClr val="D9DDE3"/>
            </a:solidFill>
            <a:prstDash val="solid"/>
          </a:ln>
        </p:spPr>
      </p:sp>
      <p:sp>
        <p:nvSpPr>
          <p:cNvPr id="23" name="accent-4">
            <a:extLst>
              <a:ext uri="{FF2B5EF4-FFF2-40B4-BE49-F238E27FC236}">
                <a16:creationId xmlns:a16="http://schemas.microsoft.com/office/drawing/2014/main" id="{7B355C3F-C7E7-40E7-9B09-C99E55088FA0}"/>
              </a:ext>
            </a:extLst>
          </p:cNvPr>
          <p:cNvSpPr>
            <a:spLocks noGrp="1"/>
          </p:cNvSpPr>
          <p:nvPr/>
        </p:nvSpPr>
        <p:spPr>
          <a:xfrm>
            <a:off x="571500" y="5067300"/>
            <a:ext cx="76200" cy="590550"/>
          </a:xfrm>
          <a:prstGeom prst="rect">
            <a:avLst/>
          </a:prstGeom>
          <a:solidFill>
            <a:srgbClr val="169DA6"/>
          </a:solidFill>
          <a:ln w="0">
            <a:solidFill>
              <a:srgbClr val="169DA6"/>
            </a:solidFill>
            <a:prstDash val="solid"/>
          </a:ln>
        </p:spPr>
      </p:sp>
      <p:sp>
        <p:nvSpPr>
          <p:cNvPr id="24" name="label-4">
            <a:extLst>
              <a:ext uri="{FF2B5EF4-FFF2-40B4-BE49-F238E27FC236}">
                <a16:creationId xmlns:a16="http://schemas.microsoft.com/office/drawing/2014/main" id="{924840D3-DF34-4A3F-86F1-733064232BE2}"/>
              </a:ext>
            </a:extLst>
          </p:cNvPr>
          <p:cNvSpPr>
            <a:spLocks noGrp="1"/>
          </p:cNvSpPr>
          <p:nvPr/>
        </p:nvSpPr>
        <p:spPr>
          <a:xfrm>
            <a:off x="819150" y="5019675"/>
            <a:ext cx="2190750" cy="266700"/>
          </a:xfrm>
          <a:prstGeom prst="rect">
            <a:avLst/>
          </a:prstGeom>
          <a:noFill/>
          <a:ln w="0">
            <a:noFill/>
            <a:prstDash val="solid"/>
          </a:ln>
        </p:spPr>
        <p:txBody>
          <a:bodyPr/>
          <a:lstStyle/>
          <a:p>
            <a:pPr>
              <a:defRPr sz="1200" b="1">
                <a:solidFill>
                  <a:srgbClr val="169DA6"/>
                </a:solidFill>
              </a:defRPr>
            </a:pPr>
            <a:r>
              <a:rPr sz="1200" b="1" dirty="0">
                <a:solidFill>
                  <a:srgbClr val="169DA6"/>
                </a:solidFill>
              </a:rPr>
              <a:t>MOBIL A CLOUD</a:t>
            </a:r>
          </a:p>
        </p:txBody>
      </p:sp>
      <p:sp>
        <p:nvSpPr>
          <p:cNvPr id="25" name="langs-4">
            <a:extLst>
              <a:ext uri="{FF2B5EF4-FFF2-40B4-BE49-F238E27FC236}">
                <a16:creationId xmlns:a16="http://schemas.microsoft.com/office/drawing/2014/main" id="{F70DFB36-ACFA-436B-B734-5520280E9585}"/>
              </a:ext>
            </a:extLst>
          </p:cNvPr>
          <p:cNvSpPr>
            <a:spLocks noGrp="1"/>
          </p:cNvSpPr>
          <p:nvPr/>
        </p:nvSpPr>
        <p:spPr>
          <a:xfrm>
            <a:off x="3105150" y="4991100"/>
            <a:ext cx="2857500" cy="342900"/>
          </a:xfrm>
          <a:prstGeom prst="rect">
            <a:avLst/>
          </a:prstGeom>
          <a:noFill/>
          <a:ln w="0">
            <a:noFill/>
            <a:prstDash val="solid"/>
          </a:ln>
        </p:spPr>
        <p:txBody>
          <a:bodyPr/>
          <a:lstStyle/>
          <a:p>
            <a:pPr>
              <a:defRPr sz="1875" b="1">
                <a:solidFill>
                  <a:srgbClr val="111111"/>
                </a:solidFill>
              </a:defRPr>
            </a:pPr>
            <a:r>
              <a:rPr sz="1875" b="1" dirty="0">
                <a:solidFill>
                  <a:srgbClr val="111111"/>
                </a:solidFill>
              </a:rPr>
              <a:t>Kotlin • Swift • Go</a:t>
            </a:r>
          </a:p>
        </p:txBody>
      </p:sp>
      <p:sp>
        <p:nvSpPr>
          <p:cNvPr id="26" name="purpose-4">
            <a:extLst>
              <a:ext uri="{FF2B5EF4-FFF2-40B4-BE49-F238E27FC236}">
                <a16:creationId xmlns:a16="http://schemas.microsoft.com/office/drawing/2014/main" id="{0BD6B97D-2AC1-425C-9433-B1E6A0B49F74}"/>
              </a:ext>
            </a:extLst>
          </p:cNvPr>
          <p:cNvSpPr>
            <a:spLocks noGrp="1"/>
          </p:cNvSpPr>
          <p:nvPr/>
        </p:nvSpPr>
        <p:spPr>
          <a:xfrm>
            <a:off x="3105150" y="5353050"/>
            <a:ext cx="4552950" cy="304800"/>
          </a:xfrm>
          <a:prstGeom prst="rect">
            <a:avLst/>
          </a:prstGeom>
          <a:noFill/>
          <a:ln w="0">
            <a:noFill/>
            <a:prstDash val="solid"/>
          </a:ln>
        </p:spPr>
        <p:txBody>
          <a:bodyPr/>
          <a:lstStyle/>
          <a:p>
            <a:pPr>
              <a:defRPr sz="1275">
                <a:solidFill>
                  <a:srgbClr val="50545B"/>
                </a:solidFill>
              </a:defRPr>
            </a:pPr>
            <a:r>
              <a:rPr sz="1275" dirty="0">
                <a:solidFill>
                  <a:srgbClr val="50545B"/>
                </a:solidFill>
              </a:rPr>
              <a:t>mobilní aplikace a internetové služby</a:t>
            </a:r>
          </a:p>
        </p:txBody>
      </p:sp>
      <p:sp>
        <p:nvSpPr>
          <p:cNvPr id="27" name="takeaway-panel">
            <a:extLst>
              <a:ext uri="{FF2B5EF4-FFF2-40B4-BE49-F238E27FC236}">
                <a16:creationId xmlns:a16="http://schemas.microsoft.com/office/drawing/2014/main" id="{801103D6-09F9-4976-956F-E334B5E26BF8}"/>
              </a:ext>
            </a:extLst>
          </p:cNvPr>
          <p:cNvSpPr>
            <a:spLocks noGrp="1"/>
          </p:cNvSpPr>
          <p:nvPr/>
        </p:nvSpPr>
        <p:spPr>
          <a:xfrm>
            <a:off x="8153400" y="1504950"/>
            <a:ext cx="3467100" cy="4333875"/>
          </a:xfrm>
          <a:prstGeom prst="rect">
            <a:avLst/>
          </a:prstGeom>
          <a:solidFill>
            <a:srgbClr val="EAF6FC"/>
          </a:solidFill>
          <a:ln w="9525">
            <a:solidFill>
              <a:srgbClr val="C8E8F7"/>
            </a:solidFill>
            <a:prstDash val="solid"/>
          </a:ln>
        </p:spPr>
      </p:sp>
      <p:sp>
        <p:nvSpPr>
          <p:cNvPr id="28" name="takeaway-kicker">
            <a:extLst>
              <a:ext uri="{FF2B5EF4-FFF2-40B4-BE49-F238E27FC236}">
                <a16:creationId xmlns:a16="http://schemas.microsoft.com/office/drawing/2014/main" id="{9FBEDA91-9C42-4681-BC37-56F6F6244291}"/>
              </a:ext>
            </a:extLst>
          </p:cNvPr>
          <p:cNvSpPr>
            <a:spLocks noGrp="1"/>
          </p:cNvSpPr>
          <p:nvPr/>
        </p:nvSpPr>
        <p:spPr>
          <a:xfrm>
            <a:off x="8515350" y="1924050"/>
            <a:ext cx="2286000" cy="285750"/>
          </a:xfrm>
          <a:prstGeom prst="rect">
            <a:avLst/>
          </a:prstGeom>
          <a:noFill/>
          <a:ln w="0">
            <a:noFill/>
            <a:prstDash val="solid"/>
          </a:ln>
        </p:spPr>
        <p:txBody>
          <a:bodyPr/>
          <a:lstStyle/>
          <a:p>
            <a:pPr>
              <a:defRPr sz="1275" b="1">
                <a:solidFill>
                  <a:srgbClr val="2879C9"/>
                </a:solidFill>
              </a:defRPr>
            </a:pPr>
            <a:r>
              <a:rPr sz="1275" b="1" dirty="0">
                <a:solidFill>
                  <a:srgbClr val="2879C9"/>
                </a:solidFill>
              </a:rPr>
              <a:t>DŮLEŽITÉ</a:t>
            </a:r>
          </a:p>
        </p:txBody>
      </p:sp>
      <p:sp>
        <p:nvSpPr>
          <p:cNvPr id="29" name="takeaway">
            <a:extLst>
              <a:ext uri="{FF2B5EF4-FFF2-40B4-BE49-F238E27FC236}">
                <a16:creationId xmlns:a16="http://schemas.microsoft.com/office/drawing/2014/main" id="{6B5DC8AD-9E41-446F-A3B3-80980B4D2D11}"/>
              </a:ext>
            </a:extLst>
          </p:cNvPr>
          <p:cNvSpPr>
            <a:spLocks noGrp="1"/>
          </p:cNvSpPr>
          <p:nvPr/>
        </p:nvSpPr>
        <p:spPr>
          <a:xfrm>
            <a:off x="8515350" y="2324100"/>
            <a:ext cx="2705100" cy="1200150"/>
          </a:xfrm>
          <a:prstGeom prst="rect">
            <a:avLst/>
          </a:prstGeom>
          <a:noFill/>
          <a:ln w="0">
            <a:noFill/>
            <a:prstDash val="solid"/>
          </a:ln>
        </p:spPr>
        <p:txBody>
          <a:bodyPr/>
          <a:lstStyle/>
          <a:p>
            <a:pPr>
              <a:defRPr sz="2175" b="1">
                <a:solidFill>
                  <a:srgbClr val="111111"/>
                </a:solidFill>
              </a:defRPr>
            </a:pPr>
            <a:r>
              <a:rPr sz="2175" b="1" dirty="0">
                <a:solidFill>
                  <a:srgbClr val="111111"/>
                </a:solidFill>
              </a:rPr>
              <a:t>Neexistuje jeden nejlepší programovací jazyk.</a:t>
            </a:r>
          </a:p>
        </p:txBody>
      </p:sp>
      <p:sp>
        <p:nvSpPr>
          <p:cNvPr id="30" name="takeaway-body">
            <a:extLst>
              <a:ext uri="{FF2B5EF4-FFF2-40B4-BE49-F238E27FC236}">
                <a16:creationId xmlns:a16="http://schemas.microsoft.com/office/drawing/2014/main" id="{AFFF618B-2656-41F1-8807-60A924DDDE47}"/>
              </a:ext>
            </a:extLst>
          </p:cNvPr>
          <p:cNvSpPr>
            <a:spLocks noGrp="1"/>
          </p:cNvSpPr>
          <p:nvPr/>
        </p:nvSpPr>
        <p:spPr>
          <a:xfrm>
            <a:off x="8515350" y="3752850"/>
            <a:ext cx="2667000" cy="1162050"/>
          </a:xfrm>
          <a:prstGeom prst="rect">
            <a:avLst/>
          </a:prstGeom>
          <a:noFill/>
          <a:ln w="0">
            <a:noFill/>
            <a:prstDash val="solid"/>
          </a:ln>
        </p:spPr>
        <p:txBody>
          <a:bodyPr/>
          <a:lstStyle/>
          <a:p>
            <a:pPr>
              <a:defRPr sz="1500">
                <a:solidFill>
                  <a:srgbClr val="414750"/>
                </a:solidFill>
              </a:defRPr>
            </a:pPr>
            <a:r>
              <a:rPr sz="1500" dirty="0">
                <a:solidFill>
                  <a:srgbClr val="414750"/>
                </a:solidFill>
              </a:rPr>
              <a:t>Jazyk vybíráme podle toho, jaký program chceme vytvořit a na jakém zařízení poběží.</a:t>
            </a:r>
          </a:p>
        </p:txBody>
      </p:sp>
      <p:sp>
        <p:nvSpPr>
          <p:cNvPr id="31" name="note">
            <a:extLst>
              <a:ext uri="{FF2B5EF4-FFF2-40B4-BE49-F238E27FC236}">
                <a16:creationId xmlns:a16="http://schemas.microsoft.com/office/drawing/2014/main" id="{15DC2495-C6C4-49B2-90C2-A5A13663A1AE}"/>
              </a:ext>
            </a:extLst>
          </p:cNvPr>
          <p:cNvSpPr>
            <a:spLocks noGrp="1"/>
          </p:cNvSpPr>
          <p:nvPr/>
        </p:nvSpPr>
        <p:spPr>
          <a:xfrm>
            <a:off x="571500" y="6200775"/>
            <a:ext cx="11049000" cy="323850"/>
          </a:xfrm>
          <a:prstGeom prst="rect">
            <a:avLst/>
          </a:prstGeom>
          <a:noFill/>
          <a:ln w="0">
            <a:noFill/>
            <a:prstDash val="solid"/>
          </a:ln>
        </p:spPr>
        <p:txBody>
          <a:bodyPr/>
          <a:lstStyle/>
          <a:p>
            <a:pPr>
              <a:defRPr sz="1200" i="1">
                <a:solidFill>
                  <a:srgbClr val="666A72"/>
                </a:solidFill>
              </a:defRPr>
            </a:pPr>
            <a:r>
              <a:rPr sz="1200" i="1" dirty="0">
                <a:solidFill>
                  <a:srgbClr val="666A72"/>
                </a:solidFill>
              </a:rPr>
              <a:t>Poznámka: HTML a CSS slouží k tvorbě webových stránek, ale nejsou programovacími jazyky.</a:t>
            </a:r>
          </a:p>
        </p:txBody>
      </p:sp>
    </p:spTree>
    <p:extLst>
      <p:ext uri="{BB962C8B-B14F-4D97-AF65-F5344CB8AC3E}">
        <p14:creationId xmlns:p14="http://schemas.microsoft.com/office/powerpoint/2010/main" val="2481578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a:extLst>
              <a:ext uri="{FF2B5EF4-FFF2-40B4-BE49-F238E27FC236}">
                <a16:creationId xmlns:a16="http://schemas.microsoft.com/office/drawing/2014/main" id="{C3130D1D-6020-4265-9B7D-032BFC81AA68}"/>
              </a:ext>
            </a:extLst>
          </p:cNvPr>
          <p:cNvSpPr txBox="1"/>
          <p:nvPr/>
        </p:nvSpPr>
        <p:spPr>
          <a:xfrm>
            <a:off x="206732" y="1343278"/>
            <a:ext cx="5295570" cy="2031325"/>
          </a:xfrm>
          <a:prstGeom prst="rect">
            <a:avLst/>
          </a:prstGeom>
          <a:noFill/>
        </p:spPr>
        <p:txBody>
          <a:bodyPr wrap="square">
            <a:spAutoFit/>
          </a:bodyPr>
          <a:lstStyle/>
          <a:p>
            <a:pPr>
              <a:buNone/>
            </a:pPr>
            <a:r>
              <a:rPr lang="cs-CZ" b="1" dirty="0"/>
              <a:t>Hlavní vlastnosti</a:t>
            </a:r>
          </a:p>
          <a:p>
            <a:pPr marL="285750" indent="-285750">
              <a:buFont typeface="Arial" panose="020B0604020202020204" pitchFamily="34" charset="0"/>
              <a:buChar char="•"/>
            </a:pPr>
            <a:r>
              <a:rPr lang="cs-CZ" dirty="0"/>
              <a:t>má jednoduchý a dobře čitelný zápis, </a:t>
            </a:r>
          </a:p>
          <a:p>
            <a:pPr marL="285750" indent="-285750">
              <a:buFont typeface="Arial" panose="020B0604020202020204" pitchFamily="34" charset="0"/>
              <a:buChar char="•"/>
            </a:pPr>
            <a:r>
              <a:rPr lang="cs-CZ" dirty="0"/>
              <a:t>je vhodný pro začátečníky, </a:t>
            </a:r>
          </a:p>
          <a:p>
            <a:pPr marL="285750" indent="-285750">
              <a:buFont typeface="Arial" panose="020B0604020202020204" pitchFamily="34" charset="0"/>
              <a:buChar char="•"/>
            </a:pPr>
            <a:r>
              <a:rPr lang="cs-CZ" dirty="0"/>
              <a:t>programy se obvykle spouštějí pomocí interpretu, </a:t>
            </a:r>
          </a:p>
          <a:p>
            <a:pPr marL="285750" indent="-285750">
              <a:buFont typeface="Arial" panose="020B0604020202020204" pitchFamily="34" charset="0"/>
              <a:buChar char="•"/>
            </a:pPr>
            <a:r>
              <a:rPr lang="cs-CZ" dirty="0"/>
              <a:t>funguje ve Windows, Linuxu i macOS, </a:t>
            </a:r>
          </a:p>
          <a:p>
            <a:pPr marL="285750" indent="-285750">
              <a:buFont typeface="Arial" panose="020B0604020202020204" pitchFamily="34" charset="0"/>
              <a:buChar char="•"/>
            </a:pPr>
            <a:r>
              <a:rPr lang="cs-CZ" dirty="0"/>
              <a:t>je zdarma a má otevřený zdrojový kód, </a:t>
            </a:r>
          </a:p>
          <a:p>
            <a:pPr marL="285750" indent="-285750">
              <a:buFont typeface="Arial" panose="020B0604020202020204" pitchFamily="34" charset="0"/>
              <a:buChar char="•"/>
            </a:pPr>
            <a:r>
              <a:rPr lang="cs-CZ" dirty="0"/>
              <a:t>nabízí velké množství hotových knihoven. </a:t>
            </a:r>
          </a:p>
        </p:txBody>
      </p:sp>
      <p:sp>
        <p:nvSpPr>
          <p:cNvPr id="4" name="Rectangle 1">
            <a:extLst>
              <a:ext uri="{FF2B5EF4-FFF2-40B4-BE49-F238E27FC236}">
                <a16:creationId xmlns:a16="http://schemas.microsoft.com/office/drawing/2014/main" id="{E2C350D4-850E-623A-0382-D5991CBE0C3E}"/>
              </a:ext>
            </a:extLst>
          </p:cNvPr>
          <p:cNvSpPr>
            <a:spLocks noChangeArrowheads="1"/>
          </p:cNvSpPr>
          <p:nvPr/>
        </p:nvSpPr>
        <p:spPr bwMode="auto">
          <a:xfrm>
            <a:off x="206732" y="3562368"/>
            <a:ext cx="6938535" cy="27084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cs-CZ" altLang="cs-CZ" b="1" dirty="0"/>
              <a:t>Proč se budeme učit Python?</a:t>
            </a:r>
          </a:p>
          <a:p>
            <a:pPr marL="0" marR="0" lvl="0" indent="0" algn="l" defTabSz="914400" rtl="0" eaLnBrk="0" fontAlgn="base" latinLnBrk="0" hangingPunct="0">
              <a:lnSpc>
                <a:spcPct val="100000"/>
              </a:lnSpc>
              <a:spcBef>
                <a:spcPct val="0"/>
              </a:spcBef>
              <a:spcAft>
                <a:spcPct val="0"/>
              </a:spcAft>
              <a:buClrTx/>
              <a:buSzTx/>
              <a:buFontTx/>
              <a:buNone/>
              <a:tabLst/>
            </a:pPr>
            <a:endParaRPr lang="cs-CZ" altLang="cs-CZ" b="1" dirty="0"/>
          </a:p>
          <a:p>
            <a:pPr marL="0" marR="0" lvl="0" indent="0" algn="l" defTabSz="914400" rtl="0" eaLnBrk="0" fontAlgn="base" latinLnBrk="0" hangingPunct="0">
              <a:lnSpc>
                <a:spcPct val="100000"/>
              </a:lnSpc>
              <a:spcBef>
                <a:spcPct val="0"/>
              </a:spcBef>
              <a:spcAft>
                <a:spcPct val="0"/>
              </a:spcAft>
              <a:buClrTx/>
              <a:buSzTx/>
              <a:buFontTx/>
              <a:buNone/>
              <a:tabLst/>
            </a:pPr>
            <a:r>
              <a:rPr lang="cs-CZ" altLang="cs-CZ" dirty="0"/>
              <a:t>Jeho zápis je přehledný, a proto se můžeme soustředit především na způsob řešení úlohy.</a:t>
            </a:r>
          </a:p>
          <a:p>
            <a:pPr marL="0" marR="0" lvl="0" indent="0" algn="l" defTabSz="914400" rtl="0" eaLnBrk="0" fontAlgn="base" latinLnBrk="0" hangingPunct="0">
              <a:lnSpc>
                <a:spcPct val="100000"/>
              </a:lnSpc>
              <a:spcBef>
                <a:spcPct val="0"/>
              </a:spcBef>
              <a:spcAft>
                <a:spcPct val="0"/>
              </a:spcAft>
              <a:buClrTx/>
              <a:buSzTx/>
              <a:buFontTx/>
              <a:buNone/>
              <a:tabLst/>
            </a:pPr>
            <a:r>
              <a:rPr lang="cs-CZ" altLang="cs-CZ" dirty="0"/>
              <a:t>Jednoduchý příklad:</a:t>
            </a:r>
          </a:p>
          <a:p>
            <a:pPr marL="0" marR="0" lvl="0" indent="0" algn="l" defTabSz="914400" rtl="0" eaLnBrk="0" fontAlgn="base" latinLnBrk="0" hangingPunct="0">
              <a:lnSpc>
                <a:spcPct val="100000"/>
              </a:lnSpc>
              <a:spcBef>
                <a:spcPct val="0"/>
              </a:spcBef>
              <a:spcAft>
                <a:spcPct val="0"/>
              </a:spcAft>
              <a:buClrTx/>
              <a:buSzTx/>
              <a:buFontTx/>
              <a:buNone/>
              <a:tabLst/>
            </a:pPr>
            <a:endParaRPr lang="cs-CZ" altLang="cs-CZ" sz="800" dirty="0"/>
          </a:p>
          <a:p>
            <a:pPr marL="0" marR="0" lvl="0" indent="0" algn="l" defTabSz="914400" rtl="0" eaLnBrk="0" fontAlgn="base" latinLnBrk="0" hangingPunct="0">
              <a:lnSpc>
                <a:spcPct val="100000"/>
              </a:lnSpc>
              <a:spcBef>
                <a:spcPct val="0"/>
              </a:spcBef>
              <a:spcAft>
                <a:spcPct val="0"/>
              </a:spcAft>
              <a:buClrTx/>
              <a:buSzTx/>
              <a:buFontTx/>
              <a:buNone/>
              <a:tabLst/>
            </a:pPr>
            <a:r>
              <a:rPr lang="cs-CZ" altLang="cs-CZ" dirty="0" err="1"/>
              <a:t>print</a:t>
            </a:r>
            <a:r>
              <a:rPr lang="cs-CZ" altLang="cs-CZ" dirty="0"/>
              <a:t>("Ahoj, světe!")</a:t>
            </a:r>
          </a:p>
          <a:p>
            <a:pPr marL="0" marR="0" lvl="0" indent="0" algn="l" defTabSz="914400" rtl="0" eaLnBrk="0" fontAlgn="base" latinLnBrk="0" hangingPunct="0">
              <a:lnSpc>
                <a:spcPct val="100000"/>
              </a:lnSpc>
              <a:spcBef>
                <a:spcPct val="0"/>
              </a:spcBef>
              <a:spcAft>
                <a:spcPct val="0"/>
              </a:spcAft>
              <a:buClrTx/>
              <a:buSzTx/>
              <a:buFontTx/>
              <a:buNone/>
              <a:tabLst/>
            </a:pPr>
            <a:endParaRPr lang="cs-CZ" altLang="cs-CZ" dirty="0"/>
          </a:p>
          <a:p>
            <a:pPr marL="0" marR="0" lvl="0" indent="0" algn="l" defTabSz="914400" rtl="0" eaLnBrk="0" fontAlgn="base" latinLnBrk="0" hangingPunct="0">
              <a:lnSpc>
                <a:spcPct val="100000"/>
              </a:lnSpc>
              <a:spcBef>
                <a:spcPct val="0"/>
              </a:spcBef>
              <a:spcAft>
                <a:spcPct val="0"/>
              </a:spcAft>
              <a:buClrTx/>
              <a:buSzTx/>
              <a:buFontTx/>
              <a:buNone/>
              <a:tabLst/>
            </a:pPr>
            <a:r>
              <a:rPr lang="cs-CZ" altLang="cs-CZ" dirty="0"/>
              <a:t>Výsledek:</a:t>
            </a:r>
          </a:p>
          <a:p>
            <a:pPr marL="0" marR="0" lvl="0" indent="0" algn="l" defTabSz="914400" rtl="0" eaLnBrk="0" fontAlgn="base" latinLnBrk="0" hangingPunct="0">
              <a:lnSpc>
                <a:spcPct val="100000"/>
              </a:lnSpc>
              <a:spcBef>
                <a:spcPct val="0"/>
              </a:spcBef>
              <a:spcAft>
                <a:spcPct val="0"/>
              </a:spcAft>
              <a:buClrTx/>
              <a:buSzTx/>
              <a:buFontTx/>
              <a:buNone/>
              <a:tabLst/>
            </a:pPr>
            <a:r>
              <a:rPr lang="cs-CZ" altLang="cs-CZ" dirty="0"/>
              <a:t>Ahoj, světe!</a:t>
            </a:r>
          </a:p>
        </p:txBody>
      </p:sp>
      <p:pic>
        <p:nvPicPr>
          <p:cNvPr id="3075" name="Picture 3">
            <a:extLst>
              <a:ext uri="{FF2B5EF4-FFF2-40B4-BE49-F238E27FC236}">
                <a16:creationId xmlns:a16="http://schemas.microsoft.com/office/drawing/2014/main" id="{7E87105A-9ED8-E258-0EBB-8DF2CA52EF0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76858" y="1343278"/>
            <a:ext cx="2381250" cy="3200400"/>
          </a:xfrm>
          <a:prstGeom prst="rect">
            <a:avLst/>
          </a:prstGeom>
          <a:noFill/>
          <a:extLst>
            <a:ext uri="{909E8E84-426E-40DD-AFC4-6F175D3DCCD1}">
              <a14:hiddenFill xmlns:a14="http://schemas.microsoft.com/office/drawing/2010/main">
                <a:solidFill>
                  <a:srgbClr val="FFFFFF"/>
                </a:solidFill>
              </a14:hiddenFill>
            </a:ext>
          </a:extLst>
        </p:spPr>
      </p:pic>
      <p:sp>
        <p:nvSpPr>
          <p:cNvPr id="8" name="TextovéPole 7">
            <a:extLst>
              <a:ext uri="{FF2B5EF4-FFF2-40B4-BE49-F238E27FC236}">
                <a16:creationId xmlns:a16="http://schemas.microsoft.com/office/drawing/2014/main" id="{C57FCC73-96ED-B746-90F1-D2A33A8E103B}"/>
              </a:ext>
            </a:extLst>
          </p:cNvPr>
          <p:cNvSpPr txBox="1"/>
          <p:nvPr/>
        </p:nvSpPr>
        <p:spPr>
          <a:xfrm>
            <a:off x="8268037" y="4718174"/>
            <a:ext cx="3643439" cy="923330"/>
          </a:xfrm>
          <a:prstGeom prst="rect">
            <a:avLst/>
          </a:prstGeom>
          <a:noFill/>
        </p:spPr>
        <p:txBody>
          <a:bodyPr wrap="square">
            <a:spAutoFit/>
          </a:bodyPr>
          <a:lstStyle/>
          <a:p>
            <a:r>
              <a:rPr lang="cs-CZ" b="1" dirty="0"/>
              <a:t>Guido van </a:t>
            </a:r>
            <a:r>
              <a:rPr lang="cs-CZ" b="1" dirty="0" err="1"/>
              <a:t>Rossum</a:t>
            </a:r>
            <a:endParaRPr lang="cs-CZ" b="1" dirty="0"/>
          </a:p>
          <a:p>
            <a:r>
              <a:rPr lang="cs-CZ" dirty="0"/>
              <a:t>foto: Daniel </a:t>
            </a:r>
            <a:r>
              <a:rPr lang="cs-CZ" dirty="0" err="1"/>
              <a:t>Stroud</a:t>
            </a:r>
            <a:r>
              <a:rPr lang="cs-CZ" dirty="0"/>
              <a:t>, CC BY-SA 4.0, </a:t>
            </a:r>
            <a:r>
              <a:rPr lang="cs-CZ" dirty="0" err="1"/>
              <a:t>Wikimedia</a:t>
            </a:r>
            <a:r>
              <a:rPr lang="cs-CZ" dirty="0"/>
              <a:t> </a:t>
            </a:r>
            <a:r>
              <a:rPr lang="cs-CZ" dirty="0" err="1"/>
              <a:t>Commons</a:t>
            </a:r>
            <a:r>
              <a:rPr lang="cs-CZ" dirty="0"/>
              <a:t>.</a:t>
            </a:r>
          </a:p>
        </p:txBody>
      </p:sp>
      <p:sp>
        <p:nvSpPr>
          <p:cNvPr id="5" name="TextovéPole 4">
            <a:extLst>
              <a:ext uri="{FF2B5EF4-FFF2-40B4-BE49-F238E27FC236}">
                <a16:creationId xmlns:a16="http://schemas.microsoft.com/office/drawing/2014/main" id="{38704FAB-7CC6-484E-C36D-C11689324560}"/>
              </a:ext>
            </a:extLst>
          </p:cNvPr>
          <p:cNvSpPr txBox="1"/>
          <p:nvPr/>
        </p:nvSpPr>
        <p:spPr>
          <a:xfrm>
            <a:off x="206732" y="232183"/>
            <a:ext cx="11704744" cy="923330"/>
          </a:xfrm>
          <a:prstGeom prst="rect">
            <a:avLst/>
          </a:prstGeom>
          <a:noFill/>
        </p:spPr>
        <p:txBody>
          <a:bodyPr wrap="square">
            <a:spAutoFit/>
          </a:bodyPr>
          <a:lstStyle/>
          <a:p>
            <a:pPr>
              <a:buNone/>
            </a:pPr>
            <a:r>
              <a:rPr lang="cs-CZ" b="1" dirty="0"/>
              <a:t>Programovací jazyk Python.</a:t>
            </a:r>
          </a:p>
          <a:p>
            <a:pPr>
              <a:buNone/>
            </a:pPr>
            <a:r>
              <a:rPr lang="cs-CZ" b="1" dirty="0"/>
              <a:t>Python</a:t>
            </a:r>
            <a:r>
              <a:rPr lang="cs-CZ" dirty="0"/>
              <a:t> je moderní, univerzální programovací jazyk, který vytvořil nizozemský programátor </a:t>
            </a:r>
            <a:r>
              <a:rPr lang="cs-CZ" b="1" dirty="0"/>
              <a:t>Guido van </a:t>
            </a:r>
            <a:r>
              <a:rPr lang="cs-CZ" b="1" dirty="0" err="1"/>
              <a:t>Rossum</a:t>
            </a:r>
            <a:r>
              <a:rPr lang="cs-CZ" dirty="0"/>
              <a:t> a poprvé byl zveřejněn v roce </a:t>
            </a:r>
            <a:r>
              <a:rPr lang="cs-CZ" b="1" dirty="0"/>
              <a:t>1991</a:t>
            </a:r>
            <a:r>
              <a:rPr lang="cs-CZ" dirty="0"/>
              <a:t>.</a:t>
            </a:r>
          </a:p>
        </p:txBody>
      </p:sp>
    </p:spTree>
    <p:extLst>
      <p:ext uri="{BB962C8B-B14F-4D97-AF65-F5344CB8AC3E}">
        <p14:creationId xmlns:p14="http://schemas.microsoft.com/office/powerpoint/2010/main" val="38022228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a:extLst>
              <a:ext uri="{FF2B5EF4-FFF2-40B4-BE49-F238E27FC236}">
                <a16:creationId xmlns:a16="http://schemas.microsoft.com/office/drawing/2014/main" id="{14CFF338-A2AF-4583-17DB-1A8511277741}"/>
              </a:ext>
            </a:extLst>
          </p:cNvPr>
          <p:cNvSpPr txBox="1"/>
          <p:nvPr/>
        </p:nvSpPr>
        <p:spPr>
          <a:xfrm>
            <a:off x="285139" y="180904"/>
            <a:ext cx="2935491" cy="369332"/>
          </a:xfrm>
          <a:prstGeom prst="rect">
            <a:avLst/>
          </a:prstGeom>
          <a:noFill/>
        </p:spPr>
        <p:txBody>
          <a:bodyPr wrap="square">
            <a:spAutoFit/>
          </a:bodyPr>
          <a:lstStyle/>
          <a:p>
            <a:pPr>
              <a:buNone/>
            </a:pPr>
            <a:r>
              <a:rPr lang="cs-CZ" b="1" dirty="0"/>
              <a:t>K čemu se Python používá?</a:t>
            </a:r>
          </a:p>
        </p:txBody>
      </p:sp>
      <p:sp>
        <p:nvSpPr>
          <p:cNvPr id="5" name="TextovéPole 4">
            <a:extLst>
              <a:ext uri="{FF2B5EF4-FFF2-40B4-BE49-F238E27FC236}">
                <a16:creationId xmlns:a16="http://schemas.microsoft.com/office/drawing/2014/main" id="{458774FD-3FA3-1EEE-81ED-B45268511F69}"/>
              </a:ext>
            </a:extLst>
          </p:cNvPr>
          <p:cNvSpPr txBox="1"/>
          <p:nvPr/>
        </p:nvSpPr>
        <p:spPr>
          <a:xfrm>
            <a:off x="324641" y="426239"/>
            <a:ext cx="11542718" cy="6340197"/>
          </a:xfrm>
          <a:prstGeom prst="rect">
            <a:avLst/>
          </a:prstGeom>
          <a:noFill/>
        </p:spPr>
        <p:txBody>
          <a:bodyPr wrap="square">
            <a:spAutoFit/>
          </a:bodyPr>
          <a:lstStyle/>
          <a:p>
            <a:pPr>
              <a:buNone/>
            </a:pPr>
            <a:r>
              <a:rPr lang="cs-CZ" sz="1400" b="1" dirty="0"/>
              <a:t>Výuka programování</a:t>
            </a:r>
          </a:p>
          <a:p>
            <a:pPr>
              <a:buNone/>
            </a:pPr>
            <a:r>
              <a:rPr lang="cs-CZ" sz="1400" dirty="0"/>
              <a:t>Python má jednoduchý a dobře čitelný zápis. Začátečníci se proto mohou soustředit na pochopení algoritmů, proměnných, podmínek a cyklů místo složitých pravidel zápisu.</a:t>
            </a:r>
          </a:p>
          <a:p>
            <a:pPr>
              <a:buNone/>
            </a:pPr>
            <a:r>
              <a:rPr lang="cs-CZ" sz="1400" b="1" dirty="0"/>
              <a:t>Automatizace opakovaných úloh</a:t>
            </a:r>
          </a:p>
          <a:p>
            <a:pPr>
              <a:buNone/>
            </a:pPr>
            <a:r>
              <a:rPr lang="cs-CZ" sz="1400" dirty="0"/>
              <a:t>Pomocí Pythonu lze vytvořit programy, které automaticky vykonávají často opakované činnosti, například:</a:t>
            </a:r>
          </a:p>
          <a:p>
            <a:pPr marL="285750" indent="-285750">
              <a:buFont typeface="Arial" panose="020B0604020202020204" pitchFamily="34" charset="0"/>
              <a:buChar char="•"/>
            </a:pPr>
            <a:r>
              <a:rPr lang="cs-CZ" sz="1400" dirty="0"/>
              <a:t>přejmenování většího množství souborů, </a:t>
            </a:r>
          </a:p>
          <a:p>
            <a:pPr marL="285750" indent="-285750">
              <a:buFont typeface="Arial" panose="020B0604020202020204" pitchFamily="34" charset="0"/>
              <a:buChar char="•"/>
            </a:pPr>
            <a:r>
              <a:rPr lang="cs-CZ" sz="1400" dirty="0"/>
              <a:t>třídění a kopírování dokumentů, </a:t>
            </a:r>
          </a:p>
          <a:p>
            <a:pPr marL="285750" indent="-285750">
              <a:buFont typeface="Arial" panose="020B0604020202020204" pitchFamily="34" charset="0"/>
              <a:buChar char="•"/>
            </a:pPr>
            <a:r>
              <a:rPr lang="cs-CZ" sz="1400" dirty="0"/>
              <a:t>zpracování tabulek, </a:t>
            </a:r>
          </a:p>
          <a:p>
            <a:pPr marL="285750" indent="-285750">
              <a:buFont typeface="Arial" panose="020B0604020202020204" pitchFamily="34" charset="0"/>
              <a:buChar char="•"/>
            </a:pPr>
            <a:r>
              <a:rPr lang="cs-CZ" sz="1400" dirty="0"/>
              <a:t>vytváření pravidelných přehledů, </a:t>
            </a:r>
          </a:p>
          <a:p>
            <a:pPr marL="285750" indent="-285750">
              <a:buFont typeface="Arial" panose="020B0604020202020204" pitchFamily="34" charset="0"/>
              <a:buChar char="•"/>
            </a:pPr>
            <a:r>
              <a:rPr lang="cs-CZ" sz="1400" dirty="0"/>
              <a:t>odesílání zpráv nebo e-mailů. </a:t>
            </a:r>
          </a:p>
          <a:p>
            <a:pPr>
              <a:buNone/>
            </a:pPr>
            <a:r>
              <a:rPr lang="cs-CZ" sz="1400" b="1" dirty="0"/>
              <a:t>Tvorba webových aplikací</a:t>
            </a:r>
          </a:p>
          <a:p>
            <a:pPr>
              <a:buNone/>
            </a:pPr>
            <a:r>
              <a:rPr lang="cs-CZ" sz="1400" dirty="0"/>
              <a:t>Python může pracovat na serveru, přijímat požadavky uživatelů a připravovat obsah webových stránek. Používají se například frameworky </a:t>
            </a:r>
            <a:r>
              <a:rPr lang="cs-CZ" sz="1400" b="1" dirty="0" err="1"/>
              <a:t>Django</a:t>
            </a:r>
            <a:r>
              <a:rPr lang="cs-CZ" sz="1400" dirty="0"/>
              <a:t>, </a:t>
            </a:r>
            <a:r>
              <a:rPr lang="cs-CZ" sz="1400" b="1" dirty="0" err="1"/>
              <a:t>Flask</a:t>
            </a:r>
            <a:r>
              <a:rPr lang="cs-CZ" sz="1400" dirty="0"/>
              <a:t> nebo </a:t>
            </a:r>
            <a:r>
              <a:rPr lang="cs-CZ" sz="1400" b="1" dirty="0" err="1"/>
              <a:t>FastAPI</a:t>
            </a:r>
            <a:r>
              <a:rPr lang="cs-CZ" sz="1400" dirty="0"/>
              <a:t>.</a:t>
            </a:r>
          </a:p>
          <a:p>
            <a:pPr>
              <a:buNone/>
            </a:pPr>
            <a:r>
              <a:rPr lang="cs-CZ" sz="1400" dirty="0"/>
              <a:t>Příkladem může být rezervační systém, internetový obchod nebo školní informační aplikace.</a:t>
            </a:r>
          </a:p>
          <a:p>
            <a:pPr>
              <a:buNone/>
            </a:pPr>
            <a:r>
              <a:rPr lang="cs-CZ" sz="1400" b="1" dirty="0"/>
              <a:t>Zpracování a analýza dat</a:t>
            </a:r>
          </a:p>
          <a:p>
            <a:pPr>
              <a:buNone/>
            </a:pPr>
            <a:r>
              <a:rPr lang="cs-CZ" sz="1400" dirty="0"/>
              <a:t>Python dokáže načítat, upravovat, porovnávat a graficky zobrazovat velké množství údajů. Používá se například při zpracování výsledků měření, ekonomických údajů nebo zdravotnických dat.</a:t>
            </a:r>
          </a:p>
          <a:p>
            <a:pPr>
              <a:buNone/>
            </a:pPr>
            <a:r>
              <a:rPr lang="cs-CZ" sz="1400" dirty="0"/>
              <a:t>Známé knihovny jsou </a:t>
            </a:r>
            <a:r>
              <a:rPr lang="cs-CZ" sz="1400" b="1" dirty="0" err="1"/>
              <a:t>pandas</a:t>
            </a:r>
            <a:r>
              <a:rPr lang="cs-CZ" sz="1400" dirty="0"/>
              <a:t>, </a:t>
            </a:r>
            <a:r>
              <a:rPr lang="cs-CZ" sz="1400" b="1" dirty="0" err="1"/>
              <a:t>NumPy</a:t>
            </a:r>
            <a:r>
              <a:rPr lang="cs-CZ" sz="1400" dirty="0"/>
              <a:t> a </a:t>
            </a:r>
            <a:r>
              <a:rPr lang="cs-CZ" sz="1400" b="1" dirty="0" err="1"/>
              <a:t>Matplotlib</a:t>
            </a:r>
            <a:r>
              <a:rPr lang="cs-CZ" sz="1400" dirty="0"/>
              <a:t>.</a:t>
            </a:r>
          </a:p>
          <a:p>
            <a:pPr>
              <a:buNone/>
            </a:pPr>
            <a:r>
              <a:rPr lang="cs-CZ" sz="1400" b="1" dirty="0"/>
              <a:t>Vědecké výpočty</a:t>
            </a:r>
          </a:p>
          <a:p>
            <a:pPr>
              <a:buNone/>
            </a:pPr>
            <a:r>
              <a:rPr lang="cs-CZ" sz="1400" dirty="0"/>
              <a:t>Python umožňuje provádět matematické a statistické výpočty, řešit rovnice, vytvářet modely a simulovat různé děje.</a:t>
            </a:r>
          </a:p>
          <a:p>
            <a:pPr>
              <a:buNone/>
            </a:pPr>
            <a:r>
              <a:rPr lang="cs-CZ" sz="1400" dirty="0"/>
              <a:t>Lze jej využít například k vyhodnocení fyzikálního experimentu, zpracování laboratorních měření nebo modelování šíření nemoci.</a:t>
            </a:r>
          </a:p>
          <a:p>
            <a:pPr>
              <a:buNone/>
            </a:pPr>
            <a:r>
              <a:rPr lang="cs-CZ" sz="1400" b="1" dirty="0"/>
              <a:t>Umělá inteligence a strojové učení</a:t>
            </a:r>
          </a:p>
          <a:p>
            <a:pPr>
              <a:buNone/>
            </a:pPr>
            <a:r>
              <a:rPr lang="cs-CZ" sz="1400" dirty="0"/>
              <a:t>Python se používá při vytváření programů, které se učí z předložených dat. Takové programy mohou například:</a:t>
            </a:r>
          </a:p>
          <a:p>
            <a:pPr marL="285750" indent="-285750">
              <a:buFont typeface="Arial" panose="020B0604020202020204" pitchFamily="34" charset="0"/>
              <a:buChar char="•"/>
            </a:pPr>
            <a:r>
              <a:rPr lang="cs-CZ" sz="1400" dirty="0"/>
              <a:t>rozpoznávat obraz nebo řeč, </a:t>
            </a:r>
          </a:p>
          <a:p>
            <a:pPr marL="285750" indent="-285750">
              <a:buFont typeface="Arial" panose="020B0604020202020204" pitchFamily="34" charset="0"/>
              <a:buChar char="•"/>
            </a:pPr>
            <a:r>
              <a:rPr lang="cs-CZ" sz="1400" dirty="0"/>
              <a:t>překládat texty, </a:t>
            </a:r>
          </a:p>
          <a:p>
            <a:pPr marL="285750" indent="-285750">
              <a:buFont typeface="Arial" panose="020B0604020202020204" pitchFamily="34" charset="0"/>
              <a:buChar char="•"/>
            </a:pPr>
            <a:r>
              <a:rPr lang="cs-CZ" sz="1400" dirty="0"/>
              <a:t>vyhledávat pravidelnosti v datech, </a:t>
            </a:r>
          </a:p>
          <a:p>
            <a:pPr marL="285750" indent="-285750">
              <a:buFont typeface="Arial" panose="020B0604020202020204" pitchFamily="34" charset="0"/>
              <a:buChar char="•"/>
            </a:pPr>
            <a:r>
              <a:rPr lang="cs-CZ" sz="1400" dirty="0"/>
              <a:t>předpovídat budoucí hodnoty, </a:t>
            </a:r>
          </a:p>
          <a:p>
            <a:pPr marL="285750" indent="-285750">
              <a:buFont typeface="Arial" panose="020B0604020202020204" pitchFamily="34" charset="0"/>
              <a:buChar char="•"/>
            </a:pPr>
            <a:r>
              <a:rPr lang="cs-CZ" sz="1400" dirty="0"/>
              <a:t>pomáhat při vyhodnocování lékařských snímků. </a:t>
            </a:r>
          </a:p>
          <a:p>
            <a:pPr>
              <a:buNone/>
            </a:pPr>
            <a:r>
              <a:rPr lang="cs-CZ" sz="1400" dirty="0"/>
              <a:t>Používají se například knihovny </a:t>
            </a:r>
            <a:r>
              <a:rPr lang="cs-CZ" sz="1400" b="1" dirty="0" err="1"/>
              <a:t>scikit-learn</a:t>
            </a:r>
            <a:r>
              <a:rPr lang="cs-CZ" sz="1400" dirty="0"/>
              <a:t>, </a:t>
            </a:r>
            <a:r>
              <a:rPr lang="cs-CZ" sz="1400" b="1" dirty="0" err="1"/>
              <a:t>TensorFlow</a:t>
            </a:r>
            <a:r>
              <a:rPr lang="cs-CZ" sz="1400" dirty="0"/>
              <a:t> a </a:t>
            </a:r>
            <a:r>
              <a:rPr lang="cs-CZ" sz="1400" b="1" dirty="0" err="1"/>
              <a:t>PyTorch</a:t>
            </a:r>
            <a:r>
              <a:rPr lang="cs-CZ" sz="1400" dirty="0"/>
              <a:t>.</a:t>
            </a:r>
          </a:p>
        </p:txBody>
      </p:sp>
    </p:spTree>
    <p:extLst>
      <p:ext uri="{BB962C8B-B14F-4D97-AF65-F5344CB8AC3E}">
        <p14:creationId xmlns:p14="http://schemas.microsoft.com/office/powerpoint/2010/main" val="9937333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BABC2A9F-FDE8-C3E2-9085-0688CA1A353C}"/>
              </a:ext>
            </a:extLst>
          </p:cNvPr>
          <p:cNvSpPr txBox="1"/>
          <p:nvPr/>
        </p:nvSpPr>
        <p:spPr>
          <a:xfrm>
            <a:off x="333955" y="128387"/>
            <a:ext cx="11068215" cy="369332"/>
          </a:xfrm>
          <a:prstGeom prst="rect">
            <a:avLst/>
          </a:prstGeom>
          <a:noFill/>
        </p:spPr>
        <p:txBody>
          <a:bodyPr wrap="square" rtlCol="0">
            <a:spAutoFit/>
          </a:bodyPr>
          <a:lstStyle/>
          <a:p>
            <a:r>
              <a:rPr lang="cs-CZ" dirty="0"/>
              <a:t>Úlohy a testy platformy HAXAGON: PROGRAMOVÁNÍ - vztahující se k tvorbě vývojových diagramů a programování:</a:t>
            </a:r>
          </a:p>
        </p:txBody>
      </p:sp>
      <p:graphicFrame>
        <p:nvGraphicFramePr>
          <p:cNvPr id="3" name="Tabulka 2">
            <a:extLst>
              <a:ext uri="{FF2B5EF4-FFF2-40B4-BE49-F238E27FC236}">
                <a16:creationId xmlns:a16="http://schemas.microsoft.com/office/drawing/2014/main" id="{E2A2DBC0-E28A-08AD-0161-73E0BB54984A}"/>
              </a:ext>
            </a:extLst>
          </p:cNvPr>
          <p:cNvGraphicFramePr>
            <a:graphicFrameLocks noGrp="1"/>
          </p:cNvGraphicFramePr>
          <p:nvPr>
            <p:extLst>
              <p:ext uri="{D42A27DB-BD31-4B8C-83A1-F6EECF244321}">
                <p14:modId xmlns:p14="http://schemas.microsoft.com/office/powerpoint/2010/main" val="3179831084"/>
              </p:ext>
            </p:extLst>
          </p:nvPr>
        </p:nvGraphicFramePr>
        <p:xfrm>
          <a:off x="532735" y="1674521"/>
          <a:ext cx="3312000" cy="4685760"/>
        </p:xfrm>
        <a:graphic>
          <a:graphicData uri="http://schemas.openxmlformats.org/drawingml/2006/table">
            <a:tbl>
              <a:tblPr firstRow="1" bandRow="1">
                <a:tableStyleId>{5C22544A-7EE6-4342-B048-85BDC9FD1C3A}</a:tableStyleId>
              </a:tblPr>
              <a:tblGrid>
                <a:gridCol w="432000">
                  <a:extLst>
                    <a:ext uri="{9D8B030D-6E8A-4147-A177-3AD203B41FA5}">
                      <a16:colId xmlns:a16="http://schemas.microsoft.com/office/drawing/2014/main" val="2011671784"/>
                    </a:ext>
                  </a:extLst>
                </a:gridCol>
                <a:gridCol w="2880000">
                  <a:extLst>
                    <a:ext uri="{9D8B030D-6E8A-4147-A177-3AD203B41FA5}">
                      <a16:colId xmlns:a16="http://schemas.microsoft.com/office/drawing/2014/main" val="2619991931"/>
                    </a:ext>
                  </a:extLst>
                </a:gridCol>
              </a:tblGrid>
              <a:tr h="360000">
                <a:tc>
                  <a:txBody>
                    <a:bodyPr/>
                    <a:lstStyle/>
                    <a:p>
                      <a:endParaRPr lang="cs-CZ" dirty="0"/>
                    </a:p>
                  </a:txBody>
                  <a:tcPr/>
                </a:tc>
                <a:tc>
                  <a:txBody>
                    <a:bodyPr/>
                    <a:lstStyle/>
                    <a:p>
                      <a:endParaRPr lang="cs-CZ" dirty="0"/>
                    </a:p>
                  </a:txBody>
                  <a:tcPr/>
                </a:tc>
                <a:extLst>
                  <a:ext uri="{0D108BD9-81ED-4DB2-BD59-A6C34878D82A}">
                    <a16:rowId xmlns:a16="http://schemas.microsoft.com/office/drawing/2014/main" val="397105248"/>
                  </a:ext>
                </a:extLst>
              </a:tr>
              <a:tr h="360000">
                <a:tc>
                  <a:txBody>
                    <a:bodyPr/>
                    <a:lstStyle/>
                    <a:p>
                      <a:r>
                        <a:rPr lang="cs-CZ" sz="1400" b="0" dirty="0">
                          <a:solidFill>
                            <a:schemeClr val="tx1"/>
                          </a:solidFill>
                        </a:rPr>
                        <a:t>01</a:t>
                      </a:r>
                    </a:p>
                  </a:txBody>
                  <a:tcPr/>
                </a:tc>
                <a:tc>
                  <a:txBody>
                    <a:bodyPr/>
                    <a:lstStyle/>
                    <a:p>
                      <a:r>
                        <a:rPr lang="cs-CZ" sz="1400" b="0" dirty="0">
                          <a:solidFill>
                            <a:schemeClr val="tx1"/>
                          </a:solidFill>
                        </a:rPr>
                        <a:t>Úvod do vývojových diagramů</a:t>
                      </a:r>
                    </a:p>
                  </a:txBody>
                  <a:tcPr/>
                </a:tc>
                <a:extLst>
                  <a:ext uri="{0D108BD9-81ED-4DB2-BD59-A6C34878D82A}">
                    <a16:rowId xmlns:a16="http://schemas.microsoft.com/office/drawing/2014/main" val="2641836902"/>
                  </a:ext>
                </a:extLst>
              </a:tr>
              <a:tr h="360000">
                <a:tc>
                  <a:txBody>
                    <a:bodyPr/>
                    <a:lstStyle/>
                    <a:p>
                      <a:r>
                        <a:rPr lang="cs-CZ" sz="1400" b="0" dirty="0">
                          <a:solidFill>
                            <a:schemeClr val="tx1"/>
                          </a:solidFill>
                        </a:rPr>
                        <a:t>02</a:t>
                      </a:r>
                    </a:p>
                  </a:txBody>
                  <a:tcPr/>
                </a:tc>
                <a:tc>
                  <a:txBody>
                    <a:bodyPr/>
                    <a:lstStyle/>
                    <a:p>
                      <a:r>
                        <a:rPr lang="cs-CZ" sz="1400" b="0" dirty="0">
                          <a:solidFill>
                            <a:schemeClr val="tx1"/>
                          </a:solidFill>
                        </a:rPr>
                        <a:t>Tvorba vývojových diagramů</a:t>
                      </a:r>
                    </a:p>
                  </a:txBody>
                  <a:tcPr/>
                </a:tc>
                <a:extLst>
                  <a:ext uri="{0D108BD9-81ED-4DB2-BD59-A6C34878D82A}">
                    <a16:rowId xmlns:a16="http://schemas.microsoft.com/office/drawing/2014/main" val="2356007191"/>
                  </a:ext>
                </a:extLst>
              </a:tr>
              <a:tr h="360000">
                <a:tc>
                  <a:txBody>
                    <a:bodyPr/>
                    <a:lstStyle/>
                    <a:p>
                      <a:r>
                        <a:rPr lang="cs-CZ" sz="1400" b="1" dirty="0">
                          <a:solidFill>
                            <a:srgbClr val="FF0000"/>
                          </a:solidFill>
                        </a:rPr>
                        <a:t>03</a:t>
                      </a:r>
                    </a:p>
                  </a:txBody>
                  <a:tcPr/>
                </a:tc>
                <a:tc>
                  <a:txBody>
                    <a:bodyPr/>
                    <a:lstStyle/>
                    <a:p>
                      <a:r>
                        <a:rPr lang="cs-CZ" sz="1400" b="1" dirty="0">
                          <a:solidFill>
                            <a:srgbClr val="FF0000"/>
                          </a:solidFill>
                        </a:rPr>
                        <a:t>První kroky s Pythonem</a:t>
                      </a:r>
                    </a:p>
                  </a:txBody>
                  <a:tcPr/>
                </a:tc>
                <a:extLst>
                  <a:ext uri="{0D108BD9-81ED-4DB2-BD59-A6C34878D82A}">
                    <a16:rowId xmlns:a16="http://schemas.microsoft.com/office/drawing/2014/main" val="3531168178"/>
                  </a:ext>
                </a:extLst>
              </a:tr>
              <a:tr h="360000">
                <a:tc>
                  <a:txBody>
                    <a:bodyPr/>
                    <a:lstStyle/>
                    <a:p>
                      <a:r>
                        <a:rPr lang="cs-CZ" sz="1400" dirty="0"/>
                        <a:t>04</a:t>
                      </a:r>
                    </a:p>
                  </a:txBody>
                  <a:tcPr/>
                </a:tc>
                <a:tc>
                  <a:txBody>
                    <a:bodyPr/>
                    <a:lstStyle/>
                    <a:p>
                      <a:r>
                        <a:rPr lang="cs-CZ" sz="1400" dirty="0"/>
                        <a:t>Proměnné</a:t>
                      </a:r>
                    </a:p>
                  </a:txBody>
                  <a:tcPr/>
                </a:tc>
                <a:extLst>
                  <a:ext uri="{0D108BD9-81ED-4DB2-BD59-A6C34878D82A}">
                    <a16:rowId xmlns:a16="http://schemas.microsoft.com/office/drawing/2014/main" val="3374931110"/>
                  </a:ext>
                </a:extLst>
              </a:tr>
              <a:tr h="360000">
                <a:tc>
                  <a:txBody>
                    <a:bodyPr/>
                    <a:lstStyle/>
                    <a:p>
                      <a:r>
                        <a:rPr lang="cs-CZ" sz="1400" dirty="0"/>
                        <a:t>05</a:t>
                      </a:r>
                    </a:p>
                  </a:txBody>
                  <a:tcPr/>
                </a:tc>
                <a:tc>
                  <a:txBody>
                    <a:bodyPr/>
                    <a:lstStyle/>
                    <a:p>
                      <a:r>
                        <a:rPr lang="cs-CZ" sz="1400" dirty="0"/>
                        <a:t>Proměnné – úkol</a:t>
                      </a:r>
                    </a:p>
                  </a:txBody>
                  <a:tcPr/>
                </a:tc>
                <a:extLst>
                  <a:ext uri="{0D108BD9-81ED-4DB2-BD59-A6C34878D82A}">
                    <a16:rowId xmlns:a16="http://schemas.microsoft.com/office/drawing/2014/main" val="3982678862"/>
                  </a:ext>
                </a:extLst>
              </a:tr>
              <a:tr h="360000">
                <a:tc>
                  <a:txBody>
                    <a:bodyPr/>
                    <a:lstStyle/>
                    <a:p>
                      <a:r>
                        <a:rPr lang="cs-CZ" sz="1400" dirty="0"/>
                        <a:t>06</a:t>
                      </a:r>
                    </a:p>
                  </a:txBody>
                  <a:tcPr/>
                </a:tc>
                <a:tc>
                  <a:txBody>
                    <a:bodyPr/>
                    <a:lstStyle/>
                    <a:p>
                      <a:r>
                        <a:rPr lang="cs-CZ" sz="1400" dirty="0"/>
                        <a:t>Datové typy</a:t>
                      </a:r>
                    </a:p>
                  </a:txBody>
                  <a:tcPr/>
                </a:tc>
                <a:extLst>
                  <a:ext uri="{0D108BD9-81ED-4DB2-BD59-A6C34878D82A}">
                    <a16:rowId xmlns:a16="http://schemas.microsoft.com/office/drawing/2014/main" val="3884899103"/>
                  </a:ext>
                </a:extLst>
              </a:tr>
              <a:tr h="360000">
                <a:tc>
                  <a:txBody>
                    <a:bodyPr/>
                    <a:lstStyle/>
                    <a:p>
                      <a:r>
                        <a:rPr lang="cs-CZ" sz="1400" dirty="0"/>
                        <a:t>07</a:t>
                      </a:r>
                    </a:p>
                  </a:txBody>
                  <a:tcPr/>
                </a:tc>
                <a:tc>
                  <a:txBody>
                    <a:bodyPr/>
                    <a:lstStyle/>
                    <a:p>
                      <a:r>
                        <a:rPr lang="cs-CZ" sz="1400" dirty="0"/>
                        <a:t>Datové typy – úkol</a:t>
                      </a:r>
                    </a:p>
                  </a:txBody>
                  <a:tcPr/>
                </a:tc>
                <a:extLst>
                  <a:ext uri="{0D108BD9-81ED-4DB2-BD59-A6C34878D82A}">
                    <a16:rowId xmlns:a16="http://schemas.microsoft.com/office/drawing/2014/main" val="2261341636"/>
                  </a:ext>
                </a:extLst>
              </a:tr>
              <a:tr h="360000">
                <a:tc>
                  <a:txBody>
                    <a:bodyPr/>
                    <a:lstStyle/>
                    <a:p>
                      <a:r>
                        <a:rPr lang="cs-CZ" sz="1400" dirty="0"/>
                        <a:t>08</a:t>
                      </a:r>
                    </a:p>
                  </a:txBody>
                  <a:tcPr/>
                </a:tc>
                <a:tc>
                  <a:txBody>
                    <a:bodyPr/>
                    <a:lstStyle/>
                    <a:p>
                      <a:r>
                        <a:rPr lang="cs-CZ" sz="1400" dirty="0"/>
                        <a:t>Uživatelské vstupy</a:t>
                      </a:r>
                    </a:p>
                  </a:txBody>
                  <a:tcPr/>
                </a:tc>
                <a:extLst>
                  <a:ext uri="{0D108BD9-81ED-4DB2-BD59-A6C34878D82A}">
                    <a16:rowId xmlns:a16="http://schemas.microsoft.com/office/drawing/2014/main" val="3465467281"/>
                  </a:ext>
                </a:extLst>
              </a:tr>
              <a:tr h="360000">
                <a:tc>
                  <a:txBody>
                    <a:bodyPr/>
                    <a:lstStyle/>
                    <a:p>
                      <a:r>
                        <a:rPr lang="cs-CZ" sz="1400" dirty="0"/>
                        <a:t>09</a:t>
                      </a:r>
                    </a:p>
                  </a:txBody>
                  <a:tcPr/>
                </a:tc>
                <a:tc>
                  <a:txBody>
                    <a:bodyPr/>
                    <a:lstStyle/>
                    <a:p>
                      <a:r>
                        <a:rPr lang="cs-CZ" sz="1400" dirty="0"/>
                        <a:t>Uživatelské vstupy – úkol</a:t>
                      </a:r>
                    </a:p>
                  </a:txBody>
                  <a:tcPr/>
                </a:tc>
                <a:extLst>
                  <a:ext uri="{0D108BD9-81ED-4DB2-BD59-A6C34878D82A}">
                    <a16:rowId xmlns:a16="http://schemas.microsoft.com/office/drawing/2014/main" val="3566877109"/>
                  </a:ext>
                </a:extLst>
              </a:tr>
              <a:tr h="360000">
                <a:tc>
                  <a:txBody>
                    <a:bodyPr/>
                    <a:lstStyle/>
                    <a:p>
                      <a:r>
                        <a:rPr lang="cs-CZ" sz="1400" dirty="0"/>
                        <a:t>10</a:t>
                      </a:r>
                    </a:p>
                  </a:txBody>
                  <a:tcPr/>
                </a:tc>
                <a:tc>
                  <a:txBody>
                    <a:bodyPr/>
                    <a:lstStyle/>
                    <a:p>
                      <a:r>
                        <a:rPr lang="cs-CZ" sz="1400" dirty="0"/>
                        <a:t>Podmínky</a:t>
                      </a:r>
                    </a:p>
                  </a:txBody>
                  <a:tcPr/>
                </a:tc>
                <a:extLst>
                  <a:ext uri="{0D108BD9-81ED-4DB2-BD59-A6C34878D82A}">
                    <a16:rowId xmlns:a16="http://schemas.microsoft.com/office/drawing/2014/main" val="1779495810"/>
                  </a:ext>
                </a:extLst>
              </a:tr>
              <a:tr h="360000">
                <a:tc>
                  <a:txBody>
                    <a:bodyPr/>
                    <a:lstStyle/>
                    <a:p>
                      <a:r>
                        <a:rPr lang="cs-CZ" sz="1400" dirty="0"/>
                        <a:t>11</a:t>
                      </a:r>
                    </a:p>
                  </a:txBody>
                  <a:tcPr/>
                </a:tc>
                <a:tc>
                  <a:txBody>
                    <a:bodyPr/>
                    <a:lstStyle/>
                    <a:p>
                      <a:r>
                        <a:rPr lang="cs-CZ" sz="1400" dirty="0"/>
                        <a:t>Podmínky – úkol</a:t>
                      </a:r>
                    </a:p>
                  </a:txBody>
                  <a:tcPr/>
                </a:tc>
                <a:extLst>
                  <a:ext uri="{0D108BD9-81ED-4DB2-BD59-A6C34878D82A}">
                    <a16:rowId xmlns:a16="http://schemas.microsoft.com/office/drawing/2014/main" val="4294245596"/>
                  </a:ext>
                </a:extLst>
              </a:tr>
              <a:tr h="360000">
                <a:tc>
                  <a:txBody>
                    <a:bodyPr/>
                    <a:lstStyle/>
                    <a:p>
                      <a:r>
                        <a:rPr lang="cs-CZ" sz="1400" dirty="0"/>
                        <a:t>12</a:t>
                      </a:r>
                    </a:p>
                  </a:txBody>
                  <a:tcPr/>
                </a:tc>
                <a:tc>
                  <a:txBody>
                    <a:bodyPr/>
                    <a:lstStyle/>
                    <a:p>
                      <a:r>
                        <a:rPr lang="cs-CZ" sz="1400" dirty="0"/>
                        <a:t>Vnořené podmínky</a:t>
                      </a:r>
                    </a:p>
                  </a:txBody>
                  <a:tcPr/>
                </a:tc>
                <a:extLst>
                  <a:ext uri="{0D108BD9-81ED-4DB2-BD59-A6C34878D82A}">
                    <a16:rowId xmlns:a16="http://schemas.microsoft.com/office/drawing/2014/main" val="1286202017"/>
                  </a:ext>
                </a:extLst>
              </a:tr>
            </a:tbl>
          </a:graphicData>
        </a:graphic>
      </p:graphicFrame>
      <p:graphicFrame>
        <p:nvGraphicFramePr>
          <p:cNvPr id="4" name="Tabulka 3">
            <a:extLst>
              <a:ext uri="{FF2B5EF4-FFF2-40B4-BE49-F238E27FC236}">
                <a16:creationId xmlns:a16="http://schemas.microsoft.com/office/drawing/2014/main" id="{6BBE3D9D-97FE-1C06-89D9-716C9F72C17B}"/>
              </a:ext>
            </a:extLst>
          </p:cNvPr>
          <p:cNvGraphicFramePr>
            <a:graphicFrameLocks noGrp="1"/>
          </p:cNvGraphicFramePr>
          <p:nvPr>
            <p:extLst>
              <p:ext uri="{D42A27DB-BD31-4B8C-83A1-F6EECF244321}">
                <p14:modId xmlns:p14="http://schemas.microsoft.com/office/powerpoint/2010/main" val="1054602195"/>
              </p:ext>
            </p:extLst>
          </p:nvPr>
        </p:nvGraphicFramePr>
        <p:xfrm>
          <a:off x="4480558" y="1677026"/>
          <a:ext cx="3312000" cy="5045760"/>
        </p:xfrm>
        <a:graphic>
          <a:graphicData uri="http://schemas.openxmlformats.org/drawingml/2006/table">
            <a:tbl>
              <a:tblPr firstRow="1" bandRow="1">
                <a:tableStyleId>{5C22544A-7EE6-4342-B048-85BDC9FD1C3A}</a:tableStyleId>
              </a:tblPr>
              <a:tblGrid>
                <a:gridCol w="432000">
                  <a:extLst>
                    <a:ext uri="{9D8B030D-6E8A-4147-A177-3AD203B41FA5}">
                      <a16:colId xmlns:a16="http://schemas.microsoft.com/office/drawing/2014/main" val="2626364496"/>
                    </a:ext>
                  </a:extLst>
                </a:gridCol>
                <a:gridCol w="2880000">
                  <a:extLst>
                    <a:ext uri="{9D8B030D-6E8A-4147-A177-3AD203B41FA5}">
                      <a16:colId xmlns:a16="http://schemas.microsoft.com/office/drawing/2014/main" val="3355212270"/>
                    </a:ext>
                  </a:extLst>
                </a:gridCol>
              </a:tblGrid>
              <a:tr h="360000">
                <a:tc>
                  <a:txBody>
                    <a:bodyPr/>
                    <a:lstStyle/>
                    <a:p>
                      <a:endParaRPr lang="cs-CZ" dirty="0"/>
                    </a:p>
                  </a:txBody>
                  <a:tcPr/>
                </a:tc>
                <a:tc>
                  <a:txBody>
                    <a:bodyPr/>
                    <a:lstStyle/>
                    <a:p>
                      <a:endParaRPr lang="cs-CZ" dirty="0"/>
                    </a:p>
                  </a:txBody>
                  <a:tcPr/>
                </a:tc>
                <a:extLst>
                  <a:ext uri="{0D108BD9-81ED-4DB2-BD59-A6C34878D82A}">
                    <a16:rowId xmlns:a16="http://schemas.microsoft.com/office/drawing/2014/main" val="535630520"/>
                  </a:ext>
                </a:extLst>
              </a:tr>
              <a:tr h="360000">
                <a:tc>
                  <a:txBody>
                    <a:bodyPr/>
                    <a:lstStyle/>
                    <a:p>
                      <a:r>
                        <a:rPr lang="cs-CZ" sz="1400" dirty="0"/>
                        <a:t>13</a:t>
                      </a:r>
                    </a:p>
                  </a:txBody>
                  <a:tcPr/>
                </a:tc>
                <a:tc>
                  <a:txBody>
                    <a:bodyPr/>
                    <a:lstStyle/>
                    <a:p>
                      <a:r>
                        <a:rPr lang="cs-CZ" sz="1400" dirty="0"/>
                        <a:t>Vnořené podmínky – úkol</a:t>
                      </a:r>
                    </a:p>
                  </a:txBody>
                  <a:tcPr/>
                </a:tc>
                <a:extLst>
                  <a:ext uri="{0D108BD9-81ED-4DB2-BD59-A6C34878D82A}">
                    <a16:rowId xmlns:a16="http://schemas.microsoft.com/office/drawing/2014/main" val="2339841769"/>
                  </a:ext>
                </a:extLst>
              </a:tr>
              <a:tr h="360000">
                <a:tc>
                  <a:txBody>
                    <a:bodyPr/>
                    <a:lstStyle/>
                    <a:p>
                      <a:r>
                        <a:rPr lang="cs-CZ" sz="1400" dirty="0"/>
                        <a:t>14</a:t>
                      </a:r>
                    </a:p>
                  </a:txBody>
                  <a:tcPr/>
                </a:tc>
                <a:tc>
                  <a:txBody>
                    <a:bodyPr/>
                    <a:lstStyle/>
                    <a:p>
                      <a:r>
                        <a:rPr lang="cs-CZ" sz="1400" dirty="0"/>
                        <a:t>Logické operátory</a:t>
                      </a:r>
                    </a:p>
                  </a:txBody>
                  <a:tcPr/>
                </a:tc>
                <a:extLst>
                  <a:ext uri="{0D108BD9-81ED-4DB2-BD59-A6C34878D82A}">
                    <a16:rowId xmlns:a16="http://schemas.microsoft.com/office/drawing/2014/main" val="3976917391"/>
                  </a:ext>
                </a:extLst>
              </a:tr>
              <a:tr h="360000">
                <a:tc>
                  <a:txBody>
                    <a:bodyPr/>
                    <a:lstStyle/>
                    <a:p>
                      <a:r>
                        <a:rPr lang="cs-CZ" sz="1400" dirty="0"/>
                        <a:t>15</a:t>
                      </a:r>
                    </a:p>
                  </a:txBody>
                  <a:tcPr/>
                </a:tc>
                <a:tc>
                  <a:txBody>
                    <a:bodyPr/>
                    <a:lstStyle/>
                    <a:p>
                      <a:r>
                        <a:rPr lang="cs-CZ" sz="1400" dirty="0"/>
                        <a:t>Logické operátory - úkol</a:t>
                      </a:r>
                    </a:p>
                  </a:txBody>
                  <a:tcPr/>
                </a:tc>
                <a:extLst>
                  <a:ext uri="{0D108BD9-81ED-4DB2-BD59-A6C34878D82A}">
                    <a16:rowId xmlns:a16="http://schemas.microsoft.com/office/drawing/2014/main" val="919074831"/>
                  </a:ext>
                </a:extLst>
              </a:tr>
              <a:tr h="360000">
                <a:tc>
                  <a:txBody>
                    <a:bodyPr/>
                    <a:lstStyle/>
                    <a:p>
                      <a:r>
                        <a:rPr lang="cs-CZ" sz="1400" dirty="0"/>
                        <a:t>16</a:t>
                      </a:r>
                    </a:p>
                  </a:txBody>
                  <a:tcPr/>
                </a:tc>
                <a:tc>
                  <a:txBody>
                    <a:bodyPr/>
                    <a:lstStyle/>
                    <a:p>
                      <a:r>
                        <a:rPr lang="cs-CZ" sz="1400" dirty="0"/>
                        <a:t>Projekt – Úhybný manévr</a:t>
                      </a:r>
                    </a:p>
                  </a:txBody>
                  <a:tcPr/>
                </a:tc>
                <a:extLst>
                  <a:ext uri="{0D108BD9-81ED-4DB2-BD59-A6C34878D82A}">
                    <a16:rowId xmlns:a16="http://schemas.microsoft.com/office/drawing/2014/main" val="3802141571"/>
                  </a:ext>
                </a:extLst>
              </a:tr>
              <a:tr h="360000">
                <a:tc>
                  <a:txBody>
                    <a:bodyPr/>
                    <a:lstStyle/>
                    <a:p>
                      <a:r>
                        <a:rPr lang="cs-CZ" sz="1400" dirty="0"/>
                        <a:t>17</a:t>
                      </a:r>
                    </a:p>
                  </a:txBody>
                  <a:tcPr/>
                </a:tc>
                <a:tc>
                  <a:txBody>
                    <a:bodyPr/>
                    <a:lstStyle/>
                    <a:p>
                      <a:r>
                        <a:rPr lang="cs-CZ" sz="1400" dirty="0"/>
                        <a:t>Listy</a:t>
                      </a:r>
                    </a:p>
                  </a:txBody>
                  <a:tcPr/>
                </a:tc>
                <a:extLst>
                  <a:ext uri="{0D108BD9-81ED-4DB2-BD59-A6C34878D82A}">
                    <a16:rowId xmlns:a16="http://schemas.microsoft.com/office/drawing/2014/main" val="1555772099"/>
                  </a:ext>
                </a:extLst>
              </a:tr>
              <a:tr h="360000">
                <a:tc>
                  <a:txBody>
                    <a:bodyPr/>
                    <a:lstStyle/>
                    <a:p>
                      <a:r>
                        <a:rPr lang="cs-CZ" sz="1400" dirty="0"/>
                        <a:t>18</a:t>
                      </a:r>
                    </a:p>
                  </a:txBody>
                  <a:tcPr/>
                </a:tc>
                <a:tc>
                  <a:txBody>
                    <a:bodyPr/>
                    <a:lstStyle/>
                    <a:p>
                      <a:r>
                        <a:rPr lang="cs-CZ" sz="1400" dirty="0"/>
                        <a:t>Listy – úkol</a:t>
                      </a:r>
                    </a:p>
                  </a:txBody>
                  <a:tcPr/>
                </a:tc>
                <a:extLst>
                  <a:ext uri="{0D108BD9-81ED-4DB2-BD59-A6C34878D82A}">
                    <a16:rowId xmlns:a16="http://schemas.microsoft.com/office/drawing/2014/main" val="3731057540"/>
                  </a:ext>
                </a:extLst>
              </a:tr>
              <a:tr h="360000">
                <a:tc>
                  <a:txBody>
                    <a:bodyPr/>
                    <a:lstStyle/>
                    <a:p>
                      <a:r>
                        <a:rPr lang="cs-CZ" sz="1400" dirty="0"/>
                        <a:t>19</a:t>
                      </a:r>
                    </a:p>
                  </a:txBody>
                  <a:tcPr/>
                </a:tc>
                <a:tc>
                  <a:txBody>
                    <a:bodyPr/>
                    <a:lstStyle/>
                    <a:p>
                      <a:r>
                        <a:rPr lang="cs-CZ" sz="1400" dirty="0"/>
                        <a:t>Cyklus – while</a:t>
                      </a:r>
                    </a:p>
                  </a:txBody>
                  <a:tcPr/>
                </a:tc>
                <a:extLst>
                  <a:ext uri="{0D108BD9-81ED-4DB2-BD59-A6C34878D82A}">
                    <a16:rowId xmlns:a16="http://schemas.microsoft.com/office/drawing/2014/main" val="1666707418"/>
                  </a:ext>
                </a:extLst>
              </a:tr>
              <a:tr h="360000">
                <a:tc>
                  <a:txBody>
                    <a:bodyPr/>
                    <a:lstStyle/>
                    <a:p>
                      <a:r>
                        <a:rPr lang="cs-CZ" sz="1400" dirty="0"/>
                        <a:t>20</a:t>
                      </a:r>
                    </a:p>
                  </a:txBody>
                  <a:tcPr/>
                </a:tc>
                <a:tc>
                  <a:txBody>
                    <a:bodyPr/>
                    <a:lstStyle/>
                    <a:p>
                      <a:r>
                        <a:rPr lang="cs-CZ" sz="1400" dirty="0"/>
                        <a:t>Cyklus while – úkol</a:t>
                      </a:r>
                    </a:p>
                  </a:txBody>
                  <a:tcPr/>
                </a:tc>
                <a:extLst>
                  <a:ext uri="{0D108BD9-81ED-4DB2-BD59-A6C34878D82A}">
                    <a16:rowId xmlns:a16="http://schemas.microsoft.com/office/drawing/2014/main" val="4217955044"/>
                  </a:ext>
                </a:extLst>
              </a:tr>
              <a:tr h="360000">
                <a:tc>
                  <a:txBody>
                    <a:bodyPr/>
                    <a:lstStyle/>
                    <a:p>
                      <a:r>
                        <a:rPr lang="cs-CZ" sz="1400" dirty="0"/>
                        <a:t>21</a:t>
                      </a:r>
                    </a:p>
                  </a:txBody>
                  <a:tcPr/>
                </a:tc>
                <a:tc>
                  <a:txBody>
                    <a:bodyPr/>
                    <a:lstStyle/>
                    <a:p>
                      <a:r>
                        <a:rPr lang="cs-CZ" sz="1400" dirty="0"/>
                        <a:t>Cyklus for</a:t>
                      </a:r>
                    </a:p>
                  </a:txBody>
                  <a:tcPr/>
                </a:tc>
                <a:extLst>
                  <a:ext uri="{0D108BD9-81ED-4DB2-BD59-A6C34878D82A}">
                    <a16:rowId xmlns:a16="http://schemas.microsoft.com/office/drawing/2014/main" val="996487660"/>
                  </a:ext>
                </a:extLst>
              </a:tr>
              <a:tr h="360000">
                <a:tc>
                  <a:txBody>
                    <a:bodyPr/>
                    <a:lstStyle/>
                    <a:p>
                      <a:r>
                        <a:rPr lang="cs-CZ" sz="1400" dirty="0"/>
                        <a:t>22</a:t>
                      </a:r>
                    </a:p>
                  </a:txBody>
                  <a:tcPr/>
                </a:tc>
                <a:tc>
                  <a:txBody>
                    <a:bodyPr/>
                    <a:lstStyle/>
                    <a:p>
                      <a:r>
                        <a:rPr lang="cs-CZ" sz="1400" dirty="0"/>
                        <a:t>Cyklus for – úkol</a:t>
                      </a:r>
                    </a:p>
                  </a:txBody>
                  <a:tcPr/>
                </a:tc>
                <a:extLst>
                  <a:ext uri="{0D108BD9-81ED-4DB2-BD59-A6C34878D82A}">
                    <a16:rowId xmlns:a16="http://schemas.microsoft.com/office/drawing/2014/main" val="107128118"/>
                  </a:ext>
                </a:extLst>
              </a:tr>
              <a:tr h="360000">
                <a:tc>
                  <a:txBody>
                    <a:bodyPr/>
                    <a:lstStyle/>
                    <a:p>
                      <a:r>
                        <a:rPr lang="cs-CZ" sz="1400" dirty="0"/>
                        <a:t>23</a:t>
                      </a:r>
                    </a:p>
                  </a:txBody>
                  <a:tcPr/>
                </a:tc>
                <a:tc>
                  <a:txBody>
                    <a:bodyPr/>
                    <a:lstStyle/>
                    <a:p>
                      <a:r>
                        <a:rPr lang="cs-CZ" sz="1400" dirty="0"/>
                        <a:t>Projekt – Temný mág</a:t>
                      </a:r>
                    </a:p>
                  </a:txBody>
                  <a:tcPr/>
                </a:tc>
                <a:extLst>
                  <a:ext uri="{0D108BD9-81ED-4DB2-BD59-A6C34878D82A}">
                    <a16:rowId xmlns:a16="http://schemas.microsoft.com/office/drawing/2014/main" val="4248728000"/>
                  </a:ext>
                </a:extLst>
              </a:tr>
              <a:tr h="360000">
                <a:tc>
                  <a:txBody>
                    <a:bodyPr/>
                    <a:lstStyle/>
                    <a:p>
                      <a:r>
                        <a:rPr lang="cs-CZ" sz="1400" dirty="0"/>
                        <a:t>24</a:t>
                      </a:r>
                    </a:p>
                  </a:txBody>
                  <a:tcPr/>
                </a:tc>
                <a:tc>
                  <a:txBody>
                    <a:bodyPr/>
                    <a:lstStyle/>
                    <a:p>
                      <a:r>
                        <a:rPr lang="cs-CZ" sz="1400" dirty="0"/>
                        <a:t>Funkce</a:t>
                      </a:r>
                    </a:p>
                  </a:txBody>
                  <a:tcPr/>
                </a:tc>
                <a:extLst>
                  <a:ext uri="{0D108BD9-81ED-4DB2-BD59-A6C34878D82A}">
                    <a16:rowId xmlns:a16="http://schemas.microsoft.com/office/drawing/2014/main" val="2443640490"/>
                  </a:ext>
                </a:extLst>
              </a:tr>
              <a:tr h="360000">
                <a:tc>
                  <a:txBody>
                    <a:bodyPr/>
                    <a:lstStyle/>
                    <a:p>
                      <a:r>
                        <a:rPr lang="cs-CZ" sz="1400" dirty="0"/>
                        <a:t>25</a:t>
                      </a:r>
                    </a:p>
                  </a:txBody>
                  <a:tcPr/>
                </a:tc>
                <a:tc>
                  <a:txBody>
                    <a:bodyPr/>
                    <a:lstStyle/>
                    <a:p>
                      <a:r>
                        <a:rPr lang="cs-CZ" sz="1400" dirty="0"/>
                        <a:t>Funkce – úkol</a:t>
                      </a:r>
                    </a:p>
                  </a:txBody>
                  <a:tcPr/>
                </a:tc>
                <a:extLst>
                  <a:ext uri="{0D108BD9-81ED-4DB2-BD59-A6C34878D82A}">
                    <a16:rowId xmlns:a16="http://schemas.microsoft.com/office/drawing/2014/main" val="1108289643"/>
                  </a:ext>
                </a:extLst>
              </a:tr>
            </a:tbl>
          </a:graphicData>
        </a:graphic>
      </p:graphicFrame>
      <p:graphicFrame>
        <p:nvGraphicFramePr>
          <p:cNvPr id="5" name="Tabulka 4">
            <a:extLst>
              <a:ext uri="{FF2B5EF4-FFF2-40B4-BE49-F238E27FC236}">
                <a16:creationId xmlns:a16="http://schemas.microsoft.com/office/drawing/2014/main" id="{576C6909-3C5F-106E-4888-701DA47904FD}"/>
              </a:ext>
            </a:extLst>
          </p:cNvPr>
          <p:cNvGraphicFramePr>
            <a:graphicFrameLocks noGrp="1"/>
          </p:cNvGraphicFramePr>
          <p:nvPr>
            <p:extLst>
              <p:ext uri="{D42A27DB-BD31-4B8C-83A1-F6EECF244321}">
                <p14:modId xmlns:p14="http://schemas.microsoft.com/office/powerpoint/2010/main" val="1188573737"/>
              </p:ext>
            </p:extLst>
          </p:nvPr>
        </p:nvGraphicFramePr>
        <p:xfrm>
          <a:off x="8428381" y="1680281"/>
          <a:ext cx="3312000" cy="4680000"/>
        </p:xfrm>
        <a:graphic>
          <a:graphicData uri="http://schemas.openxmlformats.org/drawingml/2006/table">
            <a:tbl>
              <a:tblPr firstRow="1" bandRow="1">
                <a:tableStyleId>{5C22544A-7EE6-4342-B048-85BDC9FD1C3A}</a:tableStyleId>
              </a:tblPr>
              <a:tblGrid>
                <a:gridCol w="432000">
                  <a:extLst>
                    <a:ext uri="{9D8B030D-6E8A-4147-A177-3AD203B41FA5}">
                      <a16:colId xmlns:a16="http://schemas.microsoft.com/office/drawing/2014/main" val="253608016"/>
                    </a:ext>
                  </a:extLst>
                </a:gridCol>
                <a:gridCol w="2880000">
                  <a:extLst>
                    <a:ext uri="{9D8B030D-6E8A-4147-A177-3AD203B41FA5}">
                      <a16:colId xmlns:a16="http://schemas.microsoft.com/office/drawing/2014/main" val="2435800827"/>
                    </a:ext>
                  </a:extLst>
                </a:gridCol>
              </a:tblGrid>
              <a:tr h="360000">
                <a:tc>
                  <a:txBody>
                    <a:bodyPr/>
                    <a:lstStyle/>
                    <a:p>
                      <a:endParaRPr lang="cs-CZ" sz="1400" dirty="0"/>
                    </a:p>
                  </a:txBody>
                  <a:tcPr/>
                </a:tc>
                <a:tc>
                  <a:txBody>
                    <a:bodyPr/>
                    <a:lstStyle/>
                    <a:p>
                      <a:endParaRPr lang="cs-CZ" sz="1400" dirty="0"/>
                    </a:p>
                  </a:txBody>
                  <a:tcPr/>
                </a:tc>
                <a:extLst>
                  <a:ext uri="{0D108BD9-81ED-4DB2-BD59-A6C34878D82A}">
                    <a16:rowId xmlns:a16="http://schemas.microsoft.com/office/drawing/2014/main" val="2513986386"/>
                  </a:ext>
                </a:extLst>
              </a:tr>
              <a:tr h="360000">
                <a:tc>
                  <a:txBody>
                    <a:bodyPr/>
                    <a:lstStyle/>
                    <a:p>
                      <a:r>
                        <a:rPr lang="cs-CZ" sz="1400" dirty="0"/>
                        <a:t>26</a:t>
                      </a:r>
                    </a:p>
                  </a:txBody>
                  <a:tcPr/>
                </a:tc>
                <a:tc>
                  <a:txBody>
                    <a:bodyPr/>
                    <a:lstStyle/>
                    <a:p>
                      <a:r>
                        <a:rPr lang="cs-CZ" sz="1400" dirty="0"/>
                        <a:t>Parametry a argumenty</a:t>
                      </a:r>
                    </a:p>
                  </a:txBody>
                  <a:tcPr/>
                </a:tc>
                <a:extLst>
                  <a:ext uri="{0D108BD9-81ED-4DB2-BD59-A6C34878D82A}">
                    <a16:rowId xmlns:a16="http://schemas.microsoft.com/office/drawing/2014/main" val="3459467091"/>
                  </a:ext>
                </a:extLst>
              </a:tr>
              <a:tr h="360000">
                <a:tc>
                  <a:txBody>
                    <a:bodyPr/>
                    <a:lstStyle/>
                    <a:p>
                      <a:r>
                        <a:rPr lang="cs-CZ" sz="1400" dirty="0"/>
                        <a:t>27</a:t>
                      </a:r>
                    </a:p>
                  </a:txBody>
                  <a:tcPr/>
                </a:tc>
                <a:tc>
                  <a:txBody>
                    <a:bodyPr/>
                    <a:lstStyle/>
                    <a:p>
                      <a:r>
                        <a:rPr lang="cs-CZ" sz="1400" dirty="0"/>
                        <a:t>Parametry a argumenty – úkol</a:t>
                      </a:r>
                    </a:p>
                  </a:txBody>
                  <a:tcPr/>
                </a:tc>
                <a:extLst>
                  <a:ext uri="{0D108BD9-81ED-4DB2-BD59-A6C34878D82A}">
                    <a16:rowId xmlns:a16="http://schemas.microsoft.com/office/drawing/2014/main" val="2414353136"/>
                  </a:ext>
                </a:extLst>
              </a:tr>
              <a:tr h="360000">
                <a:tc>
                  <a:txBody>
                    <a:bodyPr/>
                    <a:lstStyle/>
                    <a:p>
                      <a:r>
                        <a:rPr lang="cs-CZ" sz="1400" dirty="0"/>
                        <a:t>28</a:t>
                      </a:r>
                    </a:p>
                  </a:txBody>
                  <a:tcPr/>
                </a:tc>
                <a:tc>
                  <a:txBody>
                    <a:bodyPr/>
                    <a:lstStyle/>
                    <a:p>
                      <a:r>
                        <a:rPr lang="cs-CZ" sz="1400" dirty="0"/>
                        <a:t>Návratové hodnoty</a:t>
                      </a:r>
                    </a:p>
                  </a:txBody>
                  <a:tcPr/>
                </a:tc>
                <a:extLst>
                  <a:ext uri="{0D108BD9-81ED-4DB2-BD59-A6C34878D82A}">
                    <a16:rowId xmlns:a16="http://schemas.microsoft.com/office/drawing/2014/main" val="1748426471"/>
                  </a:ext>
                </a:extLst>
              </a:tr>
              <a:tr h="360000">
                <a:tc>
                  <a:txBody>
                    <a:bodyPr/>
                    <a:lstStyle/>
                    <a:p>
                      <a:r>
                        <a:rPr lang="cs-CZ" sz="1400" dirty="0"/>
                        <a:t>29</a:t>
                      </a:r>
                    </a:p>
                  </a:txBody>
                  <a:tcPr/>
                </a:tc>
                <a:tc>
                  <a:txBody>
                    <a:bodyPr/>
                    <a:lstStyle/>
                    <a:p>
                      <a:r>
                        <a:rPr lang="cs-CZ" sz="1400" dirty="0"/>
                        <a:t>Návratové hodnoty – úkol</a:t>
                      </a:r>
                    </a:p>
                  </a:txBody>
                  <a:tcPr/>
                </a:tc>
                <a:extLst>
                  <a:ext uri="{0D108BD9-81ED-4DB2-BD59-A6C34878D82A}">
                    <a16:rowId xmlns:a16="http://schemas.microsoft.com/office/drawing/2014/main" val="306534533"/>
                  </a:ext>
                </a:extLst>
              </a:tr>
              <a:tr h="360000">
                <a:tc>
                  <a:txBody>
                    <a:bodyPr/>
                    <a:lstStyle/>
                    <a:p>
                      <a:r>
                        <a:rPr lang="cs-CZ" sz="1400" dirty="0"/>
                        <a:t>30</a:t>
                      </a:r>
                    </a:p>
                  </a:txBody>
                  <a:tcPr/>
                </a:tc>
                <a:tc>
                  <a:txBody>
                    <a:bodyPr/>
                    <a:lstStyle/>
                    <a:p>
                      <a:r>
                        <a:rPr lang="cs-CZ" sz="1400" dirty="0"/>
                        <a:t>Projekt - Poutník</a:t>
                      </a:r>
                    </a:p>
                  </a:txBody>
                  <a:tcPr/>
                </a:tc>
                <a:extLst>
                  <a:ext uri="{0D108BD9-81ED-4DB2-BD59-A6C34878D82A}">
                    <a16:rowId xmlns:a16="http://schemas.microsoft.com/office/drawing/2014/main" val="3301519283"/>
                  </a:ext>
                </a:extLst>
              </a:tr>
              <a:tr h="360000">
                <a:tc>
                  <a:txBody>
                    <a:bodyPr/>
                    <a:lstStyle/>
                    <a:p>
                      <a:r>
                        <a:rPr lang="cs-CZ" sz="1400" dirty="0"/>
                        <a:t>31</a:t>
                      </a:r>
                    </a:p>
                  </a:txBody>
                  <a:tcPr/>
                </a:tc>
                <a:tc>
                  <a:txBody>
                    <a:bodyPr/>
                    <a:lstStyle/>
                    <a:p>
                      <a:r>
                        <a:rPr lang="cs-CZ" sz="1400" dirty="0"/>
                        <a:t>Debugování</a:t>
                      </a:r>
                    </a:p>
                  </a:txBody>
                  <a:tcPr/>
                </a:tc>
                <a:extLst>
                  <a:ext uri="{0D108BD9-81ED-4DB2-BD59-A6C34878D82A}">
                    <a16:rowId xmlns:a16="http://schemas.microsoft.com/office/drawing/2014/main" val="2111482334"/>
                  </a:ext>
                </a:extLst>
              </a:tr>
              <a:tr h="360000">
                <a:tc>
                  <a:txBody>
                    <a:bodyPr/>
                    <a:lstStyle/>
                    <a:p>
                      <a:r>
                        <a:rPr lang="cs-CZ" sz="1400" dirty="0"/>
                        <a:t>32</a:t>
                      </a:r>
                    </a:p>
                  </a:txBody>
                  <a:tcPr/>
                </a:tc>
                <a:tc>
                  <a:txBody>
                    <a:bodyPr/>
                    <a:lstStyle/>
                    <a:p>
                      <a:r>
                        <a:rPr lang="cs-CZ" sz="1400" dirty="0"/>
                        <a:t>Debugování – úkol</a:t>
                      </a:r>
                    </a:p>
                  </a:txBody>
                  <a:tcPr/>
                </a:tc>
                <a:extLst>
                  <a:ext uri="{0D108BD9-81ED-4DB2-BD59-A6C34878D82A}">
                    <a16:rowId xmlns:a16="http://schemas.microsoft.com/office/drawing/2014/main" val="1362190312"/>
                  </a:ext>
                </a:extLst>
              </a:tr>
              <a:tr h="360000">
                <a:tc>
                  <a:txBody>
                    <a:bodyPr/>
                    <a:lstStyle/>
                    <a:p>
                      <a:r>
                        <a:rPr lang="cs-CZ" sz="1400" dirty="0"/>
                        <a:t>33</a:t>
                      </a:r>
                    </a:p>
                  </a:txBody>
                  <a:tcPr/>
                </a:tc>
                <a:tc>
                  <a:txBody>
                    <a:bodyPr/>
                    <a:lstStyle/>
                    <a:p>
                      <a:r>
                        <a:rPr lang="cs-CZ" sz="1400" dirty="0"/>
                        <a:t>Ošetření vyjimek</a:t>
                      </a:r>
                    </a:p>
                  </a:txBody>
                  <a:tcPr/>
                </a:tc>
                <a:extLst>
                  <a:ext uri="{0D108BD9-81ED-4DB2-BD59-A6C34878D82A}">
                    <a16:rowId xmlns:a16="http://schemas.microsoft.com/office/drawing/2014/main" val="3248965301"/>
                  </a:ext>
                </a:extLst>
              </a:tr>
              <a:tr h="360000">
                <a:tc>
                  <a:txBody>
                    <a:bodyPr/>
                    <a:lstStyle/>
                    <a:p>
                      <a:r>
                        <a:rPr lang="cs-CZ" sz="1400" dirty="0"/>
                        <a:t>34</a:t>
                      </a:r>
                    </a:p>
                  </a:txBody>
                  <a:tcPr/>
                </a:tc>
                <a:tc>
                  <a:txBody>
                    <a:bodyPr/>
                    <a:lstStyle/>
                    <a:p>
                      <a:r>
                        <a:rPr lang="cs-CZ" sz="1400" dirty="0"/>
                        <a:t>Ošetření výjimek - úkol</a:t>
                      </a:r>
                    </a:p>
                  </a:txBody>
                  <a:tcPr/>
                </a:tc>
                <a:extLst>
                  <a:ext uri="{0D108BD9-81ED-4DB2-BD59-A6C34878D82A}">
                    <a16:rowId xmlns:a16="http://schemas.microsoft.com/office/drawing/2014/main" val="15958005"/>
                  </a:ext>
                </a:extLst>
              </a:tr>
              <a:tr h="360000">
                <a:tc>
                  <a:txBody>
                    <a:bodyPr/>
                    <a:lstStyle/>
                    <a:p>
                      <a:r>
                        <a:rPr lang="cs-CZ" sz="1400" dirty="0"/>
                        <a:t>35</a:t>
                      </a:r>
                    </a:p>
                  </a:txBody>
                  <a:tcPr/>
                </a:tc>
                <a:tc>
                  <a:txBody>
                    <a:bodyPr/>
                    <a:lstStyle/>
                    <a:p>
                      <a:r>
                        <a:rPr lang="cs-CZ" sz="1400" dirty="0"/>
                        <a:t>Celočíselné dělení a modulo</a:t>
                      </a:r>
                    </a:p>
                  </a:txBody>
                  <a:tcPr/>
                </a:tc>
                <a:extLst>
                  <a:ext uri="{0D108BD9-81ED-4DB2-BD59-A6C34878D82A}">
                    <a16:rowId xmlns:a16="http://schemas.microsoft.com/office/drawing/2014/main" val="2005494934"/>
                  </a:ext>
                </a:extLst>
              </a:tr>
              <a:tr h="360000">
                <a:tc>
                  <a:txBody>
                    <a:bodyPr/>
                    <a:lstStyle/>
                    <a:p>
                      <a:r>
                        <a:rPr lang="cs-CZ" sz="1400" dirty="0"/>
                        <a:t>36</a:t>
                      </a:r>
                    </a:p>
                  </a:txBody>
                  <a:tcPr/>
                </a:tc>
                <a:tc>
                  <a:txBody>
                    <a:bodyPr/>
                    <a:lstStyle/>
                    <a:p>
                      <a:r>
                        <a:rPr lang="cs-CZ" sz="1400" dirty="0"/>
                        <a:t>Celočíselné dělení a modulo – úkol</a:t>
                      </a:r>
                    </a:p>
                  </a:txBody>
                  <a:tcPr/>
                </a:tc>
                <a:extLst>
                  <a:ext uri="{0D108BD9-81ED-4DB2-BD59-A6C34878D82A}">
                    <a16:rowId xmlns:a16="http://schemas.microsoft.com/office/drawing/2014/main" val="2813964689"/>
                  </a:ext>
                </a:extLst>
              </a:tr>
              <a:tr h="360000">
                <a:tc>
                  <a:txBody>
                    <a:bodyPr/>
                    <a:lstStyle/>
                    <a:p>
                      <a:r>
                        <a:rPr lang="cs-CZ" sz="1400" dirty="0"/>
                        <a:t>37</a:t>
                      </a:r>
                    </a:p>
                  </a:txBody>
                  <a:tcPr/>
                </a:tc>
                <a:tc>
                  <a:txBody>
                    <a:bodyPr/>
                    <a:lstStyle/>
                    <a:p>
                      <a:r>
                        <a:rPr lang="cs-CZ" sz="1400" dirty="0"/>
                        <a:t>Projekt – Final boss</a:t>
                      </a:r>
                    </a:p>
                  </a:txBody>
                  <a:tcPr/>
                </a:tc>
                <a:extLst>
                  <a:ext uri="{0D108BD9-81ED-4DB2-BD59-A6C34878D82A}">
                    <a16:rowId xmlns:a16="http://schemas.microsoft.com/office/drawing/2014/main" val="2629746308"/>
                  </a:ext>
                </a:extLst>
              </a:tr>
            </a:tbl>
          </a:graphicData>
        </a:graphic>
      </p:graphicFrame>
      <p:sp>
        <p:nvSpPr>
          <p:cNvPr id="7" name="TextovéPole 6">
            <a:extLst>
              <a:ext uri="{FF2B5EF4-FFF2-40B4-BE49-F238E27FC236}">
                <a16:creationId xmlns:a16="http://schemas.microsoft.com/office/drawing/2014/main" id="{D381E727-E5C2-3DF1-5015-CF4F3DC2B563}"/>
              </a:ext>
            </a:extLst>
          </p:cNvPr>
          <p:cNvSpPr txBox="1"/>
          <p:nvPr/>
        </p:nvSpPr>
        <p:spPr>
          <a:xfrm>
            <a:off x="387624" y="439174"/>
            <a:ext cx="11497867" cy="1200329"/>
          </a:xfrm>
          <a:prstGeom prst="rect">
            <a:avLst/>
          </a:prstGeom>
          <a:noFill/>
        </p:spPr>
        <p:txBody>
          <a:bodyPr wrap="square">
            <a:spAutoFit/>
          </a:bodyPr>
          <a:lstStyle/>
          <a:p>
            <a:r>
              <a:rPr lang="cs-CZ" sz="1200" b="0" i="0" dirty="0">
                <a:effectLst/>
                <a:latin typeface="Roboto" panose="02000000000000000000" pitchFamily="2" charset="0"/>
              </a:rPr>
              <a:t>Seznámíte se s vývojovými diagramy a postupně začnete procházet pokročilejšími koncepty, které vás připraví na samostatný vývoj vlastních programů. Kurz se zaměřuje na programovací jazyk Python, ve kterém začnete od úplných základů, jako je tvorba proměnných, práce se základními datovými typy a zpracování uživatelských vstupů, až se postupně propracujete k pokročilejším tématům, jako jsou cykly, tvorba vlastních funkcí, logické operátory a ošetření výjimek. Po každé úloze vás čeká menší projekt, ve kterém si můžete procvičit vaše znalosti. Tyto projekty jsou navrženy v duchu RPG hry, kde vaše postava plní různé úkoly a účastní se různých soubojů. Nezáleží na tom, jestli máte s programováním předchozí zkušenosti či nikoliv, na konci tohoto kurzu budete připraveni samostatně vytvářet vlastní programy v Pythonu.</a:t>
            </a:r>
            <a:endParaRPr lang="cs-CZ" sz="1200" dirty="0"/>
          </a:p>
        </p:txBody>
      </p:sp>
    </p:spTree>
    <p:extLst>
      <p:ext uri="{BB962C8B-B14F-4D97-AF65-F5344CB8AC3E}">
        <p14:creationId xmlns:p14="http://schemas.microsoft.com/office/powerpoint/2010/main" val="2997255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ek 2">
            <a:extLst>
              <a:ext uri="{FF2B5EF4-FFF2-40B4-BE49-F238E27FC236}">
                <a16:creationId xmlns:a16="http://schemas.microsoft.com/office/drawing/2014/main" id="{EF3C5BA5-1B6C-4001-5A4B-FCD57964DEA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Tree>
    <p:extLst>
      <p:ext uri="{BB962C8B-B14F-4D97-AF65-F5344CB8AC3E}">
        <p14:creationId xmlns:p14="http://schemas.microsoft.com/office/powerpoint/2010/main" val="1362527703"/>
      </p:ext>
    </p:extLst>
  </p:cSld>
  <p:clrMapOvr>
    <a:masterClrMapping/>
  </p:clrMapOvr>
</p:sld>
</file>

<file path=ppt/theme/theme1.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117</TotalTime>
  <Words>1158</Words>
  <Application>Microsoft Office PowerPoint</Application>
  <PresentationFormat>Širokoúhlá obrazovka</PresentationFormat>
  <Paragraphs>193</Paragraphs>
  <Slides>8</Slides>
  <Notes>1</Notes>
  <HiddenSlides>0</HiddenSlides>
  <MMClips>0</MMClips>
  <ScaleCrop>false</ScaleCrop>
  <HeadingPairs>
    <vt:vector size="6" baseType="variant">
      <vt:variant>
        <vt:lpstr>Použitá písma</vt:lpstr>
      </vt:variant>
      <vt:variant>
        <vt:i4>5</vt:i4>
      </vt:variant>
      <vt:variant>
        <vt:lpstr>Motiv</vt:lpstr>
      </vt:variant>
      <vt:variant>
        <vt:i4>1</vt:i4>
      </vt:variant>
      <vt:variant>
        <vt:lpstr>Nadpisy snímků</vt:lpstr>
      </vt:variant>
      <vt:variant>
        <vt:i4>8</vt:i4>
      </vt:variant>
    </vt:vector>
  </HeadingPairs>
  <TitlesOfParts>
    <vt:vector size="14" baseType="lpstr">
      <vt:lpstr>Arial</vt:lpstr>
      <vt:lpstr>Arial Unicode MS</vt:lpstr>
      <vt:lpstr>Calibri</vt:lpstr>
      <vt:lpstr>Calibri Light</vt:lpstr>
      <vt:lpstr>Roboto</vt:lpstr>
      <vt:lpstr>Motiv Office</vt:lpstr>
      <vt:lpstr>První kroky programování INV 202</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První kroky programování INV 302</dc:title>
  <dc:creator>Karel Sixl</dc:creator>
  <cp:lastModifiedBy>Karel Sixl</cp:lastModifiedBy>
  <cp:revision>8</cp:revision>
  <dcterms:created xsi:type="dcterms:W3CDTF">2026-08-27T15:41:13Z</dcterms:created>
  <dcterms:modified xsi:type="dcterms:W3CDTF">2026-09-07T09:08:30Z</dcterms:modified>
</cp:coreProperties>
</file>