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3" r:id="rId5"/>
    <p:sldId id="259" r:id="rId6"/>
    <p:sldId id="266" r:id="rId7"/>
    <p:sldId id="260" r:id="rId8"/>
    <p:sldId id="265" r:id="rId9"/>
    <p:sldId id="261" r:id="rId10"/>
    <p:sldId id="262" r:id="rId11"/>
    <p:sldId id="267" r:id="rId12"/>
    <p:sldId id="264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10/24/2022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10/24/2022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10/24/2022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10/24/2022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oplusjednicka.cz/nesmrtelni-monarchove-2-frantisek-josef-i-nesnasel-novoty-zklamal-cechy" TargetMode="External"/><Relationship Id="rId2" Type="http://schemas.openxmlformats.org/officeDocument/2006/relationships/hyperlink" Target="https://plus.rozhlas.cz/ivan-stern-dej-si-bacha-na-bacha-6557097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s.wikipedia.org/wiki/Rakousko-Uhersko#/media/Soubor:Austria_Hungary_ethnic.svg" TargetMode="External"/><Relationship Id="rId4" Type="http://schemas.openxmlformats.org/officeDocument/2006/relationships/hyperlink" Target="https://leporelo.info/rakouskouhersk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BEB03C4-FB53-870A-93E6-5004AA024F2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HABSBURSKÁ MONARCHIE 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863D3C3-600D-3BB1-7CD0-567489D51A7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/>
              <a:t>VE DRUHÉ POLOVINĚ 19. STOLETÍ</a:t>
            </a:r>
          </a:p>
        </p:txBody>
      </p:sp>
    </p:spTree>
    <p:extLst>
      <p:ext uri="{BB962C8B-B14F-4D97-AF65-F5344CB8AC3E}">
        <p14:creationId xmlns:p14="http://schemas.microsoft.com/office/powerpoint/2010/main" val="9881337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95E325C-32B6-B23C-D1D1-CD5E93FE4A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NEOABSOLUTISMUS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8F1F445-586B-58AF-810C-34A5B8AAB5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Po revoluci návrat k absolutismu</a:t>
            </a:r>
          </a:p>
          <a:p>
            <a:r>
              <a:rPr lang="cs-CZ" dirty="0"/>
              <a:t>1851 – odvolání ústavy z roku 1849</a:t>
            </a:r>
          </a:p>
          <a:p>
            <a:r>
              <a:rPr lang="cs-CZ" dirty="0"/>
              <a:t>Zpřísnění režimu – nepohodlní lidé byli odsuzováni, deportování nebo zavíráni do vězení</a:t>
            </a:r>
          </a:p>
          <a:p>
            <a:r>
              <a:rPr lang="cs-CZ" dirty="0"/>
              <a:t>Ministr vnitra – </a:t>
            </a:r>
            <a:r>
              <a:rPr lang="cs-CZ" b="1" dirty="0"/>
              <a:t>Alexandr Bach</a:t>
            </a:r>
            <a:r>
              <a:rPr lang="cs-CZ" dirty="0"/>
              <a:t>=&gt; Bachův absolutismus</a:t>
            </a:r>
          </a:p>
          <a:p>
            <a:r>
              <a:rPr lang="cs-CZ" dirty="0"/>
              <a:t>Policie, četnictvo</a:t>
            </a:r>
          </a:p>
          <a:p>
            <a:r>
              <a:rPr lang="cs-CZ" dirty="0"/>
              <a:t>Udržel se do roku 1860&lt;= nepokoj v severní Itálii</a:t>
            </a:r>
          </a:p>
        </p:txBody>
      </p:sp>
    </p:spTree>
    <p:extLst>
      <p:ext uri="{BB962C8B-B14F-4D97-AF65-F5344CB8AC3E}">
        <p14:creationId xmlns:p14="http://schemas.microsoft.com/office/powerpoint/2010/main" val="28249489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0D53BF7-EB2F-CCC6-4B87-8027D62422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NEOABSOLUTISMUS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C8892A8-E366-9880-BC05-E5FD1FDD44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Liberální hospodářská politika=&gt; svobodné kapitalistické podnikání</a:t>
            </a:r>
          </a:p>
          <a:p>
            <a:r>
              <a:rPr lang="cs-CZ" dirty="0"/>
              <a:t>Výkup z roboty</a:t>
            </a:r>
          </a:p>
          <a:p>
            <a:r>
              <a:rPr lang="cs-CZ" dirty="0"/>
              <a:t>Vybudování státní správy i na nižší úrovni (okresní hejtmanství)</a:t>
            </a:r>
          </a:p>
          <a:p>
            <a:r>
              <a:rPr lang="cs-CZ" dirty="0"/>
              <a:t>Možnost vnitřního obchodu bez cla</a:t>
            </a:r>
          </a:p>
          <a:p>
            <a:r>
              <a:rPr lang="cs-CZ" dirty="0"/>
              <a:t>Vznik nových bank, akciových společností a pojišťoven</a:t>
            </a:r>
          </a:p>
          <a:p>
            <a:r>
              <a:rPr lang="cs-CZ" dirty="0"/>
              <a:t>Obnova obchodních a živnostenských zákonů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83060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0E9B315-3D70-C576-0E72-F50ACC983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ALEXANDR BACH</a:t>
            </a:r>
          </a:p>
        </p:txBody>
      </p:sp>
      <p:pic>
        <p:nvPicPr>
          <p:cNvPr id="1026" name="Picture 2" descr="Ivan Štern: Dej si bacha na Bacha! | Plus">
            <a:extLst>
              <a:ext uri="{FF2B5EF4-FFF2-40B4-BE49-F238E27FC236}">
                <a16:creationId xmlns:a16="http://schemas.microsoft.com/office/drawing/2014/main" id="{8F4BEA9E-4DA9-00A0-8381-8CB8F6C2702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119" y="2557463"/>
            <a:ext cx="6319761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4262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ABF45DF-1F62-6551-50DD-FC166BFF58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OBNOVENÍ ÚSTAVNOSTI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B61FCE4-A7E0-C39E-E1A2-0F4E53A837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1859 – vypukla válka v severní Itálii</a:t>
            </a:r>
            <a:r>
              <a:rPr lang="cs-CZ" dirty="0"/>
              <a:t>=&gt; Rakousko prohrálo a přišlo o část území (Lombardie)</a:t>
            </a:r>
          </a:p>
          <a:p>
            <a:r>
              <a:rPr lang="cs-CZ" b="1" dirty="0"/>
              <a:t>=&gt; vznik konstituční monarchie</a:t>
            </a:r>
          </a:p>
          <a:p>
            <a:r>
              <a:rPr lang="cs-CZ" b="1" u="sng" dirty="0"/>
              <a:t>1860 – Říjnový diplom </a:t>
            </a:r>
            <a:r>
              <a:rPr lang="cs-CZ" dirty="0"/>
              <a:t>– císař František Josef I. </a:t>
            </a:r>
            <a:r>
              <a:rPr lang="cs-CZ" dirty="0" smtClean="0"/>
              <a:t>se </a:t>
            </a:r>
            <a:r>
              <a:rPr lang="cs-CZ" dirty="0"/>
              <a:t>vzdal absolutistické moci a slíbil, že bude vládnout s říšskou radou</a:t>
            </a:r>
          </a:p>
          <a:p>
            <a:r>
              <a:rPr lang="cs-CZ" dirty="0"/>
              <a:t>1861 – vznikla nová ústava – vychází z Říjnového diplomu</a:t>
            </a:r>
          </a:p>
        </p:txBody>
      </p:sp>
    </p:spTree>
    <p:extLst>
      <p:ext uri="{BB962C8B-B14F-4D97-AF65-F5344CB8AC3E}">
        <p14:creationId xmlns:p14="http://schemas.microsoft.com/office/powerpoint/2010/main" val="35241417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3B8364A-1DCB-DFB5-4259-63579EEC3C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FRANTIŠEK JOSEF I.</a:t>
            </a:r>
          </a:p>
        </p:txBody>
      </p:sp>
      <p:pic>
        <p:nvPicPr>
          <p:cNvPr id="3074" name="Picture 2" descr="Nesmrtelní monarchové (2): František Josef I. nesnášel novoty a zklamal  Čechy | 100+1 zahraniční zajímavost">
            <a:extLst>
              <a:ext uri="{FF2B5EF4-FFF2-40B4-BE49-F238E27FC236}">
                <a16:creationId xmlns:a16="http://schemas.microsoft.com/office/drawing/2014/main" id="{4BA64D56-317B-488B-D840-F0341488554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0617" y="2557463"/>
            <a:ext cx="5310766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97533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3CCBAD3-553E-4427-03C7-677D25FA38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RAKOUSKO-UHERSKÉ VYROVNÁNÍ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5923AE9-1470-6E2F-F6F2-9E80D1DB43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1866 – bitva u Hradce Králové </a:t>
            </a:r>
            <a:r>
              <a:rPr lang="cs-CZ" dirty="0"/>
              <a:t>– Prusko porazilo Rakousko=&gt; Rakousko se nemohlo podílet na německém sjednocení a muselo rozdělit říši do dvou celků – Rakouska a </a:t>
            </a:r>
            <a:r>
              <a:rPr lang="cs-CZ" dirty="0" smtClean="0"/>
              <a:t>Uherska</a:t>
            </a:r>
            <a:endParaRPr lang="cs-CZ" dirty="0"/>
          </a:p>
          <a:p>
            <a:r>
              <a:rPr lang="cs-CZ" b="1" dirty="0"/>
              <a:t>=&gt; vznik Rakouska-Uherska</a:t>
            </a:r>
          </a:p>
          <a:p>
            <a:r>
              <a:rPr lang="cs-CZ" u="sng" dirty="0"/>
              <a:t>Zalitavsko </a:t>
            </a:r>
            <a:r>
              <a:rPr lang="cs-CZ" dirty="0"/>
              <a:t>– Uhersko</a:t>
            </a:r>
          </a:p>
          <a:p>
            <a:r>
              <a:rPr lang="cs-CZ" u="sng" dirty="0"/>
              <a:t>Předlitavsko</a:t>
            </a:r>
            <a:r>
              <a:rPr lang="cs-CZ" dirty="0"/>
              <a:t> – Rakousko, české země, Halič, Bukovina</a:t>
            </a:r>
          </a:p>
        </p:txBody>
      </p:sp>
    </p:spTree>
    <p:extLst>
      <p:ext uri="{BB962C8B-B14F-4D97-AF65-F5344CB8AC3E}">
        <p14:creationId xmlns:p14="http://schemas.microsoft.com/office/powerpoint/2010/main" val="36232110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CF0F6BB-3E3E-4FEC-E906-3223122334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RAKOUSKO-UHERSKO</a:t>
            </a:r>
          </a:p>
        </p:txBody>
      </p:sp>
      <p:pic>
        <p:nvPicPr>
          <p:cNvPr id="2050" name="Picture 2" descr="Rakousko-Uhersko">
            <a:extLst>
              <a:ext uri="{FF2B5EF4-FFF2-40B4-BE49-F238E27FC236}">
                <a16:creationId xmlns:a16="http://schemas.microsoft.com/office/drawing/2014/main" id="{AB01F641-847F-6B7E-61B4-AE263791A85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7" y="2668588"/>
            <a:ext cx="5153025" cy="309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76143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DE6E9FD-5BD2-9858-BEDA-09C1FB5E2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RAKOUSKO-UHERSKO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4821EC9-34B6-F1F4-A0DF-1CA41A4978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Oba celky mají společnou armádu, panovníka, zahraniční politiku a část financí</a:t>
            </a:r>
          </a:p>
          <a:p>
            <a:r>
              <a:rPr lang="cs-CZ" dirty="0"/>
              <a:t>Každý má vlastní vládu a parlament</a:t>
            </a:r>
          </a:p>
          <a:p>
            <a:r>
              <a:rPr lang="cs-CZ" dirty="0"/>
              <a:t>1867 – ústava pouze pro Předlitavsko – </a:t>
            </a:r>
            <a:r>
              <a:rPr lang="cs-CZ" b="1" dirty="0"/>
              <a:t>tzv. prosincová ústava</a:t>
            </a:r>
          </a:p>
          <a:p>
            <a:r>
              <a:rPr lang="cs-CZ" dirty="0"/>
              <a:t>Rovnost všech občanů před zákonem, neomezená volnost pohybu a jmění, osobní a domovní svoboda, svoboda shromažďování, svobodné vyznání víry, právo vytvářet spolky</a:t>
            </a:r>
          </a:p>
        </p:txBody>
      </p:sp>
    </p:spTree>
    <p:extLst>
      <p:ext uri="{BB962C8B-B14F-4D97-AF65-F5344CB8AC3E}">
        <p14:creationId xmlns:p14="http://schemas.microsoft.com/office/powerpoint/2010/main" val="29929786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654411-8710-D6B0-00ED-75F996A549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NÁRODNOSTNÍ PROBLÉMY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9AF8AE2-04E3-3226-8591-783C5B53F0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/>
              <a:t>Předlitavsko</a:t>
            </a:r>
            <a:r>
              <a:rPr lang="cs-CZ" dirty="0"/>
              <a:t> – Češi, Poláci, Slovinci, Italové, Ukrajinci, Němci</a:t>
            </a:r>
          </a:p>
          <a:p>
            <a:r>
              <a:rPr lang="cs-CZ" b="1" u="sng" dirty="0"/>
              <a:t>Zalitavsko</a:t>
            </a:r>
            <a:r>
              <a:rPr lang="cs-CZ" dirty="0"/>
              <a:t> – Maďaři, Rumuni, Slováci, Chorvati, Srbové</a:t>
            </a:r>
          </a:p>
          <a:p>
            <a:r>
              <a:rPr lang="cs-CZ" u="sng" dirty="0"/>
              <a:t>Mnoho konfliktů:</a:t>
            </a:r>
          </a:p>
          <a:p>
            <a:pPr lvl="1"/>
            <a:r>
              <a:rPr lang="cs-CZ" dirty="0"/>
              <a:t>Češi a Poláci bojovali za kulturní a jazyková práva</a:t>
            </a:r>
          </a:p>
          <a:p>
            <a:pPr lvl="1"/>
            <a:r>
              <a:rPr lang="cs-CZ" dirty="0"/>
              <a:t>Maďaři prosazovali odnárodňovací politiku – zdání jednotného uherského národa</a:t>
            </a:r>
          </a:p>
        </p:txBody>
      </p:sp>
    </p:spTree>
    <p:extLst>
      <p:ext uri="{BB962C8B-B14F-4D97-AF65-F5344CB8AC3E}">
        <p14:creationId xmlns:p14="http://schemas.microsoft.com/office/powerpoint/2010/main" val="31022757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A8A29E2-B457-761C-2CC3-3129F73F65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SLOŽENÍ NÁRODŮ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9F2E9EED-D703-7545-ADCF-E1E1F3CBBBF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1111" y="2557463"/>
            <a:ext cx="4289777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0772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EDC3F40-5120-4FB6-F52C-EAE4C5220C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ZDROJE OBRÁZKŮ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17CD6C4-DCF2-EFCB-CA62-4ADB740492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1 - </a:t>
            </a:r>
            <a:r>
              <a:rPr lang="cs-CZ" dirty="0">
                <a:hlinkClick r:id="rId2"/>
              </a:rPr>
              <a:t>https://plus.rozhlas.cz/ivan-stern-dej-si-bacha-na-bacha-6557097</a:t>
            </a:r>
            <a:endParaRPr lang="cs-CZ" dirty="0"/>
          </a:p>
          <a:p>
            <a:r>
              <a:rPr lang="cs-CZ" dirty="0"/>
              <a:t>2 - </a:t>
            </a:r>
            <a:r>
              <a:rPr lang="cs-CZ" dirty="0">
                <a:hlinkClick r:id="rId3"/>
              </a:rPr>
              <a:t>https://www.stoplusjednicka.cz/nesmrtelni-monarchove-2-frantisek-josef-i-nesnasel-novoty-zklamal-cechy</a:t>
            </a:r>
            <a:endParaRPr lang="cs-CZ" dirty="0"/>
          </a:p>
          <a:p>
            <a:r>
              <a:rPr lang="cs-CZ" dirty="0"/>
              <a:t>3 - </a:t>
            </a:r>
            <a:r>
              <a:rPr lang="cs-CZ" dirty="0">
                <a:hlinkClick r:id="rId4"/>
              </a:rPr>
              <a:t>https://leporelo.info/rakouskouhersko</a:t>
            </a:r>
            <a:endParaRPr lang="cs-CZ" dirty="0"/>
          </a:p>
          <a:p>
            <a:r>
              <a:rPr lang="cs-CZ" dirty="0"/>
              <a:t>4 - </a:t>
            </a:r>
            <a:r>
              <a:rPr lang="cs-CZ" dirty="0">
                <a:hlinkClick r:id="rId5"/>
              </a:rPr>
              <a:t>https://cs.wikipedia.org/wiki/Rakousko-Uhersko#/media/Soubor:Austria_Hungary_ethnic.svg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860249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46</TotalTime>
  <Words>337</Words>
  <Application>Microsoft Office PowerPoint</Application>
  <PresentationFormat>Širokoúhlá obrazovka</PresentationFormat>
  <Paragraphs>46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5" baseType="lpstr">
      <vt:lpstr>Arial</vt:lpstr>
      <vt:lpstr>Garamond</vt:lpstr>
      <vt:lpstr>Organika</vt:lpstr>
      <vt:lpstr>HABSBURSKÁ MONARCHIE </vt:lpstr>
      <vt:lpstr>NEOABSOLUTISMUS</vt:lpstr>
      <vt:lpstr>NEOABSOLUTISMUS</vt:lpstr>
      <vt:lpstr>ALEXANDR BACH</vt:lpstr>
      <vt:lpstr>OBNOVENÍ ÚSTAVNOSTI</vt:lpstr>
      <vt:lpstr>FRANTIŠEK JOSEF I.</vt:lpstr>
      <vt:lpstr>RAKOUSKO-UHERSKÉ VYROVNÁNÍ</vt:lpstr>
      <vt:lpstr>RAKOUSKO-UHERSKO</vt:lpstr>
      <vt:lpstr>RAKOUSKO-UHERSKO</vt:lpstr>
      <vt:lpstr>NÁRODNOSTNÍ PROBLÉMY</vt:lpstr>
      <vt:lpstr>SLOŽENÍ NÁRODŮ</vt:lpstr>
      <vt:lpstr>ZDROJE OBRÁZKŮ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HABSBURSKÁ MONARCHIE</dc:title>
  <dc:creator>Pc</dc:creator>
  <cp:lastModifiedBy>BLAŽKOVÁ</cp:lastModifiedBy>
  <cp:revision>2</cp:revision>
  <dcterms:created xsi:type="dcterms:W3CDTF">2022-10-23T08:22:47Z</dcterms:created>
  <dcterms:modified xsi:type="dcterms:W3CDTF">2022-10-24T05:24:37Z</dcterms:modified>
</cp:coreProperties>
</file>