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63" r:id="rId6"/>
    <p:sldId id="258" r:id="rId7"/>
    <p:sldId id="270" r:id="rId8"/>
    <p:sldId id="261" r:id="rId9"/>
    <p:sldId id="266" r:id="rId10"/>
    <p:sldId id="265" r:id="rId11"/>
    <p:sldId id="268" r:id="rId12"/>
    <p:sldId id="269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3655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022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3713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837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011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783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485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861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7777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435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35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29645-63AE-4E6C-B785-C5012CEB1135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D912E-F8D9-4A7A-812A-1C8026F8A7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495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5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0.png"/><Relationship Id="rId5" Type="http://schemas.openxmlformats.org/officeDocument/2006/relationships/image" Target="../media/image141.png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34729" y="2461548"/>
            <a:ext cx="7122543" cy="1247806"/>
          </a:xfrm>
        </p:spPr>
        <p:txBody>
          <a:bodyPr>
            <a:normAutofit fontScale="90000"/>
          </a:bodyPr>
          <a:lstStyle/>
          <a:p>
            <a:r>
              <a:rPr lang="cs-CZ" sz="4800" dirty="0"/>
              <a:t>Kulové zrcadlo</a:t>
            </a:r>
            <a:br>
              <a:rPr lang="cs-CZ" sz="4800" dirty="0"/>
            </a:br>
            <a:r>
              <a:rPr lang="cs-CZ" sz="4800" dirty="0" err="1"/>
              <a:t>Fyz</a:t>
            </a:r>
            <a:r>
              <a:rPr lang="cs-CZ" sz="4800" dirty="0"/>
              <a:t> 113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32483" y="3924864"/>
            <a:ext cx="5127034" cy="1915215"/>
          </a:xfrm>
        </p:spPr>
        <p:txBody>
          <a:bodyPr>
            <a:normAutofit/>
          </a:bodyPr>
          <a:lstStyle/>
          <a:p>
            <a:r>
              <a:rPr lang="cs-CZ" dirty="0"/>
              <a:t>Zobrazení kulovým sférickým zrcadlem</a:t>
            </a:r>
          </a:p>
          <a:p>
            <a:r>
              <a:rPr lang="cs-CZ" dirty="0"/>
              <a:t>Duté zrcadlo</a:t>
            </a:r>
          </a:p>
          <a:p>
            <a:r>
              <a:rPr lang="cs-CZ" dirty="0"/>
              <a:t>Vypuklé zrcadlo </a:t>
            </a:r>
          </a:p>
          <a:p>
            <a:r>
              <a:rPr lang="cs-CZ" dirty="0"/>
              <a:t>Zobrazovací rovnice</a:t>
            </a:r>
            <a:endParaRPr lang="cs-CZ" b="1" dirty="0"/>
          </a:p>
        </p:txBody>
      </p:sp>
      <p:pic>
        <p:nvPicPr>
          <p:cNvPr id="2050" name="Picture 2" descr="https://cdn.myshoptet.com/usr/www.asker.cz/user/shop/big/7812_vysetrovaci-celni-zrcadlo-90-mm-riester.jpg?5dd406c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2" t="10335" r="15979" b="10010"/>
          <a:stretch/>
        </p:blipFill>
        <p:spPr bwMode="auto">
          <a:xfrm>
            <a:off x="9849132" y="4777917"/>
            <a:ext cx="1995037" cy="176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9180" y="5840079"/>
            <a:ext cx="1413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29. 3. 2026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720552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722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343" y="627017"/>
            <a:ext cx="1611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Kulové zrcadlo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83177" y="1393371"/>
            <a:ext cx="113559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Kulová,  zrcadla jsou zrcadla, u nichž je zrcadlící plocha nanesena na kulovém vrchlíku. Podle strany se zrcadlící plochou dělíme kulová zrcadla na </a:t>
            </a:r>
            <a:r>
              <a:rPr lang="cs-CZ" b="1" dirty="0"/>
              <a:t>dutá</a:t>
            </a:r>
            <a:r>
              <a:rPr lang="cs-CZ" dirty="0"/>
              <a:t>, zrcadlící plocha je nanesena „uvnitř“ vrchlíku a </a:t>
            </a:r>
            <a:r>
              <a:rPr lang="cs-CZ" b="1" dirty="0"/>
              <a:t>vypuklá</a:t>
            </a:r>
            <a:r>
              <a:rPr lang="cs-CZ" dirty="0"/>
              <a:t>, kde zrcadlící plocha je nanesena na vnější straně vrchlíku.</a:t>
            </a:r>
            <a:endParaRPr lang="cs-CZ" b="1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76"/>
          <a:stretch>
            <a:fillRect/>
          </a:stretch>
        </p:blipFill>
        <p:spPr>
          <a:xfrm>
            <a:off x="2948831" y="2400480"/>
            <a:ext cx="6294338" cy="291894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383177" y="2932693"/>
                <a:ext cx="2565654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U dutého zrcadla </a:t>
                </a:r>
                <a:r>
                  <a:rPr lang="cs-CZ" dirty="0"/>
                  <a:t>je střed křivosti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před zrcadlem a paprsky procházející středem křivosti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(dopadají kolmo na zrcadlo) se odrážení zpět v opačném směru a opět procházejí středem křivosti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77" y="2932693"/>
                <a:ext cx="2565654" cy="2585323"/>
              </a:xfrm>
              <a:prstGeom prst="rect">
                <a:avLst/>
              </a:prstGeom>
              <a:blipFill>
                <a:blip r:embed="rId3"/>
                <a:stretch>
                  <a:fillRect l="-2138" t="-1179" r="-2375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9298666" y="2932693"/>
                <a:ext cx="2669177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U vypuklého zrcadla </a:t>
                </a:r>
                <a:r>
                  <a:rPr lang="cs-CZ" dirty="0"/>
                  <a:t>je střed křivosti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za zrcadlem a paprsky dopadají kolmo na zrcadlo míří do středu křivosti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b="1" dirty="0"/>
                  <a:t>, </a:t>
                </a:r>
                <a:r>
                  <a:rPr lang="cs-CZ" dirty="0"/>
                  <a:t>ale  odráží se zpět v opačném směru a středem křivosti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neprochází</a:t>
                </a: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8666" y="2932693"/>
                <a:ext cx="2669177" cy="2585323"/>
              </a:xfrm>
              <a:prstGeom prst="rect">
                <a:avLst/>
              </a:prstGeom>
              <a:blipFill>
                <a:blip r:embed="rId4"/>
                <a:stretch>
                  <a:fillRect l="-1826" t="-1179" r="-2055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A4D7AF70-BF3C-E38B-727E-38CE2DAB3721}"/>
              </a:ext>
            </a:extLst>
          </p:cNvPr>
          <p:cNvSpPr txBox="1"/>
          <p:nvPr/>
        </p:nvSpPr>
        <p:spPr>
          <a:xfrm>
            <a:off x="3872285" y="5456678"/>
            <a:ext cx="2083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Kulové zrcadlo duté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B4B7B78-99FB-AA6F-79B0-EB99265BD017}"/>
              </a:ext>
            </a:extLst>
          </p:cNvPr>
          <p:cNvSpPr txBox="1"/>
          <p:nvPr/>
        </p:nvSpPr>
        <p:spPr>
          <a:xfrm>
            <a:off x="6968087" y="5456678"/>
            <a:ext cx="254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Kulové zrcadlo vypuklé</a:t>
            </a:r>
          </a:p>
        </p:txBody>
      </p:sp>
    </p:spTree>
    <p:extLst>
      <p:ext uri="{BB962C8B-B14F-4D97-AF65-F5344CB8AC3E}">
        <p14:creationId xmlns:p14="http://schemas.microsoft.com/office/powerpoint/2010/main" val="1280339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89889" y="111482"/>
            <a:ext cx="1612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Kulové zrcadlo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4544887" y="1783524"/>
                <a:ext cx="356472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Významné body:</a:t>
                </a:r>
              </a:p>
              <a:p>
                <a:r>
                  <a:rPr lang="cs-CZ" b="1" dirty="0"/>
                  <a:t>Optický střed </a:t>
                </a:r>
                <a:r>
                  <a:rPr lang="cs-CZ" dirty="0"/>
                  <a:t>(centrum) zrcadla –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endParaRPr lang="cs-CZ" dirty="0"/>
              </a:p>
              <a:p>
                <a:r>
                  <a:rPr lang="cs-CZ" b="1" dirty="0"/>
                  <a:t>Vrchol zrcadla</a:t>
                </a:r>
                <a:r>
                  <a:rPr lang="cs-CZ" dirty="0"/>
                  <a:t> -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cs-CZ" dirty="0"/>
              </a:p>
              <a:p>
                <a:r>
                  <a:rPr lang="cs-CZ" b="1" dirty="0"/>
                  <a:t>Ohnisko</a:t>
                </a:r>
                <a:r>
                  <a:rPr lang="cs-CZ" dirty="0"/>
                  <a:t> (fokus) -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4887" y="1783524"/>
                <a:ext cx="3564725" cy="1200329"/>
              </a:xfrm>
              <a:prstGeom prst="rect">
                <a:avLst/>
              </a:prstGeom>
              <a:blipFill>
                <a:blip r:embed="rId2"/>
                <a:stretch>
                  <a:fillRect l="-1541" t="-3061" b="-7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2927594" y="3638231"/>
                <a:ext cx="6336811" cy="23685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Poloměr zrcadla ……………………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cs-CZ" dirty="0"/>
              </a:p>
              <a:p>
                <a:r>
                  <a:rPr lang="cs-CZ" dirty="0"/>
                  <a:t>Ohnisko zrcadla …………………...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endParaRPr lang="cs-CZ" dirty="0"/>
              </a:p>
              <a:p>
                <a:r>
                  <a:rPr lang="cs-CZ" dirty="0"/>
                  <a:t>Ohnisková vzdálenost…………..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endParaRPr lang="cs-CZ" dirty="0"/>
              </a:p>
              <a:p>
                <a:r>
                  <a:rPr lang="cs-CZ" dirty="0"/>
                  <a:t>(Ohnisková vzdálenost  je vzdálenost vrcholu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zrcadla od bodu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)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𝐹𝑉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endParaRPr lang="cs-CZ" b="1" dirty="0"/>
              </a:p>
              <a:p>
                <a:pPr algn="ctr"/>
                <a:endParaRPr lang="cs-CZ" sz="800" b="1" dirty="0"/>
              </a:p>
              <a:p>
                <a:r>
                  <a:rPr lang="cs-CZ" dirty="0"/>
                  <a:t>Pro kulové zrcadlo platí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  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/>
                  <a:t>  </a:t>
                </a:r>
              </a:p>
              <a:p>
                <a:endParaRPr lang="cs-CZ" sz="800" dirty="0"/>
              </a:p>
              <a:p>
                <a:r>
                  <a:rPr lang="cs-CZ" dirty="0"/>
                  <a:t>Přímka procházející body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 je optická osa zrcadla.</a:t>
                </a: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594" y="3638231"/>
                <a:ext cx="6336811" cy="2368597"/>
              </a:xfrm>
              <a:prstGeom prst="rect">
                <a:avLst/>
              </a:prstGeom>
              <a:blipFill>
                <a:blip r:embed="rId3"/>
                <a:stretch>
                  <a:fillRect l="-769" t="-1546" r="-481" b="-33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Obrázek 14">
            <a:extLst>
              <a:ext uri="{FF2B5EF4-FFF2-40B4-BE49-F238E27FC236}">
                <a16:creationId xmlns:a16="http://schemas.microsoft.com/office/drawing/2014/main" id="{D79D30DF-DCB1-05BF-348B-13E5AFCBF9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013" y="1068417"/>
            <a:ext cx="1942794" cy="2520000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1A703AD7-2E48-F04C-0D89-72A1E79309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9910" y="1068418"/>
            <a:ext cx="1928713" cy="2520000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A986E616-4C65-DCA7-41D3-5FE7DE22405C}"/>
              </a:ext>
            </a:extLst>
          </p:cNvPr>
          <p:cNvSpPr txBox="1"/>
          <p:nvPr/>
        </p:nvSpPr>
        <p:spPr>
          <a:xfrm>
            <a:off x="374470" y="589950"/>
            <a:ext cx="5294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Duté, světelný paprsek se odráží od vnitřního povrchu</a:t>
            </a:r>
            <a:endParaRPr lang="cs-CZ" dirty="0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89D6D790-4D50-1EBF-A87E-9939CBFEA206}"/>
              </a:ext>
            </a:extLst>
          </p:cNvPr>
          <p:cNvSpPr txBox="1"/>
          <p:nvPr/>
        </p:nvSpPr>
        <p:spPr>
          <a:xfrm>
            <a:off x="6504261" y="604200"/>
            <a:ext cx="5520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Vypuklé, světelný paprsek se odráží od vnějšího povrchu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8373F37E-28A1-6808-5B67-57EFA0C88745}"/>
                  </a:ext>
                </a:extLst>
              </p:cNvPr>
              <p:cNvSpPr txBox="1"/>
              <p:nvPr/>
            </p:nvSpPr>
            <p:spPr>
              <a:xfrm>
                <a:off x="3183268" y="2014357"/>
                <a:ext cx="238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8373F37E-28A1-6808-5B67-57EFA0C887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3268" y="2014357"/>
                <a:ext cx="238539" cy="369332"/>
              </a:xfrm>
              <a:prstGeom prst="rect">
                <a:avLst/>
              </a:prstGeom>
              <a:blipFill>
                <a:blip r:embed="rId6"/>
                <a:stretch>
                  <a:fillRect l="-7692" r="-38462"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1D639F72-C2BB-16B6-695A-269AE0B39DF9}"/>
                  </a:ext>
                </a:extLst>
              </p:cNvPr>
              <p:cNvSpPr txBox="1"/>
              <p:nvPr/>
            </p:nvSpPr>
            <p:spPr>
              <a:xfrm>
                <a:off x="8510641" y="1940476"/>
                <a:ext cx="238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1D639F72-C2BB-16B6-695A-269AE0B39D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0641" y="1940476"/>
                <a:ext cx="238539" cy="369332"/>
              </a:xfrm>
              <a:prstGeom prst="rect">
                <a:avLst/>
              </a:prstGeom>
              <a:blipFill>
                <a:blip r:embed="rId7"/>
                <a:stretch>
                  <a:fillRect l="-7692" r="-38462"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Šipka: doprava 24">
            <a:extLst>
              <a:ext uri="{FF2B5EF4-FFF2-40B4-BE49-F238E27FC236}">
                <a16:creationId xmlns:a16="http://schemas.microsoft.com/office/drawing/2014/main" id="{C1F5BBE9-883C-44F4-CEB5-F8DC5E2A68DF}"/>
              </a:ext>
            </a:extLst>
          </p:cNvPr>
          <p:cNvSpPr/>
          <p:nvPr/>
        </p:nvSpPr>
        <p:spPr>
          <a:xfrm>
            <a:off x="626491" y="1752077"/>
            <a:ext cx="652007" cy="2012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: doprava 25">
            <a:extLst>
              <a:ext uri="{FF2B5EF4-FFF2-40B4-BE49-F238E27FC236}">
                <a16:creationId xmlns:a16="http://schemas.microsoft.com/office/drawing/2014/main" id="{986CD61F-30FA-16EA-D1EB-95D20F9DAAB7}"/>
              </a:ext>
            </a:extLst>
          </p:cNvPr>
          <p:cNvSpPr/>
          <p:nvPr/>
        </p:nvSpPr>
        <p:spPr>
          <a:xfrm>
            <a:off x="8184637" y="1752077"/>
            <a:ext cx="652007" cy="2012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63634C39-666C-52EA-08BA-F360FD99D963}"/>
              </a:ext>
            </a:extLst>
          </p:cNvPr>
          <p:cNvSpPr txBox="1"/>
          <p:nvPr/>
        </p:nvSpPr>
        <p:spPr>
          <a:xfrm>
            <a:off x="254441" y="1275909"/>
            <a:ext cx="13789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Směr šíření světelného paprsku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2BFB12A9-135B-78E7-B398-8A04D05158B0}"/>
              </a:ext>
            </a:extLst>
          </p:cNvPr>
          <p:cNvSpPr txBox="1"/>
          <p:nvPr/>
        </p:nvSpPr>
        <p:spPr>
          <a:xfrm>
            <a:off x="7740315" y="1271376"/>
            <a:ext cx="13789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Směr šíření světelného paprsku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7C381E31-D54C-8982-7240-0AC1DD1D99F6}"/>
              </a:ext>
            </a:extLst>
          </p:cNvPr>
          <p:cNvSpPr txBox="1"/>
          <p:nvPr/>
        </p:nvSpPr>
        <p:spPr>
          <a:xfrm>
            <a:off x="374470" y="6100187"/>
            <a:ext cx="116248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hledání obrazu zobrazovaného předmětu předpokládáme, že paprsky světla nejsou příliš vzdáleny od optické osy a nejsou příliš šikmé. Takové paprsky nazýváme </a:t>
            </a:r>
            <a:r>
              <a:rPr lang="cs-CZ" b="1" dirty="0" err="1"/>
              <a:t>paraxiální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6308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74469" y="522514"/>
            <a:ext cx="4145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Duté kulové zrcadlo – význačné paprsky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74470" y="954315"/>
            <a:ext cx="6487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optickém zobrazení používáme při konstrukci obrazu</a:t>
            </a:r>
          </a:p>
          <a:p>
            <a:r>
              <a:rPr lang="cs-CZ" b="1" dirty="0"/>
              <a:t>tři význačné paprsky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2"/>
          <a:stretch/>
        </p:blipFill>
        <p:spPr>
          <a:xfrm>
            <a:off x="6783977" y="891846"/>
            <a:ext cx="5265029" cy="543928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74470" y="3231323"/>
            <a:ext cx="6409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2.</a:t>
            </a:r>
            <a:r>
              <a:rPr lang="cs-CZ" dirty="0"/>
              <a:t> Druhý význačný paprsek je rovnoběžný s optickou osou zrcadla. Na zrcadlo dopadám pod určitým úhlem a podle zákona o dopadu a odrazu mění svůj směr a odražený paprsek protíná optickou osu v bodě </a:t>
            </a:r>
            <a:r>
              <a:rPr lang="cs-CZ" b="1" dirty="0"/>
              <a:t>F</a:t>
            </a:r>
            <a:r>
              <a:rPr lang="cs-CZ" dirty="0"/>
              <a:t> (v ohnisku).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55964" y="1769009"/>
            <a:ext cx="644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1. </a:t>
            </a:r>
            <a:r>
              <a:rPr lang="cs-CZ" dirty="0"/>
              <a:t>První význačný paprsek prochází středem křivosti zrcadla, případně do středu křivosti míří.</a:t>
            </a:r>
          </a:p>
          <a:p>
            <a:r>
              <a:rPr lang="cs-CZ" dirty="0"/>
              <a:t>Po odrazu na zrcadle má směr opačný než paprsek dopadající na zrcadlo.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74469" y="4708651"/>
            <a:ext cx="64095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</a:t>
            </a:r>
            <a:r>
              <a:rPr lang="cs-CZ" dirty="0"/>
              <a:t>.</a:t>
            </a:r>
            <a:r>
              <a:rPr lang="cs-CZ" b="1" dirty="0"/>
              <a:t> </a:t>
            </a:r>
            <a:r>
              <a:rPr lang="cs-CZ" dirty="0"/>
              <a:t>Třetí význačný paprsek prochází ohniskem a jeho vlastnost vyplývá ze záměnnosti chodu paprsků: </a:t>
            </a:r>
            <a:r>
              <a:rPr lang="cs-CZ" b="1" dirty="0"/>
              <a:t>jestliže se světlo šíří po určitém paprsku jedním směrem, šíří se po něm i ve směru opačném.</a:t>
            </a:r>
            <a:endParaRPr lang="cs-CZ" dirty="0"/>
          </a:p>
          <a:p>
            <a:r>
              <a:rPr lang="cs-CZ" dirty="0"/>
              <a:t>Paprsek, který prochází ohniskem se po odrazu na zrcadle šíří ve směru rovnoběžném s optickou osou zrcadla.</a:t>
            </a: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6862354" y="2778034"/>
            <a:ext cx="4171406" cy="14891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6819900" y="2756863"/>
            <a:ext cx="4171406" cy="1489166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6819900" y="1994264"/>
            <a:ext cx="4171406" cy="870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7585166" y="2020389"/>
            <a:ext cx="3406140" cy="2943497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cxnSpLocks/>
          </p:cNvCxnSpPr>
          <p:nvPr/>
        </p:nvCxnSpPr>
        <p:spPr>
          <a:xfrm flipV="1">
            <a:off x="7585166" y="2011680"/>
            <a:ext cx="3406140" cy="295220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6783977" y="2011680"/>
            <a:ext cx="4171406" cy="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7019109" y="1550126"/>
            <a:ext cx="5042262" cy="2098766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>
            <a:cxnSpLocks/>
          </p:cNvCxnSpPr>
          <p:nvPr/>
        </p:nvCxnSpPr>
        <p:spPr>
          <a:xfrm flipV="1">
            <a:off x="7019109" y="1677725"/>
            <a:ext cx="4798421" cy="1971167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cxnSpLocks/>
          </p:cNvCxnSpPr>
          <p:nvPr/>
        </p:nvCxnSpPr>
        <p:spPr>
          <a:xfrm>
            <a:off x="10373561" y="583916"/>
            <a:ext cx="1139928" cy="257275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9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050" y="444137"/>
            <a:ext cx="7593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Význačné paprsky a ohnisková rovina u dutého a vypuklého kulového zrcadla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t="2884" r="5807"/>
          <a:stretch>
            <a:fillRect/>
          </a:stretch>
        </p:blipFill>
        <p:spPr>
          <a:xfrm>
            <a:off x="397567" y="992772"/>
            <a:ext cx="5263764" cy="564502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6087291" y="1166949"/>
                <a:ext cx="573024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Porovnáme-li chod paprsků u dutého a vypuklého zrcadla, zjistíme, že u </a:t>
                </a:r>
                <a:r>
                  <a:rPr lang="cs-CZ" b="1" dirty="0"/>
                  <a:t>dutého</a:t>
                </a:r>
                <a:r>
                  <a:rPr lang="cs-CZ" dirty="0"/>
                  <a:t> zrcadla se paprsky v </a:t>
                </a:r>
                <a:r>
                  <a:rPr lang="cs-CZ" b="1" dirty="0"/>
                  <a:t>ohnisku </a:t>
                </a:r>
                <a:r>
                  <a:rPr lang="cs-CZ" dirty="0"/>
                  <a:t>skutečně protínají a bod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představuje </a:t>
                </a:r>
                <a:r>
                  <a:rPr lang="cs-CZ" b="1" dirty="0"/>
                  <a:t>skutečné ohnisko.</a:t>
                </a:r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U vypuklého zrcadla jsou paprsky po odrazu rozbíhavé a v bodě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se protínají po zpětném prodloužení (za zrcadlem). Vypuklé zrcadlo má </a:t>
                </a:r>
                <a:r>
                  <a:rPr lang="cs-CZ" b="1" dirty="0"/>
                  <a:t>zdánlivé ohnisko</a:t>
                </a:r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291" y="1166949"/>
                <a:ext cx="5730240" cy="2031325"/>
              </a:xfrm>
              <a:prstGeom prst="rect">
                <a:avLst/>
              </a:prstGeom>
              <a:blipFill>
                <a:blip r:embed="rId3"/>
                <a:stretch>
                  <a:fillRect l="-957" t="-1497" r="-745" b="-3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6096000" y="3465998"/>
                <a:ext cx="5773783" cy="33855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Úmluva</a:t>
                </a:r>
              </a:p>
              <a:p>
                <a:r>
                  <a:rPr lang="cs-CZ" dirty="0"/>
                  <a:t>Pro rozlišení polohy skutečného a zdánlivého ohniska platí tato </a:t>
                </a:r>
                <a:r>
                  <a:rPr lang="cs-CZ" b="1" dirty="0"/>
                  <a:t>znaménková konvence</a:t>
                </a:r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r>
                  <a:rPr lang="cs-CZ" dirty="0"/>
                  <a:t>Vzdálenosti </a:t>
                </a:r>
                <a:r>
                  <a:rPr lang="cs-CZ" b="1" dirty="0"/>
                  <a:t>r, f</a:t>
                </a:r>
                <a:r>
                  <a:rPr lang="cs-CZ" dirty="0"/>
                  <a:t> mají před zrcadlem hodnotu </a:t>
                </a:r>
                <a:r>
                  <a:rPr lang="cs-CZ" b="1" dirty="0"/>
                  <a:t>kladnou</a:t>
                </a:r>
                <a:r>
                  <a:rPr lang="cs-CZ" dirty="0"/>
                  <a:t>, za zrcadlem hodnotu </a:t>
                </a:r>
                <a:r>
                  <a:rPr lang="cs-CZ" b="1" dirty="0"/>
                  <a:t>zápornou</a:t>
                </a:r>
                <a:r>
                  <a:rPr lang="cs-CZ" dirty="0"/>
                  <a:t>. </a:t>
                </a:r>
              </a:p>
              <a:p>
                <a:endParaRPr lang="cs-CZ" sz="800" dirty="0"/>
              </a:p>
              <a:p>
                <a:r>
                  <a:rPr lang="cs-CZ" dirty="0"/>
                  <a:t>U dutého zrcadla má ohnisková vzdálenost f hodnotu kladnou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𝒇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U vypuklého zrcadla má ohnisková vzdálenost hodnotu zápornou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𝒇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</m:oMath>
                </a14:m>
                <a:endParaRPr lang="cs-CZ" b="1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465998"/>
                <a:ext cx="5773783" cy="3385542"/>
              </a:xfrm>
              <a:prstGeom prst="rect">
                <a:avLst/>
              </a:prstGeom>
              <a:blipFill>
                <a:blip r:embed="rId4"/>
                <a:stretch>
                  <a:fillRect l="-845" t="-10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915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444137" y="74024"/>
                <a:ext cx="111838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Zobrazení dutým zrcadlem předmětu (šipky) umístěním ve vzdálenosti větší než je poloměr zrcadla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137" y="74024"/>
                <a:ext cx="11183888" cy="369332"/>
              </a:xfrm>
              <a:prstGeom prst="rect">
                <a:avLst/>
              </a:prstGeom>
              <a:blipFill>
                <a:blip r:embed="rId2"/>
                <a:stretch>
                  <a:fillRect l="-49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444137" y="522796"/>
                <a:ext cx="4415246" cy="4404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Šipka </a:t>
                </a:r>
                <a:r>
                  <a:rPr lang="cs-CZ" b="1" dirty="0"/>
                  <a:t>AB</a:t>
                </a:r>
                <a:r>
                  <a:rPr lang="cs-CZ" dirty="0"/>
                  <a:t> představuje zobrazovaný předmět a její délka je </a:t>
                </a:r>
                <a:r>
                  <a:rPr lang="cs-CZ" b="1" dirty="0"/>
                  <a:t>velikost předmětu</a:t>
                </a:r>
                <a:r>
                  <a:rPr lang="cs-CZ" dirty="0"/>
                  <a:t> </a:t>
                </a:r>
                <a:r>
                  <a:rPr lang="cs-CZ" b="1" dirty="0"/>
                  <a:t>y</a:t>
                </a:r>
                <a:r>
                  <a:rPr lang="cs-CZ" dirty="0"/>
                  <a:t> .</a:t>
                </a:r>
              </a:p>
              <a:p>
                <a:endParaRPr lang="cs-CZ" dirty="0"/>
              </a:p>
              <a:p>
                <a:r>
                  <a:rPr lang="cs-CZ" dirty="0"/>
                  <a:t>Vzdálenost předmětu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𝐴𝑉</m:t>
                        </m:r>
                      </m:e>
                    </m:d>
                  </m:oMath>
                </a14:m>
                <a:r>
                  <a:rPr lang="cs-CZ" dirty="0"/>
                  <a:t> od vrcholu zrcadla je </a:t>
                </a:r>
                <a:r>
                  <a:rPr lang="cs-CZ" b="1" dirty="0"/>
                  <a:t> předmětová vzdálenost.</a:t>
                </a:r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Polohu obrazu najdeme tak , že provedeme konstrukci budu </a:t>
                </a:r>
                <a:r>
                  <a:rPr lang="cs-CZ" b="1" dirty="0"/>
                  <a:t>B´</a:t>
                </a:r>
                <a:r>
                  <a:rPr lang="cs-CZ" dirty="0"/>
                  <a:t> pomoci dvou význačných paprsků.</a:t>
                </a:r>
              </a:p>
              <a:p>
                <a:endParaRPr lang="cs-CZ" dirty="0"/>
              </a:p>
              <a:p>
                <a:r>
                  <a:rPr lang="cs-CZ" b="1" dirty="0"/>
                  <a:t>Obrazem úsečky AB </a:t>
                </a:r>
                <a:r>
                  <a:rPr lang="cs-CZ" dirty="0"/>
                  <a:t> je šipka </a:t>
                </a:r>
                <a:r>
                  <a:rPr lang="cs-CZ" b="1" dirty="0"/>
                  <a:t>A´B´</a:t>
                </a:r>
                <a:r>
                  <a:rPr lang="cs-CZ" dirty="0"/>
                  <a:t>, kolmá k optické ose ve vzdálenosti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b="1" dirty="0"/>
                          <m:t>A</m:t>
                        </m:r>
                        <m:r>
                          <m:rPr>
                            <m:nor/>
                          </m:rPr>
                          <a:rPr lang="cs-CZ" b="1" dirty="0"/>
                          <m:t>´</m:t>
                        </m:r>
                        <m:r>
                          <m:rPr>
                            <m:nor/>
                          </m:rPr>
                          <a:rPr lang="cs-CZ" b="1" i="0" dirty="0" smtClean="0"/>
                          <m:t>V</m:t>
                        </m:r>
                      </m:e>
                    </m:d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od vrcholu zrcadla.</a:t>
                </a:r>
              </a:p>
              <a:p>
                <a:endParaRPr lang="cs-CZ" dirty="0"/>
              </a:p>
              <a:p>
                <a:r>
                  <a:rPr lang="cs-CZ" dirty="0"/>
                  <a:t>Vzdálenost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je </a:t>
                </a:r>
                <a:r>
                  <a:rPr lang="cs-CZ" b="1" dirty="0"/>
                  <a:t>obrazová vzdálenost</a:t>
                </a:r>
                <a:r>
                  <a:rPr lang="cs-CZ" dirty="0"/>
                  <a:t> a délka úsečky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b="1" dirty="0"/>
                          <m:t>A</m:t>
                        </m:r>
                        <m:r>
                          <m:rPr>
                            <m:nor/>
                          </m:rPr>
                          <a:rPr lang="cs-CZ" b="1" dirty="0"/>
                          <m:t>´</m:t>
                        </m:r>
                        <m:r>
                          <m:rPr>
                            <m:nor/>
                          </m:rPr>
                          <a:rPr lang="cs-CZ" b="1" dirty="0"/>
                          <m:t>B</m:t>
                        </m:r>
                        <m:r>
                          <m:rPr>
                            <m:nor/>
                          </m:rPr>
                          <a:rPr lang="cs-CZ" b="1" dirty="0"/>
                          <m:t>´</m:t>
                        </m:r>
                      </m:e>
                    </m:d>
                  </m:oMath>
                </a14:m>
                <a:r>
                  <a:rPr lang="cs-CZ" dirty="0"/>
                  <a:t> je velikost obrazu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137" y="522796"/>
                <a:ext cx="4415246" cy="4404091"/>
              </a:xfrm>
              <a:prstGeom prst="rect">
                <a:avLst/>
              </a:prstGeom>
              <a:blipFill>
                <a:blip r:embed="rId3"/>
                <a:stretch>
                  <a:fillRect l="-1243" t="-831" r="-829" b="-13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634446" y="4859368"/>
                <a:ext cx="5834743" cy="681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Obraz úsečky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 je menší než předmět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cs-CZ" b="1" dirty="0"/>
                  <a:t>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´</m:t>
                            </m:r>
                          </m:sup>
                        </m:s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Je to </a:t>
                </a:r>
                <a:r>
                  <a:rPr lang="cs-CZ" b="1" dirty="0"/>
                  <a:t>zmenšený, převrácený a skutečný obraz.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4446" y="4859368"/>
                <a:ext cx="5834743" cy="681982"/>
              </a:xfrm>
              <a:prstGeom prst="rect">
                <a:avLst/>
              </a:prstGeom>
              <a:blipFill>
                <a:blip r:embed="rId5"/>
                <a:stretch>
                  <a:fillRect l="-836" t="-893" b="-133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04" y="5555771"/>
            <a:ext cx="6949593" cy="1228205"/>
          </a:xfrm>
          <a:prstGeom prst="rect">
            <a:avLst/>
          </a:prstGeom>
        </p:spPr>
      </p:pic>
      <p:grpSp>
        <p:nvGrpSpPr>
          <p:cNvPr id="4" name="Skupina 3">
            <a:extLst>
              <a:ext uri="{FF2B5EF4-FFF2-40B4-BE49-F238E27FC236}">
                <a16:creationId xmlns:a16="http://schemas.microsoft.com/office/drawing/2014/main" id="{6CF9EB92-75C9-6613-D890-5274C72F0352}"/>
              </a:ext>
            </a:extLst>
          </p:cNvPr>
          <p:cNvGrpSpPr/>
          <p:nvPr/>
        </p:nvGrpSpPr>
        <p:grpSpPr>
          <a:xfrm>
            <a:off x="5578787" y="773640"/>
            <a:ext cx="5890402" cy="4071307"/>
            <a:chOff x="5578787" y="773640"/>
            <a:chExt cx="5890402" cy="4071307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8787" y="773640"/>
              <a:ext cx="5890402" cy="4071307"/>
            </a:xfrm>
            <a:prstGeom prst="rect">
              <a:avLst/>
            </a:prstGeom>
          </p:spPr>
        </p:pic>
        <p:sp>
          <p:nvSpPr>
            <p:cNvPr id="3" name="Šipka: dolů 2">
              <a:extLst>
                <a:ext uri="{FF2B5EF4-FFF2-40B4-BE49-F238E27FC236}">
                  <a16:creationId xmlns:a16="http://schemas.microsoft.com/office/drawing/2014/main" id="{9319B698-B2DC-03E1-16C2-2702C90F1BA2}"/>
                </a:ext>
              </a:extLst>
            </p:cNvPr>
            <p:cNvSpPr/>
            <p:nvPr/>
          </p:nvSpPr>
          <p:spPr>
            <a:xfrm>
              <a:off x="9342783" y="2385391"/>
              <a:ext cx="143124" cy="389614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137314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E7CD2162-E858-289C-3A08-9D4A38AFCA49}"/>
              </a:ext>
            </a:extLst>
          </p:cNvPr>
          <p:cNvSpPr txBox="1"/>
          <p:nvPr/>
        </p:nvSpPr>
        <p:spPr>
          <a:xfrm>
            <a:off x="3101670" y="92055"/>
            <a:ext cx="5988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Zobrazeni dutým zrcadlem pro různé předmětové vzdálenosti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535879E3-1725-793B-BC9C-10CC9399200C}"/>
              </a:ext>
            </a:extLst>
          </p:cNvPr>
          <p:cNvSpPr txBox="1"/>
          <p:nvPr/>
        </p:nvSpPr>
        <p:spPr>
          <a:xfrm>
            <a:off x="628174" y="3117123"/>
            <a:ext cx="2841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Předmět před středem křivosti.</a:t>
            </a:r>
          </a:p>
          <a:p>
            <a:r>
              <a:rPr lang="cs-CZ" sz="1600" dirty="0"/>
              <a:t>Obraz skutečný, převrácený, zmenšený.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D134B15-D943-4B63-7407-53E2EC79126B}"/>
              </a:ext>
            </a:extLst>
          </p:cNvPr>
          <p:cNvSpPr txBox="1"/>
          <p:nvPr/>
        </p:nvSpPr>
        <p:spPr>
          <a:xfrm>
            <a:off x="4797988" y="3121511"/>
            <a:ext cx="2596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Předmět ve středu křivosti.</a:t>
            </a:r>
          </a:p>
          <a:p>
            <a:r>
              <a:rPr lang="cs-CZ" sz="1600" dirty="0"/>
              <a:t>Obraz skutečný, převrácený, stejně velký.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65F93B6-8C8E-E228-55C1-54F72ABC1AF0}"/>
              </a:ext>
            </a:extLst>
          </p:cNvPr>
          <p:cNvSpPr txBox="1"/>
          <p:nvPr/>
        </p:nvSpPr>
        <p:spPr>
          <a:xfrm>
            <a:off x="8083100" y="3117122"/>
            <a:ext cx="33280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Předmět mezi středem křivosti a ohniskem.</a:t>
            </a:r>
          </a:p>
          <a:p>
            <a:r>
              <a:rPr lang="cs-CZ" sz="1600" dirty="0"/>
              <a:t>Obraz skutečný, převrácený, zvětšený.</a:t>
            </a:r>
          </a:p>
        </p:txBody>
      </p:sp>
      <p:grpSp>
        <p:nvGrpSpPr>
          <p:cNvPr id="22" name="Skupina 21">
            <a:extLst>
              <a:ext uri="{FF2B5EF4-FFF2-40B4-BE49-F238E27FC236}">
                <a16:creationId xmlns:a16="http://schemas.microsoft.com/office/drawing/2014/main" id="{6CBBB9A5-C4C0-93C4-FCE3-10960F28623F}"/>
              </a:ext>
            </a:extLst>
          </p:cNvPr>
          <p:cNvGrpSpPr/>
          <p:nvPr/>
        </p:nvGrpSpPr>
        <p:grpSpPr>
          <a:xfrm>
            <a:off x="628174" y="461387"/>
            <a:ext cx="10935652" cy="2655736"/>
            <a:chOff x="704590" y="850790"/>
            <a:chExt cx="10935652" cy="265573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1BCE9929-3D0C-173B-702E-932704CF35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19" b="54493"/>
            <a:stretch>
              <a:fillRect/>
            </a:stretch>
          </p:blipFill>
          <p:spPr>
            <a:xfrm>
              <a:off x="704590" y="850790"/>
              <a:ext cx="10935652" cy="2655736"/>
            </a:xfrm>
            <a:prstGeom prst="rect">
              <a:avLst/>
            </a:prstGeom>
          </p:spPr>
        </p:pic>
        <p:sp>
          <p:nvSpPr>
            <p:cNvPr id="15" name="Šipka: dolů 14">
              <a:extLst>
                <a:ext uri="{FF2B5EF4-FFF2-40B4-BE49-F238E27FC236}">
                  <a16:creationId xmlns:a16="http://schemas.microsoft.com/office/drawing/2014/main" id="{ED5A689D-C2FF-F649-6883-D977E5B2EA6C}"/>
                </a:ext>
              </a:extLst>
            </p:cNvPr>
            <p:cNvSpPr/>
            <p:nvPr/>
          </p:nvSpPr>
          <p:spPr>
            <a:xfrm rot="10800000">
              <a:off x="1089327" y="1606476"/>
              <a:ext cx="166979" cy="667910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Šipka: dolů 15">
              <a:extLst>
                <a:ext uri="{FF2B5EF4-FFF2-40B4-BE49-F238E27FC236}">
                  <a16:creationId xmlns:a16="http://schemas.microsoft.com/office/drawing/2014/main" id="{A399D311-BF16-73BB-4F6C-E61EEE2A1E63}"/>
                </a:ext>
              </a:extLst>
            </p:cNvPr>
            <p:cNvSpPr/>
            <p:nvPr/>
          </p:nvSpPr>
          <p:spPr>
            <a:xfrm>
              <a:off x="1693628" y="2266435"/>
              <a:ext cx="103368" cy="437321"/>
            </a:xfrm>
            <a:prstGeom prst="downArrow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Šipka: dolů 16">
              <a:extLst>
                <a:ext uri="{FF2B5EF4-FFF2-40B4-BE49-F238E27FC236}">
                  <a16:creationId xmlns:a16="http://schemas.microsoft.com/office/drawing/2014/main" id="{C858E66A-C681-90EB-09D5-4E938522913B}"/>
                </a:ext>
              </a:extLst>
            </p:cNvPr>
            <p:cNvSpPr/>
            <p:nvPr/>
          </p:nvSpPr>
          <p:spPr>
            <a:xfrm rot="10800000">
              <a:off x="5258691" y="1618435"/>
              <a:ext cx="180000" cy="648000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Šipka: dolů 17">
              <a:extLst>
                <a:ext uri="{FF2B5EF4-FFF2-40B4-BE49-F238E27FC236}">
                  <a16:creationId xmlns:a16="http://schemas.microsoft.com/office/drawing/2014/main" id="{86780266-7A91-5DB2-0E3C-0F9CBABCDDCC}"/>
                </a:ext>
              </a:extLst>
            </p:cNvPr>
            <p:cNvSpPr/>
            <p:nvPr/>
          </p:nvSpPr>
          <p:spPr>
            <a:xfrm>
              <a:off x="5266642" y="2266733"/>
              <a:ext cx="180000" cy="612000"/>
            </a:xfrm>
            <a:prstGeom prst="downArrow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Šipka: dolů 18">
              <a:extLst>
                <a:ext uri="{FF2B5EF4-FFF2-40B4-BE49-F238E27FC236}">
                  <a16:creationId xmlns:a16="http://schemas.microsoft.com/office/drawing/2014/main" id="{E4888ACB-324A-56FD-3AD7-4AAC74D27585}"/>
                </a:ext>
              </a:extLst>
            </p:cNvPr>
            <p:cNvSpPr/>
            <p:nvPr/>
          </p:nvSpPr>
          <p:spPr>
            <a:xfrm rot="10800000">
              <a:off x="9889221" y="1826271"/>
              <a:ext cx="180000" cy="468000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Šipka: dolů 19">
              <a:extLst>
                <a:ext uri="{FF2B5EF4-FFF2-40B4-BE49-F238E27FC236}">
                  <a16:creationId xmlns:a16="http://schemas.microsoft.com/office/drawing/2014/main" id="{2168B160-1876-391E-4240-008290B8D3E2}"/>
                </a:ext>
              </a:extLst>
            </p:cNvPr>
            <p:cNvSpPr/>
            <p:nvPr/>
          </p:nvSpPr>
          <p:spPr>
            <a:xfrm>
              <a:off x="8159516" y="2302222"/>
              <a:ext cx="180000" cy="828000"/>
            </a:xfrm>
            <a:prstGeom prst="downArrow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3" name="Obrázek 22">
            <a:extLst>
              <a:ext uri="{FF2B5EF4-FFF2-40B4-BE49-F238E27FC236}">
                <a16:creationId xmlns:a16="http://schemas.microsoft.com/office/drawing/2014/main" id="{5AE5189B-477F-40A3-D445-AC7094121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27" t="56924" r="51839" b="1802"/>
          <a:stretch>
            <a:fillRect/>
          </a:stretch>
        </p:blipFill>
        <p:spPr>
          <a:xfrm>
            <a:off x="4070762" y="3917141"/>
            <a:ext cx="4050476" cy="2236745"/>
          </a:xfrm>
          <a:prstGeom prst="rect">
            <a:avLst/>
          </a:prstGeom>
        </p:spPr>
      </p:pic>
      <p:sp>
        <p:nvSpPr>
          <p:cNvPr id="24" name="TextovéPole 23">
            <a:extLst>
              <a:ext uri="{FF2B5EF4-FFF2-40B4-BE49-F238E27FC236}">
                <a16:creationId xmlns:a16="http://schemas.microsoft.com/office/drawing/2014/main" id="{60006497-3C0F-29F9-5E55-9277AE71E426}"/>
              </a:ext>
            </a:extLst>
          </p:cNvPr>
          <p:cNvSpPr txBox="1"/>
          <p:nvPr/>
        </p:nvSpPr>
        <p:spPr>
          <a:xfrm>
            <a:off x="4797988" y="6181170"/>
            <a:ext cx="32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Předmět mezi ohniskem a vrcholem.</a:t>
            </a:r>
          </a:p>
          <a:p>
            <a:r>
              <a:rPr lang="cs-CZ" sz="1600" dirty="0"/>
              <a:t>Obraz zdánlivý, přímý, zvětšený</a:t>
            </a:r>
          </a:p>
        </p:txBody>
      </p:sp>
      <p:sp>
        <p:nvSpPr>
          <p:cNvPr id="25" name="Šipka: dolů 24">
            <a:extLst>
              <a:ext uri="{FF2B5EF4-FFF2-40B4-BE49-F238E27FC236}">
                <a16:creationId xmlns:a16="http://schemas.microsoft.com/office/drawing/2014/main" id="{BF298D5A-7211-2C7F-C3F9-414000D064F9}"/>
              </a:ext>
            </a:extLst>
          </p:cNvPr>
          <p:cNvSpPr/>
          <p:nvPr/>
        </p:nvSpPr>
        <p:spPr>
          <a:xfrm rot="10800000">
            <a:off x="6135755" y="4729195"/>
            <a:ext cx="190832" cy="3240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: dolů 25">
            <a:extLst>
              <a:ext uri="{FF2B5EF4-FFF2-40B4-BE49-F238E27FC236}">
                <a16:creationId xmlns:a16="http://schemas.microsoft.com/office/drawing/2014/main" id="{7541FCA6-052C-E0AB-05C1-80F20CC52E20}"/>
              </a:ext>
            </a:extLst>
          </p:cNvPr>
          <p:cNvSpPr/>
          <p:nvPr/>
        </p:nvSpPr>
        <p:spPr>
          <a:xfrm rot="10800000">
            <a:off x="7466274" y="4431463"/>
            <a:ext cx="206712" cy="612000"/>
          </a:xfrm>
          <a:prstGeom prst="down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2157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3739" y="252169"/>
            <a:ext cx="3100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Zobrazení vypuklým zrcadlem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029446" y="5052594"/>
            <a:ext cx="650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U vypuklého zrcadla je při všech předmětových vzdálenostech obraz </a:t>
            </a:r>
            <a:r>
              <a:rPr lang="cs-CZ" b="1" dirty="0"/>
              <a:t>zdánlivý, vzpřímený a zmenšený</a:t>
            </a:r>
            <a:endParaRPr lang="cs-CZ" dirty="0"/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740DA366-3441-95B9-3660-A644778932F6}"/>
              </a:ext>
            </a:extLst>
          </p:cNvPr>
          <p:cNvGrpSpPr/>
          <p:nvPr/>
        </p:nvGrpSpPr>
        <p:grpSpPr>
          <a:xfrm>
            <a:off x="2715150" y="621501"/>
            <a:ext cx="6761701" cy="4249347"/>
            <a:chOff x="2715150" y="621501"/>
            <a:chExt cx="6761701" cy="4249347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623"/>
            <a:stretch/>
          </p:blipFill>
          <p:spPr>
            <a:xfrm>
              <a:off x="2715150" y="621501"/>
              <a:ext cx="6761701" cy="4249347"/>
            </a:xfrm>
            <a:prstGeom prst="rect">
              <a:avLst/>
            </a:prstGeom>
          </p:spPr>
        </p:pic>
        <p:sp>
          <p:nvSpPr>
            <p:cNvPr id="5" name="Šipka: dolů 4">
              <a:extLst>
                <a:ext uri="{FF2B5EF4-FFF2-40B4-BE49-F238E27FC236}">
                  <a16:creationId xmlns:a16="http://schemas.microsoft.com/office/drawing/2014/main" id="{6961987D-86E1-24DC-32F1-338B70CA11DB}"/>
                </a:ext>
              </a:extLst>
            </p:cNvPr>
            <p:cNvSpPr/>
            <p:nvPr/>
          </p:nvSpPr>
          <p:spPr>
            <a:xfrm rot="10800000">
              <a:off x="6694998" y="2381884"/>
              <a:ext cx="197678" cy="576000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438184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1214" y="173898"/>
            <a:ext cx="2963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zobrazovací rovnice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50607" y="721638"/>
            <a:ext cx="4989836" cy="3746620"/>
            <a:chOff x="270658" y="1244928"/>
            <a:chExt cx="5769761" cy="4478139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58" y="1244928"/>
              <a:ext cx="5769761" cy="4478139"/>
            </a:xfrm>
            <a:prstGeom prst="rect">
              <a:avLst/>
            </a:prstGeom>
          </p:spPr>
        </p:pic>
        <p:cxnSp>
          <p:nvCxnSpPr>
            <p:cNvPr id="5" name="Přímá spojnice 4"/>
            <p:cNvCxnSpPr/>
            <p:nvPr/>
          </p:nvCxnSpPr>
          <p:spPr>
            <a:xfrm flipV="1">
              <a:off x="4722607" y="1775011"/>
              <a:ext cx="864000" cy="107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 flipV="1">
              <a:off x="5593937" y="1796535"/>
              <a:ext cx="0" cy="2124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5701553" y="3752633"/>
              <a:ext cx="3334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V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567084" y="1405679"/>
              <a:ext cx="39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B</a:t>
              </a: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4722607" y="1403893"/>
              <a:ext cx="4625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B´</a:t>
              </a: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5642386" y="2673869"/>
              <a:ext cx="3227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h</a:t>
              </a:r>
            </a:p>
          </p:txBody>
        </p:sp>
        <p:sp>
          <p:nvSpPr>
            <p:cNvPr id="15" name="Ovál 14"/>
            <p:cNvSpPr/>
            <p:nvPr/>
          </p:nvSpPr>
          <p:spPr>
            <a:xfrm>
              <a:off x="666756" y="3915861"/>
              <a:ext cx="96818" cy="96818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454127" y="87834"/>
                <a:ext cx="6529892" cy="6153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Předpoklad:</a:t>
                </a:r>
                <a:endParaRPr lang="cs-CZ" dirty="0"/>
              </a:p>
              <a:p>
                <a:r>
                  <a:rPr lang="cs-CZ" sz="1600" dirty="0"/>
                  <a:t>Paprsek světla z bodu A do budu B je </a:t>
                </a:r>
                <a:r>
                  <a:rPr lang="cs-CZ" sz="1600" dirty="0" err="1"/>
                  <a:t>paraxiální</a:t>
                </a:r>
                <a:r>
                  <a:rPr lang="cs-CZ" sz="1600" dirty="0"/>
                  <a:t>, tj. úhel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sz="1600" dirty="0"/>
                  <a:t> je malý. Z tohoto předpokladu můžeme oblouk </a:t>
                </a:r>
                <a:r>
                  <a:rPr lang="cs-CZ" sz="1600" b="1" dirty="0">
                    <a:solidFill>
                      <a:srgbClr val="FF0000"/>
                    </a:solidFill>
                  </a:rPr>
                  <a:t>VB´</a:t>
                </a:r>
                <a:r>
                  <a:rPr lang="cs-CZ" sz="1600" dirty="0"/>
                  <a:t> nahradit úsečkou </a:t>
                </a:r>
                <a:r>
                  <a:rPr lang="cs-CZ" sz="1600" b="1" dirty="0">
                    <a:solidFill>
                      <a:srgbClr val="FF0000"/>
                    </a:solidFill>
                  </a:rPr>
                  <a:t>VB </a:t>
                </a:r>
                <a:r>
                  <a:rPr lang="cs-CZ" sz="1600" dirty="0"/>
                  <a:t>a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600" b="1" i="1" smtClean="0">
                            <a:latin typeface="Cambria Math"/>
                          </a:rPr>
                          <m:t>𝑽𝑩</m:t>
                        </m:r>
                      </m:e>
                    </m:d>
                    <m:r>
                      <a:rPr lang="cs-CZ" sz="1600" b="1" i="1" smtClean="0">
                        <a:latin typeface="Cambria Math"/>
                      </a:rPr>
                      <m:t>=</m:t>
                    </m:r>
                    <m:r>
                      <a:rPr lang="cs-CZ" sz="1600" b="1" i="1" smtClean="0">
                        <a:latin typeface="Cambria Math"/>
                      </a:rPr>
                      <m:t>𝒉</m:t>
                    </m:r>
                  </m:oMath>
                </a14:m>
                <a:r>
                  <a:rPr lang="cs-CZ" sz="1600" dirty="0"/>
                  <a:t>. </a:t>
                </a:r>
              </a:p>
              <a:p>
                <a:endParaRPr lang="cs-CZ" sz="1600" dirty="0"/>
              </a:p>
              <a:p>
                <a:r>
                  <a:rPr lang="cs-CZ" sz="1600" dirty="0"/>
                  <a:t>Bodový zdroj světla </a:t>
                </a:r>
                <a:r>
                  <a:rPr lang="cs-CZ" sz="1600" b="1" dirty="0"/>
                  <a:t>A</a:t>
                </a:r>
                <a:r>
                  <a:rPr lang="cs-CZ" sz="1600" dirty="0"/>
                  <a:t> je na optické ose ve vzdálenosti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/>
                      </a:rPr>
                      <m:t>𝒂</m:t>
                    </m:r>
                  </m:oMath>
                </a14:m>
                <a:r>
                  <a:rPr lang="cs-CZ" sz="1600" dirty="0"/>
                  <a:t> od vrcholu </a:t>
                </a:r>
                <a:r>
                  <a:rPr lang="cs-CZ" sz="1600" b="1" dirty="0"/>
                  <a:t>V</a:t>
                </a:r>
                <a:r>
                  <a:rPr lang="cs-CZ" sz="1600" dirty="0"/>
                  <a:t> zrcadla. Některý paprsek vycházející ze zdroje pod úhlem </a:t>
                </a:r>
                <a14:m>
                  <m:oMath xmlns:m="http://schemas.openxmlformats.org/officeDocument/2006/math">
                    <m:r>
                      <a:rPr lang="cs-CZ" sz="1600" b="1" i="1"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sz="1600" dirty="0"/>
                  <a:t> po odrazu od zrcadla protne optickou osu  v bodě </a:t>
                </a:r>
                <a:r>
                  <a:rPr lang="cs-CZ" sz="1600" b="1" dirty="0"/>
                  <a:t>A´</a:t>
                </a:r>
                <a:r>
                  <a:rPr lang="cs-CZ" sz="1600" dirty="0"/>
                  <a:t>, který se nachází ve vzdálenosti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/>
                      </a:rPr>
                      <m:t>𝒂</m:t>
                    </m:r>
                    <m:r>
                      <a:rPr lang="cs-CZ" sz="1600" b="1" i="1" smtClean="0">
                        <a:latin typeface="Cambria Math"/>
                      </a:rPr>
                      <m:t>´</m:t>
                    </m:r>
                  </m:oMath>
                </a14:m>
                <a:r>
                  <a:rPr lang="cs-CZ" sz="1600" dirty="0"/>
                  <a:t> od vrcholu </a:t>
                </a:r>
                <a:r>
                  <a:rPr lang="cs-CZ" sz="1600" b="1" dirty="0"/>
                  <a:t>V</a:t>
                </a:r>
                <a:r>
                  <a:rPr lang="cs-CZ" sz="1600" dirty="0"/>
                  <a:t>. </a:t>
                </a:r>
              </a:p>
              <a:p>
                <a:r>
                  <a:rPr lang="cs-CZ" b="1" dirty="0"/>
                  <a:t>Úkolem je určit jeho polohu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Platí *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𝜹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𝜺</m:t>
                    </m:r>
                  </m:oMath>
                </a14:m>
                <a:r>
                  <a:rPr lang="cs-CZ" dirty="0"/>
                  <a:t>  a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𝜷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𝜹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𝜺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z toho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𝜷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𝜹</m:t>
                    </m:r>
                  </m:oMath>
                </a14:m>
                <a:endParaRPr lang="cs-CZ" b="1" dirty="0"/>
              </a:p>
              <a:p>
                <a:r>
                  <a:rPr lang="cs-CZ" sz="1600" dirty="0"/>
                  <a:t>Trojúhelníky </a:t>
                </a:r>
                <a:r>
                  <a:rPr lang="cs-CZ" sz="1600" b="1" dirty="0"/>
                  <a:t>AVB, SVB </a:t>
                </a:r>
                <a:r>
                  <a:rPr lang="cs-CZ" sz="1600" dirty="0"/>
                  <a:t>a </a:t>
                </a:r>
                <a:r>
                  <a:rPr lang="cs-CZ" sz="1600" b="1" dirty="0"/>
                  <a:t>A´VB</a:t>
                </a:r>
                <a:r>
                  <a:rPr lang="cs-CZ" sz="1600" dirty="0"/>
                  <a:t> považujeme za pravoúhlé (viz předpoklad), s pravým úhlem ve vrcholu </a:t>
                </a:r>
                <a:r>
                  <a:rPr lang="cs-CZ" sz="1600" b="1" dirty="0"/>
                  <a:t>V</a:t>
                </a:r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Vzhledem k předpokladu výše s dostatečnou přesností platí:</a:t>
                </a:r>
              </a:p>
              <a:p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≅</m:t>
                    </m:r>
                    <m:func>
                      <m:func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a:rPr lang="cs-CZ" b="1" i="0" smtClean="0">
                            <a:latin typeface="Cambria Math"/>
                            <a:ea typeface="Cambria Math"/>
                          </a:rPr>
                          <m:t>𝐭𝐚𝐧</m:t>
                        </m:r>
                      </m:fName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𝜶</m:t>
                        </m:r>
                      </m:e>
                    </m:func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𝒉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𝒂</m:t>
                        </m:r>
                      </m:den>
                    </m:f>
                  </m:oMath>
                </a14:m>
                <a:r>
                  <a:rPr lang="cs-CZ" b="1" dirty="0"/>
                  <a:t>,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ea typeface="Cambria Math"/>
                      </a:rPr>
                      <m:t>𝜹</m:t>
                    </m:r>
                    <m:r>
                      <a:rPr lang="cs-CZ" b="1" i="1" dirty="0" smtClean="0">
                        <a:latin typeface="Cambria Math"/>
                        <a:ea typeface="Cambria Math"/>
                      </a:rPr>
                      <m:t>≅</m:t>
                    </m:r>
                    <m:func>
                      <m:funcPr>
                        <m:ctrlPr>
                          <a:rPr lang="cs-CZ" b="1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a:rPr lang="cs-CZ" b="1" i="0" dirty="0" smtClean="0">
                            <a:latin typeface="Cambria Math"/>
                            <a:ea typeface="Cambria Math"/>
                          </a:rPr>
                          <m:t>𝐭𝐚𝐧</m:t>
                        </m:r>
                      </m:fName>
                      <m:e>
                        <m:r>
                          <a:rPr lang="cs-CZ" b="1" i="1" dirty="0" smtClean="0">
                            <a:latin typeface="Cambria Math"/>
                            <a:ea typeface="Cambria Math"/>
                          </a:rPr>
                          <m:t>𝜹</m:t>
                        </m:r>
                      </m:e>
                    </m:func>
                    <m:r>
                      <a:rPr lang="cs-CZ" b="1" i="1" dirty="0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1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1" i="1" dirty="0" smtClean="0">
                            <a:latin typeface="Cambria Math"/>
                            <a:ea typeface="Cambria Math"/>
                          </a:rPr>
                          <m:t>𝒉</m:t>
                        </m:r>
                      </m:num>
                      <m:den>
                        <m:r>
                          <a:rPr lang="cs-CZ" b="1" i="1" dirty="0" smtClean="0">
                            <a:latin typeface="Cambria Math"/>
                            <a:ea typeface="Cambria Math"/>
                          </a:rPr>
                          <m:t>𝒓</m:t>
                        </m:r>
                      </m:den>
                    </m:f>
                  </m:oMath>
                </a14:m>
                <a:r>
                  <a:rPr lang="cs-CZ" b="1" dirty="0"/>
                  <a:t> ,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𝜷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≅</m:t>
                    </m:r>
                    <m:func>
                      <m:func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a:rPr lang="cs-CZ" b="1" i="0" smtClean="0">
                            <a:latin typeface="Cambria Math"/>
                            <a:ea typeface="Cambria Math"/>
                          </a:rPr>
                          <m:t>𝐭𝐚𝐧</m:t>
                        </m:r>
                      </m:fName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𝜷</m:t>
                        </m:r>
                      </m:e>
                    </m:func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𝒉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𝒂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´</m:t>
                        </m:r>
                      </m:den>
                    </m:f>
                  </m:oMath>
                </a14:m>
                <a:endParaRPr lang="cs-CZ" b="1" dirty="0"/>
              </a:p>
              <a:p>
                <a:r>
                  <a:rPr lang="cs-CZ" dirty="0"/>
                  <a:t>Dosazením do rovnice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𝜷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𝜹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dostaneme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𝒉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𝒉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latin typeface="Cambria Math"/>
                          </a:rPr>
                          <m:t>´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𝟐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𝒉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𝒓</m:t>
                        </m:r>
                      </m:den>
                    </m:f>
                  </m:oMath>
                </a14:m>
                <a:r>
                  <a:rPr lang="cs-CZ" b="1" dirty="0"/>
                  <a:t>  .</a:t>
                </a:r>
                <a:r>
                  <a:rPr lang="cs-CZ" dirty="0"/>
                  <a:t>     Použitím a dosazením vztahu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𝒇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𝒓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b="1" dirty="0"/>
              </a:p>
              <a:p>
                <a:r>
                  <a:rPr lang="cs-CZ" dirty="0"/>
                  <a:t> 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den>
                      </m:f>
                      <m:r>
                        <a:rPr lang="cs-CZ" sz="2400" b="1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´</m:t>
                          </m:r>
                        </m:den>
                      </m:f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𝒓</m:t>
                          </m:r>
                        </m:den>
                      </m:f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𝒇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  <a:p>
                <a:endParaRPr lang="cs-CZ" dirty="0"/>
              </a:p>
              <a:p>
                <a:r>
                  <a:rPr lang="cs-CZ" dirty="0"/>
                  <a:t>Rovnice se nazývá </a:t>
                </a:r>
                <a:r>
                  <a:rPr lang="cs-CZ" b="1" dirty="0"/>
                  <a:t>zobrazovací rovnice kulového dutého zrcadla</a:t>
                </a:r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127" y="87834"/>
                <a:ext cx="6529892" cy="6153159"/>
              </a:xfrm>
              <a:prstGeom prst="rect">
                <a:avLst/>
              </a:prstGeom>
              <a:blipFill rotWithShape="1">
                <a:blip r:embed="rId4"/>
                <a:stretch>
                  <a:fillRect l="-840" t="-495" r="-10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63562" y="4862455"/>
                <a:ext cx="4572000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ea typeface="Cambria Math"/>
                  </a:rPr>
                  <a:t>*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𝜀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180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 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𝜹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𝜺</m:t>
                    </m:r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𝜀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180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→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𝜹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𝜺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62" y="4862455"/>
                <a:ext cx="4572000" cy="669992"/>
              </a:xfrm>
              <a:prstGeom prst="rect">
                <a:avLst/>
              </a:prstGeom>
              <a:blipFill rotWithShape="1">
                <a:blip r:embed="rId5"/>
                <a:stretch>
                  <a:fillRect l="-1067" t="-4545" b="-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11567" y="6078059"/>
                <a:ext cx="11768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délky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´ , </m:t>
                    </m:r>
                    <m:r>
                      <a:rPr lang="cs-CZ" b="0" i="1" smtClean="0">
                        <a:latin typeface="Cambria Math"/>
                      </a:rPr>
                      <m:t>𝑟</m:t>
                    </m:r>
                  </m:oMath>
                </a14:m>
                <a:r>
                  <a:rPr lang="cs-CZ" dirty="0"/>
                  <a:t>  a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𝑓</m:t>
                    </m:r>
                  </m:oMath>
                </a14:m>
                <a:r>
                  <a:rPr lang="cs-CZ" dirty="0"/>
                  <a:t> mají kladné znaménko, leží-li před zrcadlem, a záporné znaménko leží-li za zrcadlem, platí rovnice i pro vypuklé zrcadlo. Pro vypuklé zrcadlo jsou ale tyto hodnoty záporné.</a:t>
                </a: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567" y="6078059"/>
                <a:ext cx="11768866" cy="646331"/>
              </a:xfrm>
              <a:prstGeom prst="rect">
                <a:avLst/>
              </a:prstGeom>
              <a:blipFill rotWithShape="1">
                <a:blip r:embed="rId6"/>
                <a:stretch>
                  <a:fillRect l="-46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914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345" y="961003"/>
            <a:ext cx="3259568" cy="349453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87275" y="222339"/>
            <a:ext cx="2000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Příčné zvětšení 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712311" y="170337"/>
                <a:ext cx="6121101" cy="42064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Podíl velikosti obrazu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/>
                      </a:rPr>
                      <m:t>𝑦</m:t>
                    </m:r>
                    <m:r>
                      <a:rPr lang="cs-CZ" sz="1600" b="0" i="1" smtClean="0">
                        <a:latin typeface="Cambria Math"/>
                      </a:rPr>
                      <m:t>´</m:t>
                    </m:r>
                  </m:oMath>
                </a14:m>
                <a:r>
                  <a:rPr lang="cs-CZ" sz="1600" dirty="0"/>
                  <a:t> a  velikosti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cs-CZ" sz="1600" dirty="0"/>
                  <a:t> předmětu se nazývá </a:t>
                </a:r>
                <a:r>
                  <a:rPr lang="cs-CZ" sz="1600" b="1" dirty="0"/>
                  <a:t>příčné zvětšení Z</a:t>
                </a:r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Pro úsečky kolmé na optickou osu platí dohoda, podle níž se délky úseček ležících nad optickou osou berou </a:t>
                </a:r>
                <a:r>
                  <a:rPr lang="cs-CZ" sz="1600" b="1" dirty="0"/>
                  <a:t>kladně</a:t>
                </a:r>
                <a:r>
                  <a:rPr lang="cs-CZ" sz="1600" dirty="0"/>
                  <a:t> a úsečky ležící pod optickou osou se berou </a:t>
                </a:r>
                <a:r>
                  <a:rPr lang="cs-CZ" sz="1600" b="1" dirty="0"/>
                  <a:t>záporně</a:t>
                </a:r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Z podobnosti trojúhelníků </a:t>
                </a:r>
                <a:r>
                  <a:rPr lang="cs-CZ" sz="1600" b="1" dirty="0"/>
                  <a:t>ABS</a:t>
                </a:r>
                <a:r>
                  <a:rPr lang="cs-CZ" sz="1600" dirty="0"/>
                  <a:t> a </a:t>
                </a:r>
                <a:r>
                  <a:rPr lang="cs-CZ" sz="1600" b="1" dirty="0"/>
                  <a:t>A´B´S</a:t>
                </a:r>
                <a:r>
                  <a:rPr lang="cs-CZ" sz="1600" dirty="0"/>
                  <a:t> dostaneme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𝒓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sz="1600" dirty="0"/>
                  <a:t>Pro zvětšení </a:t>
                </a:r>
                <a:r>
                  <a:rPr lang="cs-CZ" sz="1600" b="1" dirty="0"/>
                  <a:t>Z</a:t>
                </a:r>
                <a:r>
                  <a:rPr lang="cs-CZ" sz="1600" dirty="0"/>
                  <a:t> potom s použitím zobrazovací rovnice dostaneme</a:t>
                </a:r>
              </a:p>
              <a:p>
                <a:r>
                  <a:rPr lang="cs-CZ" dirty="0"/>
                  <a:t>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𝒁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𝒓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𝒓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  <m:r>
                          <a:rPr lang="cs-CZ" b="1" i="1" smtClean="0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</m:den>
                    </m:f>
                  </m:oMath>
                </a14:m>
                <a:r>
                  <a:rPr lang="cs-CZ" b="1" dirty="0"/>
                  <a:t>        </a:t>
                </a:r>
                <a:r>
                  <a:rPr lang="cs-CZ" dirty="0">
                    <a:hlinkClick r:id="rId4" action="ppaction://hlinksldjump"/>
                  </a:rPr>
                  <a:t>(odvození rovnice)</a:t>
                </a:r>
                <a:endParaRPr lang="cs-CZ" dirty="0"/>
              </a:p>
              <a:p>
                <a:r>
                  <a:rPr lang="cs-CZ" sz="1600" dirty="0"/>
                  <a:t>Nebo také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𝒁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𝒇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𝒇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´−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𝒇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𝒇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2311" y="170337"/>
                <a:ext cx="6121101" cy="4206408"/>
              </a:xfrm>
              <a:prstGeom prst="rect">
                <a:avLst/>
              </a:prstGeom>
              <a:blipFill rotWithShape="1">
                <a:blip r:embed="rId5"/>
                <a:stretch>
                  <a:fillRect l="-498" t="-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387275" y="4573274"/>
            <a:ext cx="114461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informací, které poskytuje zobrazovací rovnice a rovnice pro příčné zvětšení plyne pro duté zrcadlo že:</a:t>
            </a:r>
          </a:p>
          <a:p>
            <a:r>
              <a:rPr lang="cs-CZ" dirty="0"/>
              <a:t>J-</a:t>
            </a:r>
            <a:r>
              <a:rPr lang="cs-CZ" dirty="0" err="1"/>
              <a:t>li</a:t>
            </a:r>
            <a:r>
              <a:rPr lang="cs-CZ" dirty="0"/>
              <a:t> předmět umístěn </a:t>
            </a:r>
            <a:r>
              <a:rPr lang="cs-CZ" b="1" dirty="0"/>
              <a:t>před středem křivost</a:t>
            </a:r>
            <a:r>
              <a:rPr lang="cs-CZ" dirty="0"/>
              <a:t>i zrcadla, dává zrcadlo </a:t>
            </a:r>
            <a:r>
              <a:rPr lang="cs-CZ" b="1" dirty="0"/>
              <a:t>skutečný, obrácený a zmenšený obraz</a:t>
            </a:r>
            <a:r>
              <a:rPr lang="cs-CZ" dirty="0"/>
              <a:t>, který leží mezi středem křivosti a ohniskem. Leží-li obraz ve </a:t>
            </a:r>
            <a:r>
              <a:rPr lang="cs-CZ" b="1" dirty="0"/>
              <a:t>středu křivosti</a:t>
            </a:r>
            <a:r>
              <a:rPr lang="cs-CZ" dirty="0"/>
              <a:t>, leží tam i jeho obraz, který je </a:t>
            </a:r>
            <a:r>
              <a:rPr lang="cs-CZ" b="1" dirty="0"/>
              <a:t>skutečný, převrácený a stejně veliký.</a:t>
            </a:r>
            <a:r>
              <a:rPr lang="cs-CZ" dirty="0"/>
              <a:t> Je-li předmět </a:t>
            </a:r>
            <a:r>
              <a:rPr lang="cs-CZ" b="1" dirty="0"/>
              <a:t>mezi ohniskem a středem křivosti</a:t>
            </a:r>
            <a:r>
              <a:rPr lang="cs-CZ" dirty="0"/>
              <a:t>, je obraz </a:t>
            </a:r>
            <a:r>
              <a:rPr lang="cs-CZ" b="1" dirty="0"/>
              <a:t>skutečný, obrácený a zvětšený a leží před středem</a:t>
            </a:r>
            <a:r>
              <a:rPr lang="cs-CZ" dirty="0"/>
              <a:t> </a:t>
            </a:r>
            <a:r>
              <a:rPr lang="cs-CZ" b="1" dirty="0"/>
              <a:t>křivosti</a:t>
            </a:r>
            <a:r>
              <a:rPr lang="cs-CZ" dirty="0"/>
              <a:t>. Je-li předmět </a:t>
            </a:r>
            <a:r>
              <a:rPr lang="cs-CZ" b="1" dirty="0"/>
              <a:t>mezi ohniskem a vrcholem</a:t>
            </a:r>
            <a:r>
              <a:rPr lang="cs-CZ" dirty="0"/>
              <a:t>, je obraz </a:t>
            </a:r>
            <a:r>
              <a:rPr lang="cs-CZ" b="1" dirty="0"/>
              <a:t>zdánlivý, přímý a zvětšený a leží za zrcadlem</a:t>
            </a:r>
            <a:r>
              <a:rPr lang="cs-CZ" dirty="0"/>
              <a:t>. </a:t>
            </a:r>
          </a:p>
          <a:p>
            <a:r>
              <a:rPr lang="cs-CZ" b="1" dirty="0"/>
              <a:t>Pro vypuklé zrcadlo je obraz vždy zdánlivý, přímý a zmenšený a leží za zrcadlem.</a:t>
            </a:r>
          </a:p>
        </p:txBody>
      </p:sp>
      <p:grpSp>
        <p:nvGrpSpPr>
          <p:cNvPr id="7" name="Skupina 6"/>
          <p:cNvGrpSpPr/>
          <p:nvPr/>
        </p:nvGrpSpPr>
        <p:grpSpPr>
          <a:xfrm>
            <a:off x="2237590" y="2396882"/>
            <a:ext cx="1446946" cy="981019"/>
            <a:chOff x="2237590" y="2396882"/>
            <a:chExt cx="1446946" cy="981019"/>
          </a:xfrm>
        </p:grpSpPr>
        <p:cxnSp>
          <p:nvCxnSpPr>
            <p:cNvPr id="4" name="Přímá spojnice 3"/>
            <p:cNvCxnSpPr/>
            <p:nvPr/>
          </p:nvCxnSpPr>
          <p:spPr>
            <a:xfrm>
              <a:off x="3216536" y="3367143"/>
              <a:ext cx="468000" cy="1075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>
              <a:off x="3195020" y="3027243"/>
              <a:ext cx="28" cy="34037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2259105" y="3043622"/>
              <a:ext cx="936000" cy="10758"/>
            </a:xfrm>
            <a:prstGeom prst="line">
              <a:avLst/>
            </a:prstGeom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H="1">
              <a:off x="2237590" y="2396882"/>
              <a:ext cx="10757" cy="648000"/>
            </a:xfrm>
            <a:prstGeom prst="line">
              <a:avLst/>
            </a:prstGeom>
            <a:ln w="28575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9092" y="2407650"/>
                <a:ext cx="1645919" cy="619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𝒓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´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092" y="2407650"/>
                <a:ext cx="1645919" cy="61959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29092" y="3377901"/>
                <a:ext cx="1764253" cy="6669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𝒓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𝒓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092" y="3377901"/>
                <a:ext cx="1764253" cy="66691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144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20005" y="2194560"/>
            <a:ext cx="31519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652256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3485" y="328088"/>
            <a:ext cx="3689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rovnice pro příčné zvětšení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7272169" y="4905487"/>
            <a:ext cx="1839558" cy="729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4324572" y="62485"/>
                <a:ext cx="7713235" cy="5573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Z podobnosti trojúhelníků </a:t>
                </a:r>
                <a:r>
                  <a:rPr lang="cs-CZ" b="1" dirty="0"/>
                  <a:t>ABS</a:t>
                </a:r>
                <a:r>
                  <a:rPr lang="cs-CZ" dirty="0"/>
                  <a:t> a </a:t>
                </a:r>
                <a:r>
                  <a:rPr lang="cs-CZ" b="1" dirty="0"/>
                  <a:t>A´B´S</a:t>
                </a:r>
                <a:r>
                  <a:rPr lang="cs-CZ" dirty="0"/>
                  <a:t> dostaneme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/>
                      </a:rPr>
                      <m:t> </m:t>
                    </m:r>
                    <m:r>
                      <a:rPr lang="cs-CZ" b="0" i="0" dirty="0" smtClean="0">
                        <a:latin typeface="Cambria Math"/>
                      </a:rPr>
                      <m:t>    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</a:rPr>
                          <m:t>𝒚</m:t>
                        </m:r>
                        <m:r>
                          <a:rPr lang="cs-CZ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𝒓</m:t>
                        </m:r>
                        <m:r>
                          <a:rPr lang="cs-CZ" b="1" i="1">
                            <a:latin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  <m:r>
                          <a:rPr lang="cs-CZ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  <m:r>
                          <a:rPr lang="cs-CZ" b="1" i="1">
                            <a:latin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</a:rPr>
                          <m:t>𝒓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𝒁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Ze zobrazovací rovnice dutého kulového zrcadla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den>
                    </m:f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´</m:t>
                        </m:r>
                      </m:den>
                    </m:f>
                    <m:r>
                      <a:rPr lang="cs-CZ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𝒓</m:t>
                        </m:r>
                      </m:den>
                    </m:f>
                    <m:r>
                      <a:rPr lang="cs-CZ" sz="2000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</a:rPr>
                          <m:t>𝒇</m:t>
                        </m:r>
                      </m:den>
                    </m:f>
                  </m:oMath>
                </a14:m>
                <a:r>
                  <a:rPr lang="cs-CZ" dirty="0"/>
                  <a:t>  vypočteme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𝒓</m:t>
                    </m:r>
                  </m:oMath>
                </a14:m>
                <a:endParaRPr lang="cs-CZ" b="1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𝒓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𝟐</m:t>
                    </m:r>
                    <m:d>
                      <m:d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1" smtClean="0">
                                <a:latin typeface="Cambria Math"/>
                              </a:rPr>
                              <m:t>𝒂</m:t>
                            </m:r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𝒂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´</m:t>
                            </m:r>
                          </m:num>
                          <m:den>
                            <m:r>
                              <a:rPr lang="cs-CZ" b="1" i="1" smtClean="0">
                                <a:latin typeface="Cambria Math"/>
                              </a:rPr>
                              <m:t>𝒂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´+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𝒂</m:t>
                            </m:r>
                          </m:den>
                        </m:f>
                      </m:e>
                    </m:d>
                  </m:oMath>
                </a14:m>
                <a:r>
                  <a:rPr lang="cs-CZ" dirty="0"/>
                  <a:t>     a dosadíme do vztahu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𝒚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24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𝒚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24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</m:den>
                    </m:f>
                    <m:r>
                      <a:rPr lang="cs-CZ" sz="2400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  <m:d>
                          <m:dPr>
                            <m:ctrlP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ea typeface="Cambria Math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ea typeface="Cambria Math"/>
                                  </a:rPr>
                                  <m:t>´</m:t>
                                </m:r>
                              </m:num>
                              <m:den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´+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𝒂</m:t>
                                </m:r>
                              </m:den>
                            </m:f>
                          </m:e>
                        </m:d>
                        <m:r>
                          <a:rPr lang="cs-CZ" sz="24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  <m:r>
                          <a:rPr lang="cs-CZ" sz="24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  <m:d>
                          <m:dPr>
                            <m:ctrlP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ea typeface="Cambria Math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ea typeface="Cambria Math"/>
                                  </a:rPr>
                                  <m:t>´</m:t>
                                </m:r>
                              </m:num>
                              <m:den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´+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𝒂</m:t>
                                </m:r>
                              </m:den>
                            </m:f>
                          </m:e>
                        </m:d>
                      </m:den>
                    </m:f>
                  </m:oMath>
                </a14:m>
                <a:r>
                  <a:rPr lang="cs-CZ" sz="2400" dirty="0"/>
                  <a:t> </a:t>
                </a:r>
              </a:p>
              <a:p>
                <a:endParaRPr lang="cs-CZ" dirty="0"/>
              </a:p>
              <a:p>
                <a:r>
                  <a:rPr lang="cs-CZ" dirty="0"/>
                  <a:t>úpravou výrazu dostaneme     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𝒚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2400" b="1" i="1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−</m:t>
                        </m:r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</m:den>
                    </m:f>
                    <m:r>
                      <a:rPr lang="cs-CZ" sz="2400" b="1" i="1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  <m:r>
                          <a:rPr lang="cs-CZ" sz="2400" b="1" i="1"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𝒂</m:t>
                        </m:r>
                      </m:den>
                    </m:f>
                  </m:oMath>
                </a14:m>
                <a:endParaRPr lang="cs-CZ" sz="2400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𝒁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>
                              <a:latin typeface="Cambria Math"/>
                            </a:rPr>
                            <m:t>𝒚</m:t>
                          </m:r>
                        </m:den>
                      </m:f>
                      <m:r>
                        <a:rPr lang="cs-CZ" b="1" i="1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</a:rPr>
                            <m:t>𝒂</m:t>
                          </m:r>
                          <m:r>
                            <a:rPr lang="cs-CZ" b="1" i="1"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>
                              <a:latin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4572" y="62485"/>
                <a:ext cx="7713235" cy="5573000"/>
              </a:xfrm>
              <a:prstGeom prst="rect">
                <a:avLst/>
              </a:prstGeom>
              <a:blipFill rotWithShape="1">
                <a:blip r:embed="rId2"/>
                <a:stretch>
                  <a:fillRect l="-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16" y="697420"/>
            <a:ext cx="3259568" cy="349453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0553252" y="6013525"/>
            <a:ext cx="65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82117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1274</Words>
  <Application>Microsoft Office PowerPoint</Application>
  <PresentationFormat>Širokoúhlá obrazovka</PresentationFormat>
  <Paragraphs>130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Motiv Office</vt:lpstr>
      <vt:lpstr>Kulové zrcadlo Fyz 113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Optické zobrazování</dc:title>
  <dc:creator>Karel Sixl</dc:creator>
  <cp:lastModifiedBy>Karel Sixl</cp:lastModifiedBy>
  <cp:revision>77</cp:revision>
  <dcterms:created xsi:type="dcterms:W3CDTF">2021-01-21T10:59:59Z</dcterms:created>
  <dcterms:modified xsi:type="dcterms:W3CDTF">2026-03-29T15:16:05Z</dcterms:modified>
</cp:coreProperties>
</file>