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12192000"/>
  <p:embeddedFontLst>
    <p:embeddedFont>
      <p:font typeface="Instrument Sans Bold" panose="020B0604020202020204" charset="0"/>
      <p:regular r:id="rId16"/>
    </p:embeddedFont>
    <p:embeddedFont>
      <p:font typeface="Instrument Sans Medium" panose="020B0604020202020204" charset="0"/>
      <p:regular r:id="rId17"/>
    </p:embeddedFont>
    <p:embeddedFont>
      <p:font typeface="Instrument Sans SemiBold" panose="020B0604020202020204" charset="0"/>
      <p:regular r:id="rId18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5888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4263" y="1818184"/>
            <a:ext cx="4382879" cy="3221534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661475" y="2295525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Ošetřovatelská péče u nemocného s TBC plic</a:t>
            </a:r>
            <a:endParaRPr lang="en-US" sz="3700" dirty="0"/>
          </a:p>
        </p:txBody>
      </p:sp>
      <p:sp>
        <p:nvSpPr>
          <p:cNvPr id="6" name="Text 2"/>
          <p:cNvSpPr/>
          <p:nvPr/>
        </p:nvSpPr>
        <p:spPr>
          <a:xfrm>
            <a:off x="774879" y="4331990"/>
            <a:ext cx="2380893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758130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Proč je TBC „jiná nemoc"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1632248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Člověk v izolaci — ne jen diagnóza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5350" y="2147292"/>
            <a:ext cx="3190101" cy="3952478"/>
          </a:xfrm>
          <a:prstGeom prst="roundRect">
            <a:avLst>
              <a:gd name="adj" fmla="val 4266"/>
            </a:avLst>
          </a:prstGeom>
          <a:solidFill>
            <a:srgbClr val="505468">
              <a:alpha val="95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714357" y="2336304"/>
            <a:ext cx="281208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Pacient jako člověk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714357" y="2820591"/>
            <a:ext cx="2812087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Pacient s TBC má specifické potřeby, obavy a sociální vazby. Neexistuje univerzální přístup — každý člověk reaguje jinak na izolaci i na samotnou diagnózu.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4046833" y="2336304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Komplexní pohled sestry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4046833" y="2820591"/>
            <a:ext cx="2917851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Ošetřovatelská péče nekončí u somatiky. Slezáková a kol. zdůrazňují psychický a sociální rozměr péče jako rovnocennou součást léčebného procesu.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4046833" y="4545310"/>
            <a:ext cx="2917851" cy="1341834"/>
          </a:xfrm>
          <a:prstGeom prst="roundRect">
            <a:avLst>
              <a:gd name="adj" fmla="val 5916"/>
            </a:avLst>
          </a:prstGeom>
          <a:solidFill>
            <a:srgbClr val="E2E3E9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5840" y="4832052"/>
            <a:ext cx="236234" cy="18901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4661081" y="4762599"/>
            <a:ext cx="211459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Důvěra mezi sestrou a pacientem je základem úspěšné léčby.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037134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TBC plic v obrazech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005806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Formy onemocnění, které mění průběh i ošetřovatelské cíle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2520851"/>
            <a:ext cx="5339820" cy="1706662"/>
          </a:xfrm>
          <a:prstGeom prst="roundRect">
            <a:avLst>
              <a:gd name="adj" fmla="val 4652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56832" y="2716213"/>
            <a:ext cx="49491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Infiltrativní formy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856832" y="3124895"/>
            <a:ext cx="494910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Nejčastější forma; klinický obraz přímo ovlivňuje organizaci ošetřovatelské péče a intenzitu sledování pacienta.</a:t>
            </a:r>
            <a:endParaRPr lang="en-US" sz="1450" dirty="0"/>
          </a:p>
        </p:txBody>
      </p:sp>
      <p:sp>
        <p:nvSpPr>
          <p:cNvPr id="7" name="Shape 5"/>
          <p:cNvSpPr/>
          <p:nvPr/>
        </p:nvSpPr>
        <p:spPr>
          <a:xfrm>
            <a:off x="6190301" y="2520851"/>
            <a:ext cx="5339919" cy="1706662"/>
          </a:xfrm>
          <a:prstGeom prst="roundRect">
            <a:avLst>
              <a:gd name="adj" fmla="val 4652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385658" y="2716213"/>
            <a:ext cx="49492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Tuberkulom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6385658" y="3124895"/>
            <a:ext cx="49492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Ohraničené ložisko v plicní tkáni; průběh bývá chronický, sledování a péče jsou cíleny na stabilizaci stavu.</a:t>
            </a:r>
            <a:endParaRPr lang="en-US" sz="1450" dirty="0"/>
          </a:p>
        </p:txBody>
      </p:sp>
      <p:sp>
        <p:nvSpPr>
          <p:cNvPr id="10" name="Shape 8"/>
          <p:cNvSpPr/>
          <p:nvPr/>
        </p:nvSpPr>
        <p:spPr>
          <a:xfrm>
            <a:off x="661475" y="4416524"/>
            <a:ext cx="5339820" cy="1404243"/>
          </a:xfrm>
          <a:prstGeom prst="roundRect">
            <a:avLst>
              <a:gd name="adj" fmla="val 5653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56832" y="4611886"/>
            <a:ext cx="49491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Kavernózní forma</a:t>
            </a:r>
            <a:endParaRPr lang="en-US" sz="1850" dirty="0"/>
          </a:p>
        </p:txBody>
      </p:sp>
      <p:sp>
        <p:nvSpPr>
          <p:cNvPr id="12" name="Text 10"/>
          <p:cNvSpPr/>
          <p:nvPr/>
        </p:nvSpPr>
        <p:spPr>
          <a:xfrm>
            <a:off x="856832" y="5020568"/>
            <a:ext cx="4949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Vznik dutiny v plíci; vyšší riziko šíření nákazy — zvýšené nároky na bariérovou péči a hygienický režim.</a:t>
            </a:r>
            <a:endParaRPr lang="en-US" sz="1450" dirty="0"/>
          </a:p>
        </p:txBody>
      </p:sp>
      <p:sp>
        <p:nvSpPr>
          <p:cNvPr id="13" name="Shape 11"/>
          <p:cNvSpPr/>
          <p:nvPr/>
        </p:nvSpPr>
        <p:spPr>
          <a:xfrm>
            <a:off x="6190301" y="4416524"/>
            <a:ext cx="5339919" cy="1404243"/>
          </a:xfrm>
          <a:prstGeom prst="roundRect">
            <a:avLst>
              <a:gd name="adj" fmla="val 5653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385658" y="4611886"/>
            <a:ext cx="49492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Miliární a diseminovaná</a:t>
            </a:r>
            <a:endParaRPr lang="en-US" sz="1850" dirty="0"/>
          </a:p>
        </p:txBody>
      </p:sp>
      <p:sp>
        <p:nvSpPr>
          <p:cNvPr id="15" name="Text 13"/>
          <p:cNvSpPr/>
          <p:nvPr/>
        </p:nvSpPr>
        <p:spPr>
          <a:xfrm>
            <a:off x="6385658" y="5020568"/>
            <a:ext cx="49492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Generalizované postižení; nejnáročnější forma z hlediska organizace péče, izolace a celkového stavu pacienta.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7619809" y="0"/>
            <a:ext cx="4571886" cy="6858000"/>
          </a:xfrm>
          <a:prstGeom prst="rect">
            <a:avLst/>
          </a:prstGeom>
          <a:solidFill>
            <a:srgbClr val="DFDFE0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61475" y="569119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Riziko přenosu je zároveň rizikem pro pacienta</a:t>
            </a:r>
            <a:endParaRPr lang="en-US" sz="3700" dirty="0"/>
          </a:p>
        </p:txBody>
      </p:sp>
      <p:sp>
        <p:nvSpPr>
          <p:cNvPr id="6" name="Text 2"/>
          <p:cNvSpPr/>
          <p:nvPr/>
        </p:nvSpPr>
        <p:spPr>
          <a:xfrm>
            <a:off x="661475" y="2222897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Izolační režim v praxi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661475" y="2707184"/>
            <a:ext cx="2917851" cy="2551509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Vyčleněná izolační lůžka se vstupním a výstupním filtrem na odděleních TRN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Bariérová péče vyžaduje více času, prostředků i koordinace celého týmu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Každý člen personálu striktně dodržuje stanovený postup</a:t>
            </a:r>
            <a:endParaRPr lang="en-US" sz="1450" dirty="0"/>
          </a:p>
        </p:txBody>
      </p:sp>
      <p:sp>
        <p:nvSpPr>
          <p:cNvPr id="8" name="Text 4"/>
          <p:cNvSpPr/>
          <p:nvPr/>
        </p:nvSpPr>
        <p:spPr>
          <a:xfrm>
            <a:off x="4046833" y="2222897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Psychická zátěž izolace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4046833" y="2707184"/>
            <a:ext cx="2917851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Pobyt v izolaci je pro většinu pacientů silně stresující. Omezení kontaktu s rodinou, obavy z diagnózy a neznámé prostředí vytvářejí psychickou zátěž, kterou sestra aktivně zmírňuje.</a:t>
            </a:r>
            <a:endParaRPr lang="en-US" sz="1450" dirty="0"/>
          </a:p>
        </p:txBody>
      </p:sp>
      <p:sp>
        <p:nvSpPr>
          <p:cNvPr id="10" name="Shape 6"/>
          <p:cNvSpPr/>
          <p:nvPr/>
        </p:nvSpPr>
        <p:spPr>
          <a:xfrm>
            <a:off x="4046833" y="4734322"/>
            <a:ext cx="2917851" cy="1341834"/>
          </a:xfrm>
          <a:prstGeom prst="roundRect">
            <a:avLst>
              <a:gd name="adj" fmla="val 5916"/>
            </a:avLst>
          </a:prstGeom>
          <a:solidFill>
            <a:srgbClr val="E2E3E9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5840" y="5021064"/>
            <a:ext cx="236234" cy="189012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4661081" y="4951611"/>
            <a:ext cx="211459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Bariéra chrání ostatní — sestra chrání pacienta uvnitř bariéry.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380034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Bariérová technika: co sestra dělá každý den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348706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Aby bylo bezpečno — pro pacienta i personál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863751"/>
            <a:ext cx="3496877" cy="2614216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68183" y="3027660"/>
            <a:ext cx="283461" cy="283468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75881" y="3645198"/>
            <a:ext cx="306806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Osobní hygiena personálu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875881" y="4053880"/>
            <a:ext cx="3068065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Dezinfekce rukou, vyčleněná šatna, správné nasazení a sundání OOPP (respirátor FFP2/FFP3, rukavice, plášť).</a:t>
            </a:r>
            <a:endParaRPr lang="en-US" sz="14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47359" y="2863751"/>
            <a:ext cx="3496877" cy="2614216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54067" y="3027660"/>
            <a:ext cx="283461" cy="283468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4561766" y="3645198"/>
            <a:ext cx="306806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Úklid a dezinfekce</a:t>
            </a:r>
            <a:endParaRPr lang="en-US" sz="1850" dirty="0"/>
          </a:p>
        </p:txBody>
      </p:sp>
      <p:sp>
        <p:nvSpPr>
          <p:cNvPr id="11" name="Text 5"/>
          <p:cNvSpPr/>
          <p:nvPr/>
        </p:nvSpPr>
        <p:spPr>
          <a:xfrm>
            <a:off x="4561766" y="4053880"/>
            <a:ext cx="3068065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Pravidelný úklid izolačního pokoje, manipulace s prádlem a odpady dle hygienických standardů.</a:t>
            </a:r>
            <a:endParaRPr lang="en-US" sz="1450" dirty="0"/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3244" y="2863751"/>
            <a:ext cx="3496877" cy="2614216"/>
          </a:xfrm>
          <a:prstGeom prst="rect">
            <a:avLst/>
          </a:prstGeom>
        </p:spPr>
      </p:pic>
      <p:pic>
        <p:nvPicPr>
          <p:cNvPr id="13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639952" y="3027660"/>
            <a:ext cx="283461" cy="283468"/>
          </a:xfrm>
          <a:prstGeom prst="rect">
            <a:avLst/>
          </a:prstGeom>
        </p:spPr>
      </p:pic>
      <p:sp>
        <p:nvSpPr>
          <p:cNvPr id="14" name="Text 6"/>
          <p:cNvSpPr/>
          <p:nvPr/>
        </p:nvSpPr>
        <p:spPr>
          <a:xfrm>
            <a:off x="8247650" y="3645198"/>
            <a:ext cx="306806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Individualizace pomůcek</a:t>
            </a:r>
            <a:endParaRPr lang="en-US" sz="1850" dirty="0"/>
          </a:p>
        </p:txBody>
      </p:sp>
      <p:sp>
        <p:nvSpPr>
          <p:cNvPr id="15" name="Text 7"/>
          <p:cNvSpPr/>
          <p:nvPr/>
        </p:nvSpPr>
        <p:spPr>
          <a:xfrm>
            <a:off x="8247650" y="4053880"/>
            <a:ext cx="3068065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Jednorázové nebo vyčleněné pomůcky pro každého pacienta; závěrečný úklid jako povinná součást celého režimu.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6554"/>
            <a:ext cx="10868745" cy="4337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Léčba antituberkulotiky</a:t>
            </a:r>
            <a:endParaRPr lang="en-US" sz="2700" dirty="0"/>
          </a:p>
        </p:txBody>
      </p:sp>
      <p:sp>
        <p:nvSpPr>
          <p:cNvPr id="3" name="Text 1"/>
          <p:cNvSpPr/>
          <p:nvPr/>
        </p:nvSpPr>
        <p:spPr>
          <a:xfrm>
            <a:off x="661475" y="1164134"/>
            <a:ext cx="11478330" cy="1925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0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Dlouhá cesta s pravidelnými kontrolami</a:t>
            </a:r>
            <a:endParaRPr lang="en-US" sz="10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585913"/>
            <a:ext cx="6946131" cy="4630837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52482" y="2923282"/>
            <a:ext cx="3583989" cy="2168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Cíle léčby</a:t>
            </a:r>
            <a:endParaRPr lang="en-US" sz="1350" dirty="0"/>
          </a:p>
        </p:txBody>
      </p:sp>
      <p:sp>
        <p:nvSpPr>
          <p:cNvPr id="6" name="Text 3"/>
          <p:cNvSpPr/>
          <p:nvPr/>
        </p:nvSpPr>
        <p:spPr>
          <a:xfrm>
            <a:off x="7952482" y="3242072"/>
            <a:ext cx="3583989" cy="648990"/>
          </a:xfrm>
          <a:prstGeom prst="rect">
            <a:avLst/>
          </a:prstGeom>
          <a:noFill/>
          <a:ln/>
        </p:spPr>
        <p:txBody>
          <a:bodyPr wrap="square" lIns="0" tIns="55524" rIns="0" bIns="0" rtlCol="0" anchor="t">
            <a:normAutofit/>
          </a:bodyPr>
          <a:lstStyle/>
          <a:p>
            <a:pPr marL="213360" indent="-213360" algn="l">
              <a:lnSpc>
                <a:spcPct val="116000"/>
              </a:lnSpc>
              <a:buSzPct val="100000"/>
              <a:buChar char="•"/>
            </a:pPr>
            <a:r>
              <a:rPr lang="en-US" sz="10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Vyléčení a zachování kvality života pacienta</a:t>
            </a:r>
            <a:endParaRPr lang="en-US" sz="1050" dirty="0"/>
          </a:p>
          <a:p>
            <a:pPr marL="213360" indent="-213360" algn="l">
              <a:lnSpc>
                <a:spcPct val="116000"/>
              </a:lnSpc>
              <a:buSzPct val="100000"/>
              <a:buChar char="•"/>
            </a:pPr>
            <a:r>
              <a:rPr lang="en-US" sz="10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Prevence úmrtí na aktivní TBC</a:t>
            </a:r>
            <a:endParaRPr lang="en-US" sz="1050" dirty="0"/>
          </a:p>
          <a:p>
            <a:pPr marL="213360" indent="-213360" algn="l">
              <a:lnSpc>
                <a:spcPct val="116000"/>
              </a:lnSpc>
              <a:buSzPct val="100000"/>
              <a:buChar char="•"/>
            </a:pPr>
            <a:r>
              <a:rPr lang="en-US" sz="10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Zabránění relapsu a vzniku lékové rezistence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952482" y="3992959"/>
            <a:ext cx="3583989" cy="2168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Délka a komplexnost</a:t>
            </a:r>
            <a:endParaRPr lang="en-US" sz="1350" dirty="0"/>
          </a:p>
        </p:txBody>
      </p:sp>
      <p:sp>
        <p:nvSpPr>
          <p:cNvPr id="8" name="Text 5"/>
          <p:cNvSpPr/>
          <p:nvPr/>
        </p:nvSpPr>
        <p:spPr>
          <a:xfrm>
            <a:off x="7952482" y="4311749"/>
            <a:ext cx="3583989" cy="57775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0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Kombinace léčiv trvá </a:t>
            </a:r>
            <a:r>
              <a:rPr lang="en-US" sz="1050" b="1" dirty="0">
                <a:solidFill>
                  <a:srgbClr val="5B5F71"/>
                </a:solidFill>
                <a:latin typeface="Instrument Sans Bold" pitchFamily="34" charset="0"/>
                <a:ea typeface="Instrument Sans Bold" pitchFamily="34" charset="-122"/>
                <a:cs typeface="Instrument Sans Bold" pitchFamily="34" charset="-120"/>
              </a:rPr>
              <a:t>4 až 12 měsíců</a:t>
            </a:r>
            <a:r>
              <a:rPr lang="en-US" sz="10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 dle rozsahu postižení. Problémy nastávají při intoleranci léků, nedodržování léčby nebo u rezistentních kmenů.</a:t>
            </a:r>
            <a:endParaRPr lang="en-US" sz="10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512292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Klíčová antituberkulotika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480965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„Kdo je kdo" v léčebném režimu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996009"/>
            <a:ext cx="3496877" cy="234959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77479" y="3210421"/>
            <a:ext cx="296646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Isoniazid (H)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977479" y="3619103"/>
            <a:ext cx="2966467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Bakteriocidní účinek na aktivně rostoucí mykobakterie. Riziko </a:t>
            </a:r>
            <a:r>
              <a:rPr lang="en-US" sz="1450" b="1" dirty="0">
                <a:solidFill>
                  <a:srgbClr val="5B5F71"/>
                </a:solidFill>
                <a:latin typeface="Instrument Sans Bold" pitchFamily="34" charset="0"/>
                <a:ea typeface="Instrument Sans Bold" pitchFamily="34" charset="-122"/>
                <a:cs typeface="Instrument Sans Bold" pitchFamily="34" charset="-120"/>
              </a:rPr>
              <a:t>hepatotoxicity</a:t>
            </a: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 — nutná pravidelná kontrola jaterních testů.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47359" y="2996009"/>
            <a:ext cx="3496877" cy="2349599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663363" y="3210421"/>
            <a:ext cx="296646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Rifampicin (R)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4663363" y="3619103"/>
            <a:ext cx="2966467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Sterilizační složka režimu — klíčový pro eliminaci perzistujících mykobakterií. Interakce s mnoha léčivy.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3244" y="2996009"/>
            <a:ext cx="3496877" cy="2349599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349247" y="3210421"/>
            <a:ext cx="296646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Pyrazinamid (Z)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8349247" y="3619103"/>
            <a:ext cx="2966467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Účinný na perzistory v kyselém prostředí. Výrazný </a:t>
            </a:r>
            <a:r>
              <a:rPr lang="en-US" sz="1450" b="1" dirty="0">
                <a:solidFill>
                  <a:srgbClr val="5B5F71"/>
                </a:solidFill>
                <a:latin typeface="Instrument Sans Bold" pitchFamily="34" charset="0"/>
                <a:ea typeface="Instrument Sans Bold" pitchFamily="34" charset="-122"/>
                <a:cs typeface="Instrument Sans Bold" pitchFamily="34" charset="-120"/>
              </a:rPr>
              <a:t>hepatotoxický potenciál</a:t>
            </a: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 — povinná monitorace jaterních funkcí po celou dobu podávání.</a:t>
            </a:r>
            <a:endParaRPr lang="en-US" sz="14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604639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Adherence, nežádoucí účinky a edukace jako „terapie navíc"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849066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Reálná zátěž léčby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5233360" y="3333353"/>
            <a:ext cx="2917851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U pacienta vážícího 75 kg může léčba představovat až </a:t>
            </a:r>
            <a:r>
              <a:rPr lang="en-US" sz="1450" b="1" dirty="0">
                <a:solidFill>
                  <a:srgbClr val="5B5F71"/>
                </a:solidFill>
                <a:latin typeface="Instrument Sans Bold" pitchFamily="34" charset="0"/>
                <a:ea typeface="Instrument Sans Bold" pitchFamily="34" charset="-122"/>
                <a:cs typeface="Instrument Sans Bold" pitchFamily="34" charset="-120"/>
              </a:rPr>
              <a:t>840 tablet za 2 měsíce</a:t>
            </a: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. Taková zátěž vyžaduje aktivní podporu sestry i motivaci pacienta.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8618719" y="2849066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Role sestry v edukaci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618719" y="3333353"/>
            <a:ext cx="2917851" cy="2853928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Pomáhá zvládat dlouhodobé podávání léků a rozpoznat nežádoucí účinky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Vede otevřený, srozumitelný rozhovor — pacient potřebuje informace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Nevyhýbá se nepříjemným otázkám; důvěra se buduje upřímností</a:t>
            </a:r>
            <a:endParaRPr lang="en-US" sz="14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363663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Povinná mlčenlivost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332335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Důvěra, která drží celý léčebný režim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944936" y="3060005"/>
            <a:ext cx="10585284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Mlčenlivost zdravotníků se vztahuje na zdravotní stav, diagnózu i na samotnou skutečnost hospitalizace pacienta v daném zařízení.</a:t>
            </a:r>
            <a:endParaRPr lang="en-US" sz="1450" dirty="0"/>
          </a:p>
        </p:txBody>
      </p:sp>
      <p:sp>
        <p:nvSpPr>
          <p:cNvPr id="5" name="Shape 3"/>
          <p:cNvSpPr/>
          <p:nvPr/>
        </p:nvSpPr>
        <p:spPr>
          <a:xfrm>
            <a:off x="661475" y="2847380"/>
            <a:ext cx="25399" cy="1030089"/>
          </a:xfrm>
          <a:prstGeom prst="roundRect">
            <a:avLst>
              <a:gd name="adj" fmla="val 50001"/>
            </a:avLst>
          </a:prstGeom>
          <a:solidFill>
            <a:srgbClr val="505468"/>
          </a:solidFill>
          <a:ln/>
        </p:spPr>
      </p:sp>
      <p:sp>
        <p:nvSpPr>
          <p:cNvPr id="6" name="Shape 4"/>
          <p:cNvSpPr/>
          <p:nvPr/>
        </p:nvSpPr>
        <p:spPr>
          <a:xfrm>
            <a:off x="661475" y="4090095"/>
            <a:ext cx="10868745" cy="1404243"/>
          </a:xfrm>
          <a:prstGeom prst="roundRect">
            <a:avLst>
              <a:gd name="adj" fmla="val 5653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67825" y="4096445"/>
            <a:ext cx="5428023" cy="1391543"/>
          </a:xfrm>
          <a:custGeom>
            <a:avLst/>
            <a:gdLst/>
            <a:ahLst/>
            <a:cxnLst/>
            <a:rect l="l" t="t" r="r" b="b"/>
            <a:pathLst>
              <a:path w="5428023" h="1391543">
                <a:moveTo>
                  <a:pt x="66156" y="0"/>
                </a:moveTo>
                <a:lnTo>
                  <a:pt x="5428023" y="0"/>
                </a:lnTo>
                <a:lnTo>
                  <a:pt x="5428023" y="1391543"/>
                </a:lnTo>
                <a:lnTo>
                  <a:pt x="66156" y="1391543"/>
                </a:lnTo>
                <a:arcTo wR="66156" hR="66158" stAng="5400000" swAng="5400000"/>
                <a:lnTo>
                  <a:pt x="0" y="66158"/>
                </a:lnTo>
                <a:arcTo wR="66156" hR="66158" stAng="10800000" swAng="5400000"/>
                <a:close/>
              </a:path>
            </a:pathLst>
          </a:custGeom>
          <a:solidFill>
            <a:srgbClr val="E2E3E9"/>
          </a:solidFill>
          <a:ln/>
        </p:spPr>
      </p:sp>
      <p:sp>
        <p:nvSpPr>
          <p:cNvPr id="8" name="Text 6"/>
          <p:cNvSpPr/>
          <p:nvPr/>
        </p:nvSpPr>
        <p:spPr>
          <a:xfrm>
            <a:off x="856832" y="4285456"/>
            <a:ext cx="505000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Co chrání?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856832" y="4694138"/>
            <a:ext cx="505000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Soukromí pacienta vůči rodině, zaměstnavateli i veřejnosti — zachovává lidskou důstojnost v izolaci.</a:t>
            </a:r>
            <a:endParaRPr lang="en-US" sz="1450" dirty="0"/>
          </a:p>
        </p:txBody>
      </p:sp>
      <p:sp>
        <p:nvSpPr>
          <p:cNvPr id="10" name="Shape 8"/>
          <p:cNvSpPr/>
          <p:nvPr/>
        </p:nvSpPr>
        <p:spPr>
          <a:xfrm>
            <a:off x="6095848" y="4096445"/>
            <a:ext cx="5428023" cy="1391543"/>
          </a:xfrm>
          <a:custGeom>
            <a:avLst/>
            <a:gdLst/>
            <a:ahLst/>
            <a:cxnLst/>
            <a:rect l="l" t="t" r="r" b="b"/>
            <a:pathLst>
              <a:path w="5428023" h="1391543">
                <a:moveTo>
                  <a:pt x="0" y="0"/>
                </a:moveTo>
                <a:lnTo>
                  <a:pt x="5361866" y="0"/>
                </a:lnTo>
                <a:arcTo wR="66156" hR="66158" stAng="16200000" swAng="5400000"/>
                <a:lnTo>
                  <a:pt x="5428023" y="1325385"/>
                </a:lnTo>
                <a:arcTo wR="66156" hR="66158" stAng="0" swAng="5400000"/>
                <a:lnTo>
                  <a:pt x="0" y="1391543"/>
                </a:lnTo>
                <a:lnTo>
                  <a:pt x="0" y="0"/>
                </a:lnTo>
                <a:close/>
              </a:path>
            </a:pathLst>
          </a:custGeom>
          <a:solidFill>
            <a:srgbClr val="E2E3E9"/>
          </a:solidFill>
          <a:ln/>
        </p:spPr>
      </p:sp>
      <p:sp>
        <p:nvSpPr>
          <p:cNvPr id="11" name="Shape 9"/>
          <p:cNvSpPr/>
          <p:nvPr/>
        </p:nvSpPr>
        <p:spPr>
          <a:xfrm>
            <a:off x="6095848" y="4096445"/>
            <a:ext cx="25399" cy="1391543"/>
          </a:xfrm>
          <a:prstGeom prst="roundRect">
            <a:avLst>
              <a:gd name="adj" fmla="val 50001"/>
            </a:avLst>
          </a:prstGeom>
          <a:solidFill>
            <a:srgbClr val="C8C9CF"/>
          </a:solidFill>
          <a:ln/>
        </p:spPr>
      </p:sp>
      <p:sp>
        <p:nvSpPr>
          <p:cNvPr id="12" name="Text 10"/>
          <p:cNvSpPr/>
          <p:nvPr/>
        </p:nvSpPr>
        <p:spPr>
          <a:xfrm>
            <a:off x="6284854" y="4285456"/>
            <a:ext cx="505000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Proč je to nástroj sestry?</a:t>
            </a:r>
            <a:endParaRPr lang="en-US" sz="1850" dirty="0"/>
          </a:p>
        </p:txBody>
      </p:sp>
      <p:sp>
        <p:nvSpPr>
          <p:cNvPr id="13" name="Text 11"/>
          <p:cNvSpPr/>
          <p:nvPr/>
        </p:nvSpPr>
        <p:spPr>
          <a:xfrm>
            <a:off x="6284854" y="4694138"/>
            <a:ext cx="505000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Pacient, který ví, že jeho tajemství je chráněno, lépe spolupracuje a otevřeněji sdílí své obavy.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7619809" y="0"/>
            <a:ext cx="4571886" cy="6858000"/>
          </a:xfrm>
          <a:prstGeom prst="rect">
            <a:avLst/>
          </a:prstGeom>
          <a:solidFill>
            <a:srgbClr val="DFDFE0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61475" y="587573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První setkání v izolaci</a:t>
            </a:r>
            <a:endParaRPr lang="en-US" sz="3700" dirty="0"/>
          </a:p>
        </p:txBody>
      </p:sp>
      <p:sp>
        <p:nvSpPr>
          <p:cNvPr id="6" name="Text 2"/>
          <p:cNvSpPr/>
          <p:nvPr/>
        </p:nvSpPr>
        <p:spPr>
          <a:xfrm>
            <a:off x="661475" y="1461691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Sestra jako průvodce bezpečím</a:t>
            </a:r>
            <a:endParaRPr lang="en-US" sz="1450" dirty="0"/>
          </a:p>
        </p:txBody>
      </p:sp>
      <p:sp>
        <p:nvSpPr>
          <p:cNvPr id="7" name="Shape 3"/>
          <p:cNvSpPr/>
          <p:nvPr/>
        </p:nvSpPr>
        <p:spPr>
          <a:xfrm>
            <a:off x="661475" y="1976735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8" name="Text 4"/>
          <p:cNvSpPr/>
          <p:nvPr/>
        </p:nvSpPr>
        <p:spPr>
          <a:xfrm>
            <a:off x="1275723" y="2041624"/>
            <a:ext cx="568261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Organizace od prvního okamžiku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1275723" y="2450306"/>
            <a:ext cx="5682612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Sestra zajišťuje vstupní a výstupní filtr, vyčleněné lůžko i vybavení izolačního boxu — technika musí fungovat dříve, než přijde pacient.</a:t>
            </a:r>
            <a:endParaRPr lang="en-US" sz="1450" dirty="0"/>
          </a:p>
        </p:txBody>
      </p:sp>
      <p:sp>
        <p:nvSpPr>
          <p:cNvPr id="10" name="Shape 6"/>
          <p:cNvSpPr/>
          <p:nvPr/>
        </p:nvSpPr>
        <p:spPr>
          <a:xfrm>
            <a:off x="661475" y="3735586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1275723" y="3800475"/>
            <a:ext cx="568261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Somatika i psychika zároveň</a:t>
            </a:r>
            <a:endParaRPr lang="en-US" sz="1850" dirty="0"/>
          </a:p>
        </p:txBody>
      </p:sp>
      <p:sp>
        <p:nvSpPr>
          <p:cNvPr id="12" name="Text 8"/>
          <p:cNvSpPr/>
          <p:nvPr/>
        </p:nvSpPr>
        <p:spPr>
          <a:xfrm>
            <a:off x="1275723" y="4209157"/>
            <a:ext cx="568261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První hodiny rozhodují o přijetí celého režimu. Klidný, empatický přístup snižuje stres a zvyšuje ochotu spolupracovat.</a:t>
            </a:r>
            <a:endParaRPr lang="en-US" sz="1450" dirty="0"/>
          </a:p>
        </p:txBody>
      </p:sp>
      <p:sp>
        <p:nvSpPr>
          <p:cNvPr id="13" name="Shape 9"/>
          <p:cNvSpPr/>
          <p:nvPr/>
        </p:nvSpPr>
        <p:spPr>
          <a:xfrm>
            <a:off x="661475" y="5192018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1275723" y="5256907"/>
            <a:ext cx="568261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Kulturní citlivost</a:t>
            </a:r>
            <a:endParaRPr lang="en-US" sz="1850" dirty="0"/>
          </a:p>
        </p:txBody>
      </p:sp>
      <p:sp>
        <p:nvSpPr>
          <p:cNvPr id="15" name="Text 11"/>
          <p:cNvSpPr/>
          <p:nvPr/>
        </p:nvSpPr>
        <p:spPr>
          <a:xfrm>
            <a:off x="1275723" y="5665589"/>
            <a:ext cx="568261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U pacientů-cizinců je znalost zvyků a tradic klíčová pro získání důvěry a zlepšení adherence k léčebnému plánu.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38870"/>
            <a:ext cx="10868745" cy="5537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Hygienicko-epidemiologický život v bariéře</a:t>
            </a:r>
            <a:endParaRPr lang="en-US" sz="3450" dirty="0"/>
          </a:p>
        </p:txBody>
      </p:sp>
      <p:sp>
        <p:nvSpPr>
          <p:cNvPr id="3" name="Text 1"/>
          <p:cNvSpPr/>
          <p:nvPr/>
        </p:nvSpPr>
        <p:spPr>
          <a:xfrm>
            <a:off x="661475" y="1524794"/>
            <a:ext cx="11478330" cy="274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Co se mění v každodenním režimu oddělení</a:t>
            </a:r>
            <a:endParaRPr lang="en-US" sz="13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951" y="2571254"/>
            <a:ext cx="5160437" cy="306278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129683" y="4923607"/>
            <a:ext cx="1282755" cy="2471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Výstup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3513061" y="4923607"/>
            <a:ext cx="1282755" cy="2471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Péče u lůžka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1870080" y="4923607"/>
            <a:ext cx="1282755" cy="2471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Příprava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8013400" y="2152352"/>
            <a:ext cx="3523070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Mikro-zvyky, které chrání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8013400" y="2595364"/>
            <a:ext cx="3523070" cy="2038747"/>
          </a:xfrm>
          <a:prstGeom prst="rect">
            <a:avLst/>
          </a:prstGeom>
          <a:noFill/>
          <a:ln/>
        </p:spPr>
        <p:txBody>
          <a:bodyPr wrap="square" lIns="0" tIns="70882" rIns="0" bIns="0" rtlCol="0" anchor="t">
            <a:normAutofit/>
          </a:bodyPr>
          <a:lstStyle/>
          <a:p>
            <a:pPr marL="274320" indent="-274320" algn="l">
              <a:lnSpc>
                <a:spcPct val="129000"/>
              </a:lnSpc>
              <a:buSzPct val="100000"/>
              <a:buChar char="•"/>
            </a:pPr>
            <a:r>
              <a:rPr lang="en-US" sz="13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Jednorázové pomůcky pro každého pacienta zvlášť</a:t>
            </a:r>
            <a:endParaRPr lang="en-US" sz="1350" dirty="0"/>
          </a:p>
          <a:p>
            <a:pPr marL="274320" indent="-274320" algn="l">
              <a:lnSpc>
                <a:spcPct val="129000"/>
              </a:lnSpc>
              <a:buSzPct val="100000"/>
              <a:buChar char="•"/>
            </a:pPr>
            <a:r>
              <a:rPr lang="en-US" sz="13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Dezinfekce rukou před vstupem i po výstupu z izolace</a:t>
            </a:r>
            <a:endParaRPr lang="en-US" sz="1350" dirty="0"/>
          </a:p>
          <a:p>
            <a:pPr marL="274320" indent="-274320" algn="l">
              <a:lnSpc>
                <a:spcPct val="129000"/>
              </a:lnSpc>
              <a:buSzPct val="100000"/>
              <a:buChar char="•"/>
            </a:pPr>
            <a:r>
              <a:rPr lang="en-US" sz="13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Pravidelná edukace pacienta o omezení návštěv a dodržování hygienických pravidel</a:t>
            </a:r>
            <a:endParaRPr lang="en-US" sz="1350" dirty="0"/>
          </a:p>
        </p:txBody>
      </p:sp>
      <p:sp>
        <p:nvSpPr>
          <p:cNvPr id="10" name="Shape 7"/>
          <p:cNvSpPr/>
          <p:nvPr/>
        </p:nvSpPr>
        <p:spPr>
          <a:xfrm>
            <a:off x="8013400" y="4820940"/>
            <a:ext cx="3523070" cy="1211263"/>
          </a:xfrm>
          <a:prstGeom prst="roundRect">
            <a:avLst>
              <a:gd name="adj" fmla="val 6144"/>
            </a:avLst>
          </a:prstGeom>
          <a:solidFill>
            <a:srgbClr val="E2E3E9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0601" y="5073055"/>
            <a:ext cx="221451" cy="177205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8589252" y="5014615"/>
            <a:ext cx="2770019" cy="823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000000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Bariérová péče vyžaduje více času a prostředků než běžná péče — je to záměr, ne nedostatek.</a:t>
            </a:r>
            <a:endParaRPr lang="en-US" sz="13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31515"/>
            <a:ext cx="10868745" cy="5630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Pokračovací fáze a dlouhý horizont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661475" y="1437977"/>
            <a:ext cx="11478330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Adherence, dispenzární dohled a funkční návrat pacienta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6083148" y="1912640"/>
            <a:ext cx="25399" cy="4413845"/>
          </a:xfrm>
          <a:prstGeom prst="roundRect">
            <a:avLst>
              <a:gd name="adj" fmla="val 50001"/>
            </a:avLst>
          </a:prstGeom>
          <a:solidFill>
            <a:srgbClr val="C8C9CF"/>
          </a:solidFill>
          <a:ln/>
        </p:spPr>
      </p:sp>
      <p:sp>
        <p:nvSpPr>
          <p:cNvPr id="5" name="Shape 3"/>
          <p:cNvSpPr/>
          <p:nvPr/>
        </p:nvSpPr>
        <p:spPr>
          <a:xfrm>
            <a:off x="5378167" y="2102545"/>
            <a:ext cx="540431" cy="25400"/>
          </a:xfrm>
          <a:prstGeom prst="roundRect">
            <a:avLst>
              <a:gd name="adj" fmla="val 49999"/>
            </a:avLst>
          </a:prstGeom>
          <a:solidFill>
            <a:srgbClr val="C8C9CF"/>
          </a:solidFill>
          <a:ln/>
        </p:spPr>
      </p:sp>
      <p:sp>
        <p:nvSpPr>
          <p:cNvPr id="6" name="Shape 4"/>
          <p:cNvSpPr/>
          <p:nvPr/>
        </p:nvSpPr>
        <p:spPr>
          <a:xfrm>
            <a:off x="5893198" y="1912640"/>
            <a:ext cx="405298" cy="405309"/>
          </a:xfrm>
          <a:prstGeom prst="roundRect">
            <a:avLst>
              <a:gd name="adj" fmla="val 18669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960715" y="1946374"/>
            <a:ext cx="270166" cy="33774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1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1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661475" y="1974552"/>
            <a:ext cx="4533588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7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Časná fáze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661475" y="2359025"/>
            <a:ext cx="4533588" cy="5629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30000"/>
              </a:lnSpc>
              <a:buNone/>
            </a:pPr>
            <a:r>
              <a:rPr lang="en-US" sz="14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Klidový režim, zvládání únavy, nočního pocení a kašle. Prioritou je stabilizace stavu a tolerance léčby.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6273097" y="3166566"/>
            <a:ext cx="540431" cy="25400"/>
          </a:xfrm>
          <a:prstGeom prst="roundRect">
            <a:avLst>
              <a:gd name="adj" fmla="val 49999"/>
            </a:avLst>
          </a:prstGeom>
          <a:solidFill>
            <a:srgbClr val="C8C9CF"/>
          </a:solidFill>
          <a:ln/>
        </p:spPr>
      </p:sp>
      <p:sp>
        <p:nvSpPr>
          <p:cNvPr id="11" name="Shape 9"/>
          <p:cNvSpPr/>
          <p:nvPr/>
        </p:nvSpPr>
        <p:spPr>
          <a:xfrm>
            <a:off x="5893198" y="2976662"/>
            <a:ext cx="405298" cy="405309"/>
          </a:xfrm>
          <a:prstGeom prst="roundRect">
            <a:avLst>
              <a:gd name="adj" fmla="val 18669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960715" y="3010396"/>
            <a:ext cx="270166" cy="33774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1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2</a:t>
            </a:r>
            <a:endParaRPr lang="en-US" sz="2100" dirty="0"/>
          </a:p>
        </p:txBody>
      </p:sp>
      <p:sp>
        <p:nvSpPr>
          <p:cNvPr id="13" name="Text 11"/>
          <p:cNvSpPr/>
          <p:nvPr/>
        </p:nvSpPr>
        <p:spPr>
          <a:xfrm>
            <a:off x="6996632" y="3038574"/>
            <a:ext cx="4533588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Střední fáze</a:t>
            </a:r>
            <a:endParaRPr lang="en-US" sz="1750" dirty="0"/>
          </a:p>
        </p:txBody>
      </p:sp>
      <p:sp>
        <p:nvSpPr>
          <p:cNvPr id="14" name="Text 12"/>
          <p:cNvSpPr/>
          <p:nvPr/>
        </p:nvSpPr>
        <p:spPr>
          <a:xfrm>
            <a:off x="6996632" y="3423047"/>
            <a:ext cx="4533588" cy="84445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Postupné zvyšování aktivity, dechová rehabilitace, nácvik denních činností s důrazem na hygienická opatření.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5378167" y="4089797"/>
            <a:ext cx="540431" cy="25400"/>
          </a:xfrm>
          <a:prstGeom prst="roundRect">
            <a:avLst>
              <a:gd name="adj" fmla="val 49999"/>
            </a:avLst>
          </a:prstGeom>
          <a:solidFill>
            <a:srgbClr val="C8C9CF"/>
          </a:solidFill>
          <a:ln/>
        </p:spPr>
      </p:sp>
      <p:sp>
        <p:nvSpPr>
          <p:cNvPr id="16" name="Shape 14"/>
          <p:cNvSpPr/>
          <p:nvPr/>
        </p:nvSpPr>
        <p:spPr>
          <a:xfrm>
            <a:off x="5893198" y="3899892"/>
            <a:ext cx="405298" cy="405309"/>
          </a:xfrm>
          <a:prstGeom prst="roundRect">
            <a:avLst>
              <a:gd name="adj" fmla="val 18669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960715" y="3933627"/>
            <a:ext cx="270166" cy="33774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1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3</a:t>
            </a:r>
            <a:endParaRPr lang="en-US" sz="2100" dirty="0"/>
          </a:p>
        </p:txBody>
      </p:sp>
      <p:sp>
        <p:nvSpPr>
          <p:cNvPr id="18" name="Text 16"/>
          <p:cNvSpPr/>
          <p:nvPr/>
        </p:nvSpPr>
        <p:spPr>
          <a:xfrm>
            <a:off x="661475" y="3961805"/>
            <a:ext cx="4533588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7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Dispenzární péče</a:t>
            </a:r>
            <a:endParaRPr lang="en-US" sz="1750" dirty="0"/>
          </a:p>
        </p:txBody>
      </p:sp>
      <p:sp>
        <p:nvSpPr>
          <p:cNvPr id="19" name="Text 17"/>
          <p:cNvSpPr/>
          <p:nvPr/>
        </p:nvSpPr>
        <p:spPr>
          <a:xfrm>
            <a:off x="661475" y="4346277"/>
            <a:ext cx="4533588" cy="5629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30000"/>
              </a:lnSpc>
              <a:buNone/>
            </a:pPr>
            <a:r>
              <a:rPr lang="en-US" sz="14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Soubor opatření pro prevenci, vyhledávání, povinné hlášení a průběžné vyhodnocování léčby u osob s TBC.</a:t>
            </a:r>
            <a:endParaRPr lang="en-US" sz="1400" dirty="0"/>
          </a:p>
        </p:txBody>
      </p:sp>
      <p:sp>
        <p:nvSpPr>
          <p:cNvPr id="20" name="Shape 18"/>
          <p:cNvSpPr/>
          <p:nvPr/>
        </p:nvSpPr>
        <p:spPr>
          <a:xfrm>
            <a:off x="6273097" y="5013127"/>
            <a:ext cx="540431" cy="25400"/>
          </a:xfrm>
          <a:prstGeom prst="roundRect">
            <a:avLst>
              <a:gd name="adj" fmla="val 49999"/>
            </a:avLst>
          </a:prstGeom>
          <a:solidFill>
            <a:srgbClr val="C8C9CF"/>
          </a:solidFill>
          <a:ln/>
        </p:spPr>
      </p:sp>
      <p:sp>
        <p:nvSpPr>
          <p:cNvPr id="21" name="Shape 19"/>
          <p:cNvSpPr/>
          <p:nvPr/>
        </p:nvSpPr>
        <p:spPr>
          <a:xfrm>
            <a:off x="5893198" y="4823222"/>
            <a:ext cx="405298" cy="405309"/>
          </a:xfrm>
          <a:prstGeom prst="roundRect">
            <a:avLst>
              <a:gd name="adj" fmla="val 18669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5960715" y="4856956"/>
            <a:ext cx="270166" cy="33774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1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4</a:t>
            </a:r>
            <a:endParaRPr lang="en-US" sz="2100" dirty="0"/>
          </a:p>
        </p:txBody>
      </p:sp>
      <p:sp>
        <p:nvSpPr>
          <p:cNvPr id="23" name="Text 21"/>
          <p:cNvSpPr/>
          <p:nvPr/>
        </p:nvSpPr>
        <p:spPr>
          <a:xfrm>
            <a:off x="6996632" y="4885134"/>
            <a:ext cx="4533588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Funkční návrat</a:t>
            </a:r>
            <a:endParaRPr lang="en-US" sz="1750" dirty="0"/>
          </a:p>
        </p:txBody>
      </p:sp>
      <p:sp>
        <p:nvSpPr>
          <p:cNvPr id="24" name="Text 22"/>
          <p:cNvSpPr/>
          <p:nvPr/>
        </p:nvSpPr>
        <p:spPr>
          <a:xfrm>
            <a:off x="6996632" y="5269607"/>
            <a:ext cx="4533588" cy="5629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Cílem je plný návrat do běžného života při zachování kvality života a prevenci relapsu či lékové rezistence.</a:t>
            </a:r>
            <a:endParaRPr lang="en-US" sz="1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68821"/>
            <a:ext cx="6296860" cy="5814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Sestřina „tichá" síla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5233360" y="1424980"/>
            <a:ext cx="690644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Důvěra, mlčenlivost a mýty, které nejdou ignorovat</a:t>
            </a:r>
            <a:endParaRPr lang="en-US" sz="1450" dirty="0"/>
          </a:p>
        </p:txBody>
      </p:sp>
      <p:sp>
        <p:nvSpPr>
          <p:cNvPr id="5" name="Text 2"/>
          <p:cNvSpPr/>
          <p:nvPr/>
        </p:nvSpPr>
        <p:spPr>
          <a:xfrm>
            <a:off x="5233360" y="2109391"/>
            <a:ext cx="2921522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Mýty zvyšují stigma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5233360" y="2583259"/>
            <a:ext cx="2921522" cy="3080941"/>
          </a:xfrm>
          <a:prstGeom prst="rect">
            <a:avLst/>
          </a:prstGeom>
          <a:noFill/>
          <a:ln/>
        </p:spPr>
        <p:txBody>
          <a:bodyPr wrap="square" lIns="0" tIns="74426" rIns="0" bIns="0" rtlCol="0" anchor="t">
            <a:normAutofit/>
          </a:bodyPr>
          <a:lstStyle/>
          <a:p>
            <a:pPr marL="294640" indent="-294640" algn="l">
              <a:lnSpc>
                <a:spcPct val="132000"/>
              </a:lnSpc>
              <a:buSzPct val="100000"/>
              <a:buChar char="•"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„TBC je nemoc bezdomovců" — nepravda; postihuje všechny sociální skupiny</a:t>
            </a:r>
            <a:endParaRPr lang="en-US" sz="1450" dirty="0"/>
          </a:p>
          <a:p>
            <a:pPr marL="294640" indent="-294640" algn="l">
              <a:lnSpc>
                <a:spcPct val="132000"/>
              </a:lnSpc>
              <a:buSzPct val="100000"/>
              <a:buChar char="•"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Pacient není extrémně nakažlivý za každých podmínek; správná léčba rychle snižuje infekčnost</a:t>
            </a:r>
            <a:endParaRPr lang="en-US" sz="1450" dirty="0"/>
          </a:p>
          <a:p>
            <a:pPr marL="294640" indent="-294640" algn="l">
              <a:lnSpc>
                <a:spcPct val="132000"/>
              </a:lnSpc>
              <a:buSzPct val="100000"/>
              <a:buChar char="•"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Stigmatizace zvyšuje psychickou zátěž a snižuje adherenci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8481106" y="1926233"/>
            <a:ext cx="3189406" cy="4362847"/>
          </a:xfrm>
          <a:prstGeom prst="roundRect">
            <a:avLst>
              <a:gd name="adj" fmla="val 4200"/>
            </a:avLst>
          </a:prstGeom>
          <a:solidFill>
            <a:srgbClr val="505468">
              <a:alpha val="95000"/>
            </a:srgbClr>
          </a:solidFill>
          <a:ln/>
        </p:spPr>
      </p:sp>
      <p:sp>
        <p:nvSpPr>
          <p:cNvPr id="8" name="Text 5"/>
          <p:cNvSpPr/>
          <p:nvPr/>
        </p:nvSpPr>
        <p:spPr>
          <a:xfrm>
            <a:off x="8667136" y="2109391"/>
            <a:ext cx="2817345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Klíč k úspěchu léčby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8667136" y="2583259"/>
            <a:ext cx="2817345" cy="2195116"/>
          </a:xfrm>
          <a:prstGeom prst="rect">
            <a:avLst/>
          </a:prstGeom>
          <a:noFill/>
          <a:ln/>
        </p:spPr>
        <p:txBody>
          <a:bodyPr wrap="square" lIns="0" tIns="74426" rIns="0" bIns="0" rtlCol="0" anchor="t">
            <a:normAutofit/>
          </a:bodyPr>
          <a:lstStyle/>
          <a:p>
            <a:pPr marL="294640" indent="-294640" algn="l">
              <a:lnSpc>
                <a:spcPct val="132000"/>
              </a:lnSpc>
              <a:buSzPct val="100000"/>
              <a:buChar char="•"/>
            </a:pPr>
            <a:r>
              <a:rPr lang="en-US" sz="1450" dirty="0">
                <a:solidFill>
                  <a:srgbClr val="FFFFFF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Včasná diagnostika a tolerance léků</a:t>
            </a:r>
            <a:endParaRPr lang="en-US" sz="1450" dirty="0"/>
          </a:p>
          <a:p>
            <a:pPr marL="294640" indent="-294640" algn="l">
              <a:lnSpc>
                <a:spcPct val="132000"/>
              </a:lnSpc>
              <a:buSzPct val="100000"/>
              <a:buChar char="•"/>
            </a:pPr>
            <a:r>
              <a:rPr lang="en-US" sz="1450" dirty="0">
                <a:solidFill>
                  <a:srgbClr val="FFFFFF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Důsledné dodržování léčebného režimu</a:t>
            </a:r>
            <a:endParaRPr lang="en-US" sz="1450" dirty="0"/>
          </a:p>
          <a:p>
            <a:pPr marL="294640" indent="-294640" algn="l">
              <a:lnSpc>
                <a:spcPct val="132000"/>
              </a:lnSpc>
              <a:buSzPct val="100000"/>
              <a:buChar char="•"/>
            </a:pPr>
            <a:r>
              <a:rPr lang="en-US" sz="1450" dirty="0">
                <a:solidFill>
                  <a:srgbClr val="FFFFFF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Aktivní edukace sestrou posiluje adherenci pacienta každý den</a:t>
            </a:r>
            <a:endParaRPr lang="en-US" sz="1450" dirty="0"/>
          </a:p>
        </p:txBody>
      </p:sp>
      <p:sp>
        <p:nvSpPr>
          <p:cNvPr id="10" name="Text 7"/>
          <p:cNvSpPr/>
          <p:nvPr/>
        </p:nvSpPr>
        <p:spPr>
          <a:xfrm>
            <a:off x="8667136" y="4943177"/>
            <a:ext cx="2817345" cy="11811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Léčba může být u malé části nemocných i doživotní — sestra zůstává průvodcem v celém procesu.</a:t>
            </a:r>
            <a:endParaRPr lang="en-US" sz="14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939</Words>
  <Application>Microsoft Office PowerPoint</Application>
  <PresentationFormat>Širokoúhlá obrazovka</PresentationFormat>
  <Paragraphs>120</Paragraphs>
  <Slides>13</Slides>
  <Notes>13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Instrument Sans SemiBold</vt:lpstr>
      <vt:lpstr>Instrument Sans Medium</vt:lpstr>
      <vt:lpstr>Arial</vt:lpstr>
      <vt:lpstr>Instrument Sans Bold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2</cp:revision>
  <dcterms:created xsi:type="dcterms:W3CDTF">2026-08-31T17:50:19Z</dcterms:created>
  <dcterms:modified xsi:type="dcterms:W3CDTF">2026-08-31T17:51:26Z</dcterms:modified>
</cp:coreProperties>
</file>