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61" r:id="rId3"/>
    <p:sldId id="257" r:id="rId4"/>
    <p:sldId id="258" r:id="rId5"/>
    <p:sldId id="263" r:id="rId6"/>
    <p:sldId id="262" r:id="rId7"/>
    <p:sldId id="259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58" autoAdjust="0"/>
    <p:restoredTop sz="94660"/>
  </p:normalViewPr>
  <p:slideViewPr>
    <p:cSldViewPr snapToGrid="0">
      <p:cViewPr varScale="1">
        <p:scale>
          <a:sx n="67" d="100"/>
          <a:sy n="67" d="100"/>
        </p:scale>
        <p:origin x="9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53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509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289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750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813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817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479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326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83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771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548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A906851-1485-4A5F-B391-EBB7FAF4EA81}" type="datetimeFigureOut">
              <a:rPr lang="cs-CZ" smtClean="0"/>
              <a:t>2. 11. 2020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19D84BE-886C-48FB-8B3C-9DDF70A619E9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334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sps.muni.cz/inovace-SEBS-ASEBS/elearning/fyziologie/fyziologie-a-patofyziologie" TargetMode="External"/><Relationship Id="rId2" Type="http://schemas.openxmlformats.org/officeDocument/2006/relationships/hyperlink" Target="https://www.wikiskripta.eu/w/Termoregulac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blt.cz/skripta/xi-regulacni-mechanismy-1-endokrinni-regulace/11-termoregula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F0657A-1B30-4D3C-A421-63435505FE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0" i="0">
                <a:effectLst/>
                <a:latin typeface="Segoe UI" panose="020B0502040204020203" pitchFamily="34" charset="0"/>
              </a:rPr>
              <a:t>Teplota, regulace teploty lidského těla </a:t>
            </a:r>
            <a:br>
              <a:rPr lang="cs-CZ" b="0" i="0">
                <a:effectLst/>
                <a:latin typeface="Segoe UI" panose="020B0502040204020203" pitchFamily="34" charset="0"/>
              </a:rPr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00570DF-3146-48DD-AF44-60D3B01AF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Zuzana Pojerová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3688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C019E5-D84F-4FF2-8C67-D949C919A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/>
              <a:t>Teplota </a:t>
            </a:r>
            <a:endParaRPr lang="cs-CZ" sz="5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FD8F29B-D957-4ECA-A45E-20C825A36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/>
            <a:r>
              <a:rPr lang="cs-CZ" sz="2200" i="0" dirty="0">
                <a:effectLst/>
              </a:rPr>
              <a:t>Teplota je charakteristika tepelného </a:t>
            </a:r>
            <a:r>
              <a:rPr lang="cs-CZ" sz="2200" dirty="0"/>
              <a:t>stavu</a:t>
            </a:r>
            <a:r>
              <a:rPr lang="cs-CZ" sz="2200" i="0" dirty="0">
                <a:effectLst/>
              </a:rPr>
              <a:t> </a:t>
            </a:r>
            <a:r>
              <a:rPr lang="cs-CZ" sz="2200" dirty="0"/>
              <a:t>hmoty</a:t>
            </a:r>
            <a:endParaRPr lang="cs-CZ" sz="2200" i="0" dirty="0">
              <a:effectLst/>
            </a:endParaRPr>
          </a:p>
          <a:p>
            <a:pPr algn="l"/>
            <a:r>
              <a:rPr lang="cs-CZ" sz="2200" i="0" dirty="0">
                <a:effectLst/>
              </a:rPr>
              <a:t>V obecném významu je to vlastnost předmětů a okolí, kterou je člověk schopen vnímat a přiřadit jí pocity studeného, teplého či horkého</a:t>
            </a:r>
          </a:p>
          <a:p>
            <a:pPr algn="l"/>
            <a:r>
              <a:rPr lang="cs-CZ" sz="2200" i="0" dirty="0">
                <a:effectLst/>
              </a:rPr>
              <a:t>V přírodních a technických vědách a jejich aplikacích je to skalární intenzivní stavová veličina</a:t>
            </a:r>
            <a:r>
              <a:rPr lang="cs-CZ" sz="2200" dirty="0"/>
              <a:t>, </a:t>
            </a:r>
            <a:r>
              <a:rPr lang="cs-CZ" sz="2200" i="0" dirty="0">
                <a:effectLst/>
              </a:rPr>
              <a:t>která je vhodná k popisu stavu ustálených makroskopických systémů</a:t>
            </a:r>
          </a:p>
          <a:p>
            <a:pPr algn="l"/>
            <a:r>
              <a:rPr lang="cs-CZ" sz="2200" i="0" dirty="0">
                <a:effectLst/>
              </a:rPr>
              <a:t>Základní fyzikální veličinou </a:t>
            </a:r>
            <a:r>
              <a:rPr lang="cs-CZ" sz="2200" dirty="0"/>
              <a:t>soustavy SI,</a:t>
            </a:r>
            <a:r>
              <a:rPr lang="cs-CZ" sz="2200" i="0" dirty="0">
                <a:effectLst/>
              </a:rPr>
              <a:t> plný názvem termodynamická teplota </a:t>
            </a:r>
          </a:p>
          <a:p>
            <a:pPr algn="l"/>
            <a:r>
              <a:rPr lang="cs-CZ" sz="2200" dirty="0"/>
              <a:t>J</a:t>
            </a:r>
            <a:r>
              <a:rPr lang="cs-CZ" sz="2200" i="0" dirty="0">
                <a:effectLst/>
              </a:rPr>
              <a:t>ednotkou </a:t>
            </a:r>
            <a:r>
              <a:rPr lang="cs-CZ" sz="2200" dirty="0"/>
              <a:t>kelvin</a:t>
            </a:r>
            <a:r>
              <a:rPr lang="cs-CZ" sz="2200" i="0" dirty="0">
                <a:effectLst/>
              </a:rPr>
              <a:t> (K) nebo </a:t>
            </a:r>
            <a:r>
              <a:rPr lang="cs-CZ" sz="2200" dirty="0"/>
              <a:t>stupeň Celsia</a:t>
            </a:r>
            <a:r>
              <a:rPr lang="cs-CZ" sz="2200" i="0" dirty="0">
                <a:effectLst/>
              </a:rPr>
              <a:t> (°C)</a:t>
            </a:r>
          </a:p>
          <a:p>
            <a:pPr algn="l"/>
            <a:r>
              <a:rPr lang="cs-CZ" sz="2200" i="0" dirty="0">
                <a:effectLst/>
              </a:rPr>
              <a:t>Nejnižší možnou teplotou je teplota </a:t>
            </a:r>
            <a:r>
              <a:rPr lang="cs-CZ" sz="2200" dirty="0"/>
              <a:t>absolutní nuly</a:t>
            </a:r>
            <a:r>
              <a:rPr lang="cs-CZ" sz="2200" i="0" dirty="0">
                <a:effectLst/>
              </a:rPr>
              <a:t> (0 K; − 273,15 °C), ke které se lze libovolně přiblížit, avšak nelze jí dosáhnout</a:t>
            </a:r>
          </a:p>
          <a:p>
            <a:pPr algn="l"/>
            <a:r>
              <a:rPr lang="cs-CZ" sz="2200" i="0" dirty="0">
                <a:effectLst/>
              </a:rPr>
              <a:t>K měření teploty se používají </a:t>
            </a:r>
            <a:r>
              <a:rPr lang="cs-CZ" sz="2200" dirty="0"/>
              <a:t>teploměry</a:t>
            </a:r>
            <a:endParaRPr lang="cs-CZ" sz="2200" i="0" dirty="0">
              <a:effectLst/>
            </a:endParaRPr>
          </a:p>
          <a:p>
            <a:pPr algn="l"/>
            <a:r>
              <a:rPr lang="cs-CZ" sz="2200" i="0" dirty="0">
                <a:effectLst/>
              </a:rPr>
              <a:t>Teplota je ústředním pojmem </a:t>
            </a:r>
            <a:r>
              <a:rPr lang="cs-CZ" sz="2200" dirty="0"/>
              <a:t>termiky</a:t>
            </a:r>
            <a:r>
              <a:rPr lang="cs-CZ" sz="2200" i="0" dirty="0">
                <a:effectLst/>
              </a:rPr>
              <a:t> a důležitou veličinou pro popis tepelných jevů</a:t>
            </a:r>
          </a:p>
          <a:p>
            <a:pPr algn="l"/>
            <a:r>
              <a:rPr lang="cs-CZ" sz="2200" i="0" dirty="0">
                <a:effectLst/>
              </a:rPr>
              <a:t>Také je důležitým pojmem např. v průmyslových aplikacích, lékařství a ekologii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0788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1AD1B8-2E22-428C-A5F5-D15A2D0DA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/>
              <a:t>Teplota lidského těla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0BFE7C-5229-423A-922A-C14A34733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2900" i="0" dirty="0">
                <a:solidFill>
                  <a:srgbClr val="222222"/>
                </a:solidFill>
                <a:effectLst/>
              </a:rPr>
              <a:t>Lidské tělo si za normálních podmínek udržuje konstantní teplotu 35,8 - 37°C,</a:t>
            </a:r>
            <a:r>
              <a:rPr lang="cs-CZ" sz="2900" b="0" i="0" dirty="0">
                <a:solidFill>
                  <a:srgbClr val="212529"/>
                </a:solidFill>
                <a:effectLst/>
              </a:rPr>
              <a:t> v rektu o 0,6 °C vyšší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Většina orgánů vyžaduje teplotu okolo 37 °C, běžně se ale pohybujeme v rozmezí až 35,5–40 °C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to je dáno různými fyziologickými vlivy jako 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cirkadiánními rytmy (v průběhu dne kolísá od 36 do 37,5 °C, minimum ráno, maximum odpoledne)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menstruačním cyklem (během ovulace pokles o 0,3 °C, v druhé polovině cyklu vlivem progesteronu a také v těhotenství až + 0,5 °C)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fyzickou zátěží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příjmem potravy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věkem</a:t>
            </a:r>
          </a:p>
          <a:p>
            <a:r>
              <a:rPr lang="cs-CZ" sz="2900" b="0" i="0" dirty="0">
                <a:solidFill>
                  <a:srgbClr val="212529"/>
                </a:solidFill>
                <a:effectLst/>
              </a:rPr>
              <a:t>okolním prostředím </a:t>
            </a:r>
          </a:p>
          <a:p>
            <a:r>
              <a:rPr lang="cs-CZ" sz="2900" dirty="0">
                <a:solidFill>
                  <a:srgbClr val="212529"/>
                </a:solidFill>
              </a:rPr>
              <a:t>T</a:t>
            </a:r>
            <a:r>
              <a:rPr lang="cs-CZ" sz="2900" b="0" i="0" dirty="0">
                <a:solidFill>
                  <a:srgbClr val="212529"/>
                </a:solidFill>
                <a:effectLst/>
              </a:rPr>
              <a:t>epelná pohoda je stav, kdy díky přiměřené okolní teplotě organismus nemusí zapojovat termoregulační mechanismy (20–21 °C oblečený, 28–30 °C nahý) </a:t>
            </a:r>
            <a:endParaRPr lang="cs-CZ" sz="2900" dirty="0">
              <a:solidFill>
                <a:srgbClr val="212529"/>
              </a:solidFill>
            </a:endParaRPr>
          </a:p>
          <a:p>
            <a:endParaRPr lang="cs-CZ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279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0254DB-99DD-4BEE-B9B8-FFFD46A51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/>
              <a:t>Termoregulace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93D6F4-C94D-49CD-AAE0-356E9E715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/>
            <a:r>
              <a:rPr lang="cs-CZ" sz="2400" i="0" dirty="0">
                <a:effectLst/>
              </a:rPr>
              <a:t>Udržení optimální tělesné teploty navzdory podmínkám okolního prostředí je nezbytnou funkcí organismu teplokrevných živočichů včetně člověka </a:t>
            </a:r>
          </a:p>
          <a:p>
            <a:pPr algn="l"/>
            <a:r>
              <a:rPr lang="cs-CZ" sz="2400" i="0" dirty="0">
                <a:effectLst/>
              </a:rPr>
              <a:t>Relativně stálá tělesná teplota je nutná pro normální činnost metabolismu a průběh enzymatických reakcí</a:t>
            </a:r>
          </a:p>
          <a:p>
            <a:pPr algn="l"/>
            <a:r>
              <a:rPr lang="cs-CZ" sz="2400" i="0" dirty="0">
                <a:effectLst/>
              </a:rPr>
              <a:t>Tělesná teplota je dána výsledkem mezi příjmem, produkcí a výdejem tepla, rovnováhu zajišťuje termoregulace</a:t>
            </a:r>
          </a:p>
          <a:p>
            <a:pPr algn="l"/>
            <a:r>
              <a:rPr lang="cs-CZ" sz="2400" i="0" dirty="0">
                <a:effectLst/>
              </a:rPr>
              <a:t>Termoregulace lidského těla je založena na principu záporné zpětné vazby či homeostáze</a:t>
            </a:r>
          </a:p>
          <a:p>
            <a:pPr algn="l"/>
            <a:r>
              <a:rPr lang="cs-CZ" sz="2400" i="0" dirty="0">
                <a:effectLst/>
              </a:rPr>
              <a:t>Regulačním centrem je hypothalamus, kde jsou vyhodnocovány signály z </a:t>
            </a:r>
            <a:r>
              <a:rPr lang="cs-CZ" sz="2400" dirty="0"/>
              <a:t>termoreceptorů</a:t>
            </a:r>
            <a:endParaRPr lang="cs-CZ" sz="2400" i="0" dirty="0">
              <a:effectLst/>
            </a:endParaRPr>
          </a:p>
          <a:p>
            <a:pPr algn="l"/>
            <a:r>
              <a:rPr lang="cs-CZ" sz="2400" i="0" dirty="0">
                <a:effectLst/>
              </a:rPr>
              <a:t>Jádro lidského těla je teplokrevné (</a:t>
            </a:r>
            <a:r>
              <a:rPr lang="cs-CZ" sz="2400" i="1" dirty="0">
                <a:effectLst/>
              </a:rPr>
              <a:t>homoiotermní</a:t>
            </a:r>
            <a:r>
              <a:rPr lang="cs-CZ" sz="2400" i="0" dirty="0">
                <a:effectLst/>
              </a:rPr>
              <a:t>) i v případě velkých výkyvů okolní teploty se jeho teplota mění jen minimálně, periferní části těla (kůže, končetiny) jsou studenokrevné (</a:t>
            </a:r>
            <a:r>
              <a:rPr lang="cs-CZ" sz="2400" i="1" dirty="0" err="1">
                <a:effectLst/>
              </a:rPr>
              <a:t>poikilotermně</a:t>
            </a:r>
            <a:r>
              <a:rPr lang="cs-CZ" sz="2400" i="0" dirty="0">
                <a:effectLst/>
              </a:rPr>
              <a:t>) a částečně se přizpůsobují okolí, což zabraňuje vysokým ztrátám tepla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8218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B6C054-235A-40FB-9D1C-3F25BE86A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/>
              <a:t>Regulace teploty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F5F1DB-DEFB-4E81-9186-C3C6CE9DA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l"/>
            <a:r>
              <a:rPr lang="cs-CZ" sz="3200" b="1" dirty="0">
                <a:effectLst/>
              </a:rPr>
              <a:t>Snížení teploty:</a:t>
            </a:r>
            <a:r>
              <a:rPr lang="cs-CZ" sz="3200" b="1" dirty="0"/>
              <a:t> </a:t>
            </a:r>
            <a:r>
              <a:rPr lang="cs-CZ" sz="3200" dirty="0"/>
              <a:t>v</a:t>
            </a:r>
            <a:r>
              <a:rPr lang="cs-CZ" sz="3200" dirty="0">
                <a:effectLst/>
              </a:rPr>
              <a:t> případě zvýšené teploty organismu dochází k aktivaci předního hypothalamu, což vede k inhibici sympatických center v zadním hypothalamu, základní regulační mechanismy snížení teploty organismu (zvyšující odtok tepla do okolí):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>
                <a:effectLst/>
              </a:rPr>
              <a:t>Vasodilatace</a:t>
            </a:r>
            <a:r>
              <a:rPr lang="cs-CZ" sz="3200" dirty="0"/>
              <a:t>:</a:t>
            </a:r>
            <a:r>
              <a:rPr lang="cs-CZ" sz="3200" dirty="0">
                <a:effectLst/>
              </a:rPr>
              <a:t> zatímco běžně proudí do kůže 5 % srdečního výdeje, maximální dilatací může být tento podíl zvýšen až na 30 %, zvýší přenos tepla do kůže</a:t>
            </a:r>
            <a:r>
              <a:rPr lang="cs-CZ" sz="3200" dirty="0"/>
              <a:t>, </a:t>
            </a:r>
            <a:r>
              <a:rPr lang="cs-CZ" sz="3200" dirty="0">
                <a:effectLst/>
              </a:rPr>
              <a:t>znatelné pocení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>
                <a:effectLst/>
              </a:rPr>
              <a:t>Omezení produkce tepla</a:t>
            </a:r>
          </a:p>
          <a:p>
            <a:pPr algn="l"/>
            <a:r>
              <a:rPr lang="cs-CZ" sz="3200" b="1" dirty="0">
                <a:effectLst/>
              </a:rPr>
              <a:t>Zvýšení teploty: </a:t>
            </a:r>
            <a:r>
              <a:rPr lang="cs-CZ" sz="3200" dirty="0">
                <a:effectLst/>
              </a:rPr>
              <a:t>reakce na chlad probíhá opačně, chladovými receptory z periferie je stimulován zadní hypothalamus, základní regulační mechanismy zvýšení teploty organismu (snižující odtok tepla do okolí):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/>
              <a:t>V</a:t>
            </a:r>
            <a:r>
              <a:rPr lang="cs-CZ" sz="3200" dirty="0">
                <a:effectLst/>
              </a:rPr>
              <a:t>asokonstrikce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/>
              <a:t>Z</a:t>
            </a:r>
            <a:r>
              <a:rPr lang="cs-CZ" sz="3200" dirty="0">
                <a:effectLst/>
              </a:rPr>
              <a:t>výšení produkce tepla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>
                <a:effectLst/>
              </a:rPr>
              <a:t>Termogeneze</a:t>
            </a:r>
            <a:r>
              <a:rPr lang="cs-CZ" sz="3200" dirty="0"/>
              <a:t>:</a:t>
            </a:r>
            <a:r>
              <a:rPr lang="cs-CZ" sz="3200" dirty="0">
                <a:effectLst/>
              </a:rPr>
              <a:t> chladový třes (vědomím neovladatelná svalová práce), chemická termogeneze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/>
              <a:t>Z</a:t>
            </a:r>
            <a:r>
              <a:rPr lang="cs-CZ" sz="3200" dirty="0">
                <a:effectLst/>
              </a:rPr>
              <a:t>výšení metabolismu (působení </a:t>
            </a:r>
            <a:r>
              <a:rPr lang="cs-CZ" sz="3200" dirty="0" err="1">
                <a:effectLst/>
              </a:rPr>
              <a:t>kalorigenních</a:t>
            </a:r>
            <a:r>
              <a:rPr lang="cs-CZ" sz="3200" dirty="0">
                <a:effectLst/>
              </a:rPr>
              <a:t> hormonů)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sz="3200" dirty="0">
                <a:effectLst/>
              </a:rPr>
              <a:t>„Husí kůže" (reakce vegetativního nervstva, pozůstatek od živočichů, kteří </a:t>
            </a:r>
            <a:r>
              <a:rPr lang="cs-CZ" sz="3200" dirty="0" err="1">
                <a:effectLst/>
              </a:rPr>
              <a:t>zježením</a:t>
            </a:r>
            <a:r>
              <a:rPr lang="cs-CZ" sz="3200" dirty="0">
                <a:effectLst/>
              </a:rPr>
              <a:t> srsti zvyšují její izolační vlastnosti)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8965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60DB9D-659B-48E2-9EFF-2B54E1D46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solidFill>
                  <a:srgbClr val="000000"/>
                </a:solidFill>
              </a:rPr>
              <a:t>Vznik</a:t>
            </a:r>
            <a:r>
              <a:rPr lang="cs-CZ" sz="5400" b="1" i="0" dirty="0">
                <a:solidFill>
                  <a:srgbClr val="000000"/>
                </a:solidFill>
                <a:effectLst/>
              </a:rPr>
              <a:t> tepla v organismu</a:t>
            </a:r>
            <a:endParaRPr lang="cs-CZ" sz="5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B0A43B8-7C52-4942-B403-FAEC57FF0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effectLst/>
              </a:rPr>
              <a:t>Teplo vzniká v těle především jako vedlejší efekt metabolických procesů a důsledek svalové práce, v klidu je více než polovina (56 %) tepla produkována ve vnitřních orgánech</a:t>
            </a:r>
            <a:endParaRPr lang="cs-CZ" dirty="0"/>
          </a:p>
          <a:p>
            <a:r>
              <a:rPr lang="cs-CZ" dirty="0">
                <a:effectLst/>
              </a:rPr>
              <a:t>Na tvorbě tepla se podílí: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effectLst/>
              </a:rPr>
              <a:t>průměrný </a:t>
            </a:r>
            <a:r>
              <a:rPr lang="cs-CZ" dirty="0"/>
              <a:t>bazální metabolismus</a:t>
            </a:r>
            <a:r>
              <a:rPr lang="cs-CZ" dirty="0">
                <a:effectLst/>
              </a:rPr>
              <a:t> všech buněk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err="1">
                <a:effectLst/>
              </a:rPr>
              <a:t>termogenní</a:t>
            </a:r>
            <a:r>
              <a:rPr lang="cs-CZ" dirty="0">
                <a:effectLst/>
              </a:rPr>
              <a:t> efekt potravy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effectLst/>
              </a:rPr>
              <a:t>zvýšený metabolismus aktivovaný v důsledku působení regulačních hormonů, např. sympatikem, adrenalinem, noradrenalinem, tyroxinem atd.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effectLst/>
              </a:rPr>
              <a:t>zvýšený metabolismus podmíněný svalovou námahou, chladovým třesem, trávením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effectLst/>
              </a:rPr>
              <a:t>zvýšený metabolismus podmíněný zvýšenou teplotou buněk v důsledku růstu rychlosti probíhajících chemických reakcí</a:t>
            </a:r>
          </a:p>
          <a:p>
            <a:r>
              <a:rPr lang="cs-CZ" dirty="0">
                <a:effectLst/>
              </a:rPr>
              <a:t>Přibližně 18 % tepla vzniká v klidu ve svalech, zbytek tepla je produkován mozkem a ostatními tkáněmi</a:t>
            </a:r>
          </a:p>
          <a:p>
            <a:r>
              <a:rPr lang="cs-CZ" dirty="0">
                <a:effectLst/>
              </a:rPr>
              <a:t>V námaze může podíl svalové práce stoupnout až na 90 %</a:t>
            </a:r>
          </a:p>
          <a:p>
            <a:r>
              <a:rPr lang="cs-CZ" dirty="0">
                <a:effectLst/>
              </a:rPr>
              <a:t>Klesne-li teplota lidského těla pod 35,5 °C, nastupuje svalový třes</a:t>
            </a:r>
          </a:p>
        </p:txBody>
      </p:sp>
    </p:spTree>
    <p:extLst>
      <p:ext uri="{BB962C8B-B14F-4D97-AF65-F5344CB8AC3E}">
        <p14:creationId xmlns:p14="http://schemas.microsoft.com/office/powerpoint/2010/main" val="2013849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65900F-20A5-43B6-BE1D-B30D9700D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0" dirty="0">
                <a:solidFill>
                  <a:srgbClr val="000000"/>
                </a:solidFill>
                <a:effectLst/>
              </a:rPr>
              <a:t>Tepelná izolace</a:t>
            </a:r>
            <a:endParaRPr lang="cs-CZ" sz="5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C275E1-0A23-4C8B-9A62-FF030C017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cs-CZ" sz="2000" i="0" dirty="0">
                <a:solidFill>
                  <a:srgbClr val="212529"/>
                </a:solidFill>
                <a:effectLst/>
              </a:rPr>
              <a:t>Cévní systém přenáší teplo velmi dobře</a:t>
            </a:r>
          </a:p>
          <a:p>
            <a:pPr algn="l"/>
            <a:r>
              <a:rPr lang="cs-CZ" sz="2000" i="0" dirty="0">
                <a:solidFill>
                  <a:srgbClr val="212529"/>
                </a:solidFill>
                <a:effectLst/>
              </a:rPr>
              <a:t>Regulací průtoku krve podkožními žilními pleteněmi je možné významně ovlivnit ztráty tepla</a:t>
            </a:r>
            <a:endParaRPr lang="cs-CZ" sz="2000" dirty="0">
              <a:solidFill>
                <a:srgbClr val="212529"/>
              </a:solidFill>
            </a:endParaRPr>
          </a:p>
          <a:p>
            <a:pPr algn="l"/>
            <a:r>
              <a:rPr lang="cs-CZ" sz="2000" i="0" dirty="0">
                <a:solidFill>
                  <a:srgbClr val="212529"/>
                </a:solidFill>
                <a:effectLst/>
              </a:rPr>
              <a:t>Kůže, podkoží a tuk jsou oproti tomu izolátory mají třetinovou schopnost vést teplo a před ztrátami organismus chrání</a:t>
            </a:r>
          </a:p>
          <a:p>
            <a:pPr algn="l"/>
            <a:r>
              <a:rPr lang="cs-CZ" sz="2000" i="0" dirty="0">
                <a:solidFill>
                  <a:srgbClr val="212529"/>
                </a:solidFill>
                <a:effectLst/>
              </a:rPr>
              <a:t>Velkým úbytkům tepla na periferii zabraňuje také protiproudový mechanismus, kdy teplá tepenná krev tekoucí z jádra na periferii předává teplo chladnější krvi žilní vracející se zpět</a:t>
            </a:r>
          </a:p>
          <a:p>
            <a:pPr algn="l"/>
            <a:r>
              <a:rPr lang="cs-CZ" sz="2000" i="0" dirty="0">
                <a:solidFill>
                  <a:srgbClr val="212529"/>
                </a:solidFill>
                <a:effectLst/>
              </a:rPr>
              <a:t>Běžné oblečení sníží ztráty tepla na polovinu, speciální až na jednu šestinu, mokré oblečení naopak umožňuje až 20× vyšší ztráty tepla</a:t>
            </a:r>
          </a:p>
          <a:p>
            <a:pPr algn="l"/>
            <a:r>
              <a:rPr lang="cs-CZ" sz="2000" b="0" i="0" dirty="0">
                <a:solidFill>
                  <a:srgbClr val="212529"/>
                </a:solidFill>
                <a:effectLst/>
              </a:rPr>
              <a:t>Ke ztrátám tepla dochází mechanismy, které dělíme na:</a:t>
            </a:r>
            <a:endParaRPr lang="cs-CZ" sz="2000" dirty="0">
              <a:solidFill>
                <a:srgbClr val="212529"/>
              </a:solidFill>
            </a:endParaRPr>
          </a:p>
          <a:p>
            <a:pPr algn="l"/>
            <a:r>
              <a:rPr lang="cs-CZ" sz="2000" dirty="0">
                <a:solidFill>
                  <a:srgbClr val="212529"/>
                </a:solidFill>
              </a:rPr>
              <a:t>p</a:t>
            </a:r>
            <a:r>
              <a:rPr lang="cs-CZ" sz="2000" b="0" i="0" dirty="0">
                <a:solidFill>
                  <a:srgbClr val="212529"/>
                </a:solidFill>
                <a:effectLst/>
              </a:rPr>
              <a:t>římé ztráty tepla: radiace (vyzařování), kondukce (vedení), konvekce (proudění)</a:t>
            </a:r>
          </a:p>
          <a:p>
            <a:pPr algn="l"/>
            <a:r>
              <a:rPr lang="cs-CZ" sz="2000" b="0" i="0" dirty="0">
                <a:solidFill>
                  <a:srgbClr val="212529"/>
                </a:solidFill>
                <a:effectLst/>
              </a:rPr>
              <a:t>nepřímé ztráty tepla:  odpařování z plic, pocení</a:t>
            </a:r>
          </a:p>
          <a:p>
            <a:pPr algn="l"/>
            <a:endParaRPr lang="cs-CZ" sz="2000" i="0" dirty="0">
              <a:solidFill>
                <a:srgbClr val="212529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18063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D3B982-0F93-44BA-BB17-AE0C6CC36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0" dirty="0">
                <a:solidFill>
                  <a:srgbClr val="000000"/>
                </a:solidFill>
                <a:effectLst/>
              </a:rPr>
              <a:t>Extrémní teploty</a:t>
            </a:r>
            <a:endParaRPr lang="cs-CZ" sz="54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3404EF-7EAC-434C-A784-492763974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Regulační mechanismy lidského těla umožňují udržet stálou teplotu jádra při okolních teplotách 12–54 °C</a:t>
            </a:r>
          </a:p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V případě vystavení vysokým teplotám dochází k nadměrnému pocení, adaptačními mechanismy na vysoké teploty jsou např. nadprodukce aldosteronu, který při pocení zabraňuje vysokým ztrátám iontů či zvýšení objemu krve</a:t>
            </a:r>
          </a:p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Úpal nastává, je-li teplota těla vnějšími vlivy zvýšena nad 40,5 °C, trvá-li zvýšení teploty delší dobu, selhávají termoregulační centra, objevuje se zmatenost až ztráta vědomí</a:t>
            </a:r>
          </a:p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Úžeh vzniká zejména přímým slunečním zářením</a:t>
            </a:r>
            <a:r>
              <a:rPr lang="cs-CZ" dirty="0">
                <a:solidFill>
                  <a:srgbClr val="212529"/>
                </a:solidFill>
              </a:rPr>
              <a:t>,</a:t>
            </a:r>
            <a:r>
              <a:rPr lang="cs-CZ" i="0" dirty="0">
                <a:solidFill>
                  <a:srgbClr val="212529"/>
                </a:solidFill>
                <a:effectLst/>
              </a:rPr>
              <a:t> vede k malátnosti, poruše koncentrace, bolesti hlavy, závratím, nevolnosti, zvracení, ztuhnutí šíje, překrvení mozkových obalů </a:t>
            </a:r>
          </a:p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Odolnost vůči nízkým teplotám je vyšší, při ochlazení o několik stupňů dochází po návratu do normálního prostředí ke spontánnímu zvýšení teploty a organismus zpravidla nebývá poškozen </a:t>
            </a:r>
          </a:p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Klesne-li teplota jádra pod 28 °C, je spontánní návrat nemožný, při zahřátí však dochází k návratu do normálu. Člověk snese bez následků pokles teploty až na 21 °C, toho se využívá v chirurgii</a:t>
            </a:r>
          </a:p>
          <a:p>
            <a:pPr algn="l"/>
            <a:r>
              <a:rPr lang="cs-CZ" i="0" dirty="0">
                <a:solidFill>
                  <a:srgbClr val="212529"/>
                </a:solidFill>
                <a:effectLst/>
              </a:rPr>
              <a:t>Větší tendenci k podchlazení mají novorozenci, kvůli relativně velkému povrchu těla, malému množství podkožního tuku a nezralé třesové termogenezi</a:t>
            </a:r>
          </a:p>
          <a:p>
            <a:pPr algn="l"/>
            <a:endParaRPr lang="cs-CZ" i="0" dirty="0">
              <a:solidFill>
                <a:srgbClr val="212529"/>
              </a:solidFill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533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1125DE-C577-4AA9-B6A9-9B3D4E964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36FA82-57D2-4877-AD7E-239C8831C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https://www.wikiskripta.eu/w/Termoregulace</a:t>
            </a:r>
            <a:endParaRPr lang="cs-CZ" dirty="0"/>
          </a:p>
          <a:p>
            <a:r>
              <a:rPr lang="cs-CZ" dirty="0">
                <a:hlinkClick r:id="rId3"/>
              </a:rPr>
              <a:t>https://www.fsps.muni.cz/inovace-SEBS-ASEBS/elearning/fyziologie/fyziologie-a-patofyziologie</a:t>
            </a:r>
            <a:endParaRPr lang="cs-CZ" dirty="0"/>
          </a:p>
          <a:p>
            <a:r>
              <a:rPr lang="cs-CZ" dirty="0">
                <a:hlinkClick r:id="rId4"/>
              </a:rPr>
              <a:t>http://fblt.cz/skripta/xi-regulacni-mechanismy-1-endokrinni-regulace/</a:t>
            </a:r>
            <a:r>
              <a:rPr lang="cs-CZ">
                <a:hlinkClick r:id="rId4"/>
              </a:rPr>
              <a:t>11-termoregulace/</a:t>
            </a:r>
            <a:endParaRPr lang="cs-CZ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157509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76</TotalTime>
  <Words>1030</Words>
  <Application>Microsoft Office PowerPoint</Application>
  <PresentationFormat>Širokoúhlá obrazovka</PresentationFormat>
  <Paragraphs>72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Arial</vt:lpstr>
      <vt:lpstr>Calibri</vt:lpstr>
      <vt:lpstr>Calibri Light</vt:lpstr>
      <vt:lpstr>Segoe UI</vt:lpstr>
      <vt:lpstr>Retrospektiva</vt:lpstr>
      <vt:lpstr>Teplota, regulace teploty lidského těla  </vt:lpstr>
      <vt:lpstr>Teplota </vt:lpstr>
      <vt:lpstr>Teplota lidského těla  </vt:lpstr>
      <vt:lpstr>Termoregulace</vt:lpstr>
      <vt:lpstr>Regulace teploty </vt:lpstr>
      <vt:lpstr>Vznik tepla v organismu</vt:lpstr>
      <vt:lpstr>Tepelná izolace</vt:lpstr>
      <vt:lpstr>Extrémní teploty</vt:lpstr>
      <vt:lpstr>Zdroje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Teplota, regulace teploty lidského těla</dc:title>
  <dc:creator>Zuzča</dc:creator>
  <cp:lastModifiedBy>Zuzča</cp:lastModifiedBy>
  <cp:revision>10</cp:revision>
  <dcterms:created xsi:type="dcterms:W3CDTF">2020-11-02T17:24:40Z</dcterms:created>
  <dcterms:modified xsi:type="dcterms:W3CDTF">2020-11-02T18:52:03Z</dcterms:modified>
</cp:coreProperties>
</file>