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58" r:id="rId7"/>
    <p:sldId id="265" r:id="rId8"/>
    <p:sldId id="266" r:id="rId9"/>
    <p:sldId id="267" r:id="rId10"/>
    <p:sldId id="259" r:id="rId11"/>
    <p:sldId id="260" r:id="rId12"/>
    <p:sldId id="26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estujzadara.cz/cestopisy/cestovani-po-asii/cestopisy-z-iraku/ninive-historicka-lokalita-v-iraku" TargetMode="External"/><Relationship Id="rId2" Type="http://schemas.openxmlformats.org/officeDocument/2006/relationships/hyperlink" Target="https://epochalnisvet.cz/tajemne-visute-zahrady-byl-jeden-ze-sedmi-divu-sveta-skutecn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agazin.travelportal.cz/2017/08/22/abu-simbel-chramy-egypt/" TargetMode="External"/><Relationship Id="rId5" Type="http://schemas.openxmlformats.org/officeDocument/2006/relationships/hyperlink" Target="https://www.egypttoursportal.com/blog/luxor-attractions/karnak-cachette/" TargetMode="External"/><Relationship Id="rId4" Type="http://schemas.openxmlformats.org/officeDocument/2006/relationships/hyperlink" Target="https://www.egypt-dovolena.cz/pamatky/pyramidy-v-giz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072DD2-8419-9B1A-5978-7949FAF191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NEJSTARŠÍ CIVILIZACE SVĚTA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5D5A32D-6DC0-DB97-1E5D-E2205C9B67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817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064C6E-D171-13A1-DE90-C2768E192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MEZOPOTÁMIE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368657-2144-D5BB-FDC2-85465F21B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Oblast mezi řekami Eufrat a Tigris, tzv. úrodný půlměsíc</a:t>
            </a:r>
          </a:p>
          <a:p>
            <a:r>
              <a:rPr lang="cs-CZ" b="1" u="sng" dirty="0"/>
              <a:t>Rozdělení říše:</a:t>
            </a:r>
          </a:p>
          <a:p>
            <a:pPr lvl="1"/>
            <a:r>
              <a:rPr lang="cs-CZ" dirty="0"/>
              <a:t>Sever: Asýrie</a:t>
            </a:r>
          </a:p>
          <a:p>
            <a:pPr lvl="1"/>
            <a:r>
              <a:rPr lang="cs-CZ" dirty="0"/>
              <a:t>Jih: Babylonie (</a:t>
            </a:r>
            <a:r>
              <a:rPr lang="cs-CZ" dirty="0" err="1"/>
              <a:t>Akkad</a:t>
            </a:r>
            <a:r>
              <a:rPr lang="cs-CZ" dirty="0"/>
              <a:t>, Sumer)</a:t>
            </a:r>
          </a:p>
          <a:p>
            <a:r>
              <a:rPr lang="cs-CZ" dirty="0"/>
              <a:t>Klínové písmo, hliněné destičky – Epos o Gilgamešovi</a:t>
            </a:r>
          </a:p>
          <a:p>
            <a:r>
              <a:rPr lang="cs-CZ" dirty="0"/>
              <a:t>Nejstarší a největší knihovna – Ninive</a:t>
            </a:r>
          </a:p>
          <a:p>
            <a:r>
              <a:rPr lang="cs-CZ" dirty="0"/>
              <a:t>Chamurappiho zákoník</a:t>
            </a:r>
          </a:p>
          <a:p>
            <a:r>
              <a:rPr lang="cs-CZ" dirty="0"/>
              <a:t>Visuté zahrady </a:t>
            </a:r>
            <a:r>
              <a:rPr lang="cs-CZ" dirty="0" err="1"/>
              <a:t>Semiradiny</a:t>
            </a:r>
            <a:r>
              <a:rPr lang="cs-CZ" dirty="0">
                <a:solidFill>
                  <a:srgbClr val="FF0000"/>
                </a:solidFill>
              </a:rPr>
              <a:t> 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2873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AC3A61-A5DB-9C27-B569-5AF2E69CA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VISUTÉ ZAHRADY SEMIRADINY</a:t>
            </a:r>
          </a:p>
        </p:txBody>
      </p:sp>
      <p:pic>
        <p:nvPicPr>
          <p:cNvPr id="1026" name="Picture 2" descr="Tajemné Visuté zahrady: Byl jeden ze sedmi divů světa skutečný? –  EpochálníSvět.cz">
            <a:extLst>
              <a:ext uri="{FF2B5EF4-FFF2-40B4-BE49-F238E27FC236}">
                <a16:creationId xmlns:a16="http://schemas.microsoft.com/office/drawing/2014/main" id="{F21442CF-08F4-1E42-F587-CE87EC344F6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701" y="2557463"/>
            <a:ext cx="550859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927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7B18B7-C611-53B8-7C9E-4539DFC3A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KNIHOVNA V NINIVE</a:t>
            </a:r>
          </a:p>
        </p:txBody>
      </p:sp>
      <p:pic>
        <p:nvPicPr>
          <p:cNvPr id="2050" name="Picture 2" descr="DP S A TELIER 1+XX">
            <a:extLst>
              <a:ext uri="{FF2B5EF4-FFF2-40B4-BE49-F238E27FC236}">
                <a16:creationId xmlns:a16="http://schemas.microsoft.com/office/drawing/2014/main" id="{F1E3DF50-4A70-4442-6796-1DE6A3474B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695632"/>
            <a:ext cx="4905375" cy="322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298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5BBB26-5E51-C9CC-6E40-1D7E3440A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NINIVE</a:t>
            </a:r>
          </a:p>
        </p:txBody>
      </p:sp>
      <p:pic>
        <p:nvPicPr>
          <p:cNvPr id="3074" name="Picture 2" descr="Ninive – historická lokalita v Iráku | CestujZadara.cz">
            <a:extLst>
              <a:ext uri="{FF2B5EF4-FFF2-40B4-BE49-F238E27FC236}">
                <a16:creationId xmlns:a16="http://schemas.microsoft.com/office/drawing/2014/main" id="{EC59D0E5-79B2-B624-16A8-2D4058078E2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25" y="2557463"/>
            <a:ext cx="663575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232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FD2B12-4100-2388-6F69-783E82EF5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EGYPT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F34809E-0C41-4953-9AA3-170151B9C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Oblast kolem řeky Nil</a:t>
            </a:r>
          </a:p>
          <a:p>
            <a:r>
              <a:rPr lang="cs-CZ" dirty="0"/>
              <a:t>Písmo: hieroglyfy, psalo se na papyrus</a:t>
            </a:r>
          </a:p>
          <a:p>
            <a:r>
              <a:rPr lang="cs-CZ" dirty="0"/>
              <a:t>Významné stavby: pyramidy v Gíze, Velká sfinga, Údolí králů, </a:t>
            </a:r>
            <a:r>
              <a:rPr lang="cs-CZ" dirty="0" err="1"/>
              <a:t>Karnak</a:t>
            </a:r>
            <a:r>
              <a:rPr lang="cs-CZ" dirty="0"/>
              <a:t>, Abú </a:t>
            </a:r>
            <a:r>
              <a:rPr lang="cs-CZ" dirty="0" err="1"/>
              <a:t>Simbel</a:t>
            </a:r>
            <a:endParaRPr lang="cs-CZ" dirty="0"/>
          </a:p>
          <a:p>
            <a:r>
              <a:rPr lang="cs-CZ" dirty="0"/>
              <a:t>V čele země: faraón</a:t>
            </a:r>
          </a:p>
          <a:p>
            <a:r>
              <a:rPr lang="cs-CZ" dirty="0"/>
              <a:t> kastovní systém, otrokářství </a:t>
            </a:r>
            <a:r>
              <a:rPr lang="cs-CZ" dirty="0">
                <a:solidFill>
                  <a:srgbClr val="FF0000"/>
                </a:solidFill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1729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B3289A-3DC8-7E38-7B39-5A66177B1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GÍZA</a:t>
            </a:r>
          </a:p>
        </p:txBody>
      </p:sp>
      <p:pic>
        <p:nvPicPr>
          <p:cNvPr id="4098" name="Picture 2" descr="Pyramidy v Gíze, Egypt | egypt-dovolena.cz">
            <a:extLst>
              <a:ext uri="{FF2B5EF4-FFF2-40B4-BE49-F238E27FC236}">
                <a16:creationId xmlns:a16="http://schemas.microsoft.com/office/drawing/2014/main" id="{80A225B3-49E4-065A-BAA0-5C84CD438F8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469" y="2557463"/>
            <a:ext cx="589306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864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C4590F-DBDF-97C5-5E8C-2C9C6DCBC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KARNAK</a:t>
            </a:r>
          </a:p>
        </p:txBody>
      </p:sp>
      <p:pic>
        <p:nvPicPr>
          <p:cNvPr id="5122" name="Picture 2" descr="The Karnak Cachette Discovery By Georges Legrain In 1903">
            <a:extLst>
              <a:ext uri="{FF2B5EF4-FFF2-40B4-BE49-F238E27FC236}">
                <a16:creationId xmlns:a16="http://schemas.microsoft.com/office/drawing/2014/main" id="{64AC8049-65C4-5CEB-D256-1A29A4A7561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25" y="2557463"/>
            <a:ext cx="663575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0995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DB22D0-2D96-8ABB-0422-C0C12AC03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ABÚ SIMBEL</a:t>
            </a:r>
          </a:p>
        </p:txBody>
      </p:sp>
      <p:pic>
        <p:nvPicPr>
          <p:cNvPr id="6146" name="Picture 2" descr="Abú Simbel: Chrámy v Egyptě byly postaveny dvakrát">
            <a:extLst>
              <a:ext uri="{FF2B5EF4-FFF2-40B4-BE49-F238E27FC236}">
                <a16:creationId xmlns:a16="http://schemas.microsoft.com/office/drawing/2014/main" id="{C626FBED-29B8-95E9-B102-4099705C6CA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837" y="2557463"/>
            <a:ext cx="497432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742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54CE2B-080E-C95B-236C-E20168A6B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INDIE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8DF748D-6B05-B397-97D1-C93B0C4B34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Především kolem řeky Indus, poté rozšířeno k dalším tokům (Ganga, Brahmaputra)</a:t>
            </a:r>
          </a:p>
          <a:p>
            <a:r>
              <a:rPr lang="cs-CZ" dirty="0"/>
              <a:t>Náboženství: buddhismus, hinduismus</a:t>
            </a:r>
          </a:p>
          <a:p>
            <a:r>
              <a:rPr lang="cs-CZ" dirty="0"/>
              <a:t>Panovník </a:t>
            </a:r>
            <a:r>
              <a:rPr lang="cs-CZ" dirty="0" err="1"/>
              <a:t>Ašóka</a:t>
            </a:r>
            <a:endParaRPr lang="cs-CZ" dirty="0"/>
          </a:p>
          <a:p>
            <a:r>
              <a:rPr lang="cs-CZ" dirty="0"/>
              <a:t>Nejstarší literární památky: Rámájana</a:t>
            </a:r>
            <a:r>
              <a:rPr lang="cs-CZ"/>
              <a:t>, Mahábhárata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2028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9281AF-58A5-471F-A6A7-32E3B174D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ČÍNA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1ECD149-9CA0-A4E0-719D-5DCEA532FA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Oblast kolem Žluté řeky</a:t>
            </a:r>
          </a:p>
          <a:p>
            <a:r>
              <a:rPr lang="cs-CZ" dirty="0"/>
              <a:t>Konfucianismus – Konfucius</a:t>
            </a:r>
          </a:p>
          <a:p>
            <a:r>
              <a:rPr lang="cs-CZ" dirty="0"/>
              <a:t>Taoismus – </a:t>
            </a:r>
            <a:r>
              <a:rPr lang="cs-CZ" dirty="0" err="1"/>
              <a:t>Lao</a:t>
            </a:r>
            <a:r>
              <a:rPr lang="cs-CZ" dirty="0"/>
              <a:t>-C´</a:t>
            </a:r>
          </a:p>
          <a:p>
            <a:r>
              <a:rPr lang="cs-CZ" dirty="0"/>
              <a:t>Původně se jednalo o městské státy, které se </a:t>
            </a:r>
            <a:r>
              <a:rPr lang="cs-CZ"/>
              <a:t>později sjednotily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1548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C82C9D-C5AB-1C5E-7A7F-2F1EB8432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B922BDC-79EE-4F18-11A6-30F208C55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https://epochalnisvet.cz/tajemne-visute-zahrady-byl-jeden-ze-sedmi-divu-sveta-skutecny/</a:t>
            </a:r>
            <a:endParaRPr lang="cs-CZ" dirty="0"/>
          </a:p>
          <a:p>
            <a:r>
              <a:rPr lang="cs-CZ" dirty="0"/>
              <a:t>2) https://www.fa.cvut.cz/galerie/atelierove-prace/2020/bartonova-knihovny-2020-05-31-19-55-54/attachment_f8397fdbd58b60f446ded1c7346a0bd3_20200601_bartonova_lucie_small.pdf </a:t>
            </a:r>
          </a:p>
          <a:p>
            <a:r>
              <a:rPr lang="cs-CZ" dirty="0"/>
              <a:t>3) </a:t>
            </a:r>
            <a:r>
              <a:rPr lang="cs-CZ" dirty="0">
                <a:hlinkClick r:id="rId3"/>
              </a:rPr>
              <a:t>https://www.cestujzadara.cz/cestopisy/cestovani-po-asii/cestopisy-z-iraku/ninive-historicka-lokalita-v-iraku</a:t>
            </a:r>
            <a:endParaRPr lang="cs-CZ" dirty="0"/>
          </a:p>
          <a:p>
            <a:r>
              <a:rPr lang="cs-CZ" dirty="0"/>
              <a:t>4) </a:t>
            </a:r>
            <a:r>
              <a:rPr lang="cs-CZ" dirty="0">
                <a:hlinkClick r:id="rId4"/>
              </a:rPr>
              <a:t>https://www.egypt-dovolena.cz/pamatky/pyramidy-v-gize</a:t>
            </a:r>
            <a:endParaRPr lang="cs-CZ" dirty="0"/>
          </a:p>
          <a:p>
            <a:r>
              <a:rPr lang="cs-CZ" dirty="0"/>
              <a:t>5) </a:t>
            </a:r>
            <a:r>
              <a:rPr lang="cs-CZ" dirty="0">
                <a:hlinkClick r:id="rId5"/>
              </a:rPr>
              <a:t>https://www.egypttoursportal.com/blog/luxor-attractions/karnak-cachette/</a:t>
            </a:r>
            <a:endParaRPr lang="cs-CZ" dirty="0"/>
          </a:p>
          <a:p>
            <a:r>
              <a:rPr lang="cs-CZ" dirty="0"/>
              <a:t>6) </a:t>
            </a:r>
            <a:r>
              <a:rPr lang="cs-CZ" dirty="0">
                <a:hlinkClick r:id="rId6"/>
              </a:rPr>
              <a:t>https://magazin.travelportal.cz/2017/08/22/abu-simbel-chramy-egypt/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41298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565</TotalTime>
  <Words>255</Words>
  <Application>Microsoft Office PowerPoint</Application>
  <PresentationFormat>Širokoúhlá obrazovka</PresentationFormat>
  <Paragraphs>39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Garamond</vt:lpstr>
      <vt:lpstr>Organika</vt:lpstr>
      <vt:lpstr>NEJSTARŠÍ CIVILIZACE SVĚTA</vt:lpstr>
      <vt:lpstr>MEZOPOTÁMIE</vt:lpstr>
      <vt:lpstr>VISUTÉ ZAHRADY SEMIRADINY</vt:lpstr>
      <vt:lpstr>KNIHOVNA V NINIVE</vt:lpstr>
      <vt:lpstr>NINIVE</vt:lpstr>
      <vt:lpstr>EGYPT</vt:lpstr>
      <vt:lpstr>GÍZA</vt:lpstr>
      <vt:lpstr>KARNAK</vt:lpstr>
      <vt:lpstr>ABÚ SIMBEL</vt:lpstr>
      <vt:lpstr>INDIE</vt:lpstr>
      <vt:lpstr>ČÍNA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NEJSTARŠÍ CIVILIZACE SVĚTA</dc:title>
  <dc:creator>Pc</dc:creator>
  <cp:lastModifiedBy>ucebna P</cp:lastModifiedBy>
  <cp:revision>27</cp:revision>
  <dcterms:created xsi:type="dcterms:W3CDTF">2023-09-10T18:36:59Z</dcterms:created>
  <dcterms:modified xsi:type="dcterms:W3CDTF">2026-10-06T11:10:44Z</dcterms:modified>
</cp:coreProperties>
</file>