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2" r:id="rId6"/>
    <p:sldId id="263" r:id="rId7"/>
    <p:sldId id="274" r:id="rId8"/>
    <p:sldId id="275" r:id="rId9"/>
    <p:sldId id="276" r:id="rId10"/>
    <p:sldId id="266" r:id="rId11"/>
    <p:sldId id="277" r:id="rId12"/>
    <p:sldId id="267" r:id="rId13"/>
    <p:sldId id="268" r:id="rId14"/>
    <p:sldId id="27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B2FA953-89C5-4D0F-9F97-F59573B0762F}">
  <a:tblStyle styleId="{4B2FA953-89C5-4D0F-9F97-F59573B0762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Úvodní snímek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obsah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áhlaví oddílu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obsahy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ovnání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enom nadpis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sah s titulkem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ázek s titulkem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svislý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vislý nadpis a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255-smykove-treni-a-valivy-odpo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0.png"/><Relationship Id="rId3" Type="http://schemas.openxmlformats.org/officeDocument/2006/relationships/image" Target="../media/image12.jpg"/><Relationship Id="rId7" Type="http://schemas.openxmlformats.org/officeDocument/2006/relationships/image" Target="../media/image15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8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ascak.cz/data/android/physicsatschool/template.php?s=mech_treni&amp;l=cz" TargetMode="External"/><Relationship Id="rId11" Type="http://schemas.openxmlformats.org/officeDocument/2006/relationships/image" Target="../media/image191.png"/><Relationship Id="rId5" Type="http://schemas.openxmlformats.org/officeDocument/2006/relationships/image" Target="../media/image14.png"/><Relationship Id="rId15" Type="http://schemas.openxmlformats.org/officeDocument/2006/relationships/image" Target="../media/image17.png"/><Relationship Id="rId19" Type="http://schemas.openxmlformats.org/officeDocument/2006/relationships/image" Target="../media/image22.png"/><Relationship Id="rId4" Type="http://schemas.openxmlformats.org/officeDocument/2006/relationships/image" Target="../media/image13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28.jpg"/><Relationship Id="rId3" Type="http://schemas.openxmlformats.org/officeDocument/2006/relationships/image" Target="../media/image24.png"/><Relationship Id="rId7" Type="http://schemas.microsoft.com/office/2007/relationships/hdphoto" Target="../media/hdphoto4.wdp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90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5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47.png"/><Relationship Id="rId10" Type="http://schemas.openxmlformats.org/officeDocument/2006/relationships/image" Target="../media/image55.png"/><Relationship Id="rId4" Type="http://schemas.openxmlformats.org/officeDocument/2006/relationships/image" Target="../media/image46.png"/><Relationship Id="rId9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0.png"/><Relationship Id="rId3" Type="http://schemas.openxmlformats.org/officeDocument/2006/relationships/image" Target="../media/image690.png"/><Relationship Id="rId7" Type="http://schemas.openxmlformats.org/officeDocument/2006/relationships/image" Target="../media/image7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0.png"/><Relationship Id="rId5" Type="http://schemas.openxmlformats.org/officeDocument/2006/relationships/image" Target="../media/image710.png"/><Relationship Id="rId10" Type="http://schemas.openxmlformats.org/officeDocument/2006/relationships/slide" Target="slide18.xml"/><Relationship Id="rId4" Type="http://schemas.openxmlformats.org/officeDocument/2006/relationships/image" Target="../media/image700.png"/><Relationship Id="rId9" Type="http://schemas.openxmlformats.org/officeDocument/2006/relationships/image" Target="../media/image75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64.png"/><Relationship Id="rId16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7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9.png"/><Relationship Id="rId7" Type="http://schemas.openxmlformats.org/officeDocument/2006/relationships/image" Target="../media/image68.png"/><Relationship Id="rId12" Type="http://schemas.openxmlformats.org/officeDocument/2006/relationships/image" Target="../media/image8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86.png"/><Relationship Id="rId5" Type="http://schemas.openxmlformats.org/officeDocument/2006/relationships/image" Target="../media/image81.png"/><Relationship Id="rId10" Type="http://schemas.openxmlformats.org/officeDocument/2006/relationships/image" Target="../media/image85.png"/><Relationship Id="rId4" Type="http://schemas.openxmlformats.org/officeDocument/2006/relationships/image" Target="../media/image80.png"/><Relationship Id="rId9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0.png"/><Relationship Id="rId3" Type="http://schemas.openxmlformats.org/officeDocument/2006/relationships/image" Target="../media/image88.png"/><Relationship Id="rId7" Type="http://schemas.openxmlformats.org/officeDocument/2006/relationships/image" Target="../media/image77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0.png"/><Relationship Id="rId5" Type="http://schemas.openxmlformats.org/officeDocument/2006/relationships/image" Target="../media/image751.png"/><Relationship Id="rId4" Type="http://schemas.openxmlformats.org/officeDocument/2006/relationships/image" Target="../media/image741.png"/><Relationship Id="rId9" Type="http://schemas.openxmlformats.org/officeDocument/2006/relationships/image" Target="../media/image79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631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12" Type="http://schemas.openxmlformats.org/officeDocument/2006/relationships/image" Target="../media/image6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11" Type="http://schemas.openxmlformats.org/officeDocument/2006/relationships/image" Target="../media/image610.png"/><Relationship Id="rId5" Type="http://schemas.openxmlformats.org/officeDocument/2006/relationships/image" Target="../media/image91.png"/><Relationship Id="rId10" Type="http://schemas.openxmlformats.org/officeDocument/2006/relationships/image" Target="../media/image600.png"/><Relationship Id="rId4" Type="http://schemas.openxmlformats.org/officeDocument/2006/relationships/image" Target="../media/image90.png"/><Relationship Id="rId14" Type="http://schemas.openxmlformats.org/officeDocument/2006/relationships/slide" Target="sl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3223339" y="2197660"/>
            <a:ext cx="5745323" cy="971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cs-CZ" sz="4000" dirty="0"/>
              <a:t>Mechanika – dynamika</a:t>
            </a:r>
            <a:br>
              <a:rPr lang="cs-CZ" sz="4000" dirty="0"/>
            </a:br>
            <a:r>
              <a:rPr lang="cs-CZ" sz="4000"/>
              <a:t>(Fyz34)</a:t>
            </a:r>
            <a:endParaRPr dirty="0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4582601" y="4435977"/>
            <a:ext cx="3026797" cy="971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 dirty="0"/>
              <a:t>Druhy odporových sil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 dirty="0"/>
              <a:t>Třecí síla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cs-CZ" dirty="0"/>
              <a:t>Třecí síla na nakloněné rovině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  <p:sp>
        <p:nvSpPr>
          <p:cNvPr id="86" name="Google Shape;86;p13"/>
          <p:cNvSpPr txBox="1"/>
          <p:nvPr/>
        </p:nvSpPr>
        <p:spPr>
          <a:xfrm>
            <a:off x="5328368" y="3629891"/>
            <a:ext cx="1535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Úvodní video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ovéPole 5">
            <a:extLst>
              <a:ext uri="{FF2B5EF4-FFF2-40B4-BE49-F238E27FC236}">
                <a16:creationId xmlns:a16="http://schemas.microsoft.com/office/drawing/2014/main" id="{05E92EFA-DF13-039E-9CB9-638A9FCDF656}"/>
              </a:ext>
            </a:extLst>
          </p:cNvPr>
          <p:cNvSpPr txBox="1"/>
          <p:nvPr/>
        </p:nvSpPr>
        <p:spPr>
          <a:xfrm>
            <a:off x="8579457" y="6217622"/>
            <a:ext cx="3287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sp>
        <p:nvSpPr>
          <p:cNvPr id="4" name="TextovéPole 7">
            <a:extLst>
              <a:ext uri="{FF2B5EF4-FFF2-40B4-BE49-F238E27FC236}">
                <a16:creationId xmlns:a16="http://schemas.microsoft.com/office/drawing/2014/main" id="{5BDD236E-E9B8-4A4B-0F87-693B11E86E0E}"/>
              </a:ext>
            </a:extLst>
          </p:cNvPr>
          <p:cNvSpPr txBox="1"/>
          <p:nvPr/>
        </p:nvSpPr>
        <p:spPr>
          <a:xfrm>
            <a:off x="786318" y="6032212"/>
            <a:ext cx="1609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16. 11. 2025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808296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/>
          <p:nvPr/>
        </p:nvSpPr>
        <p:spPr>
          <a:xfrm>
            <a:off x="430924" y="190706"/>
            <a:ext cx="213734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Odporové síly</a:t>
            </a:r>
            <a:endParaRPr/>
          </a:p>
        </p:txBody>
      </p:sp>
      <p:sp>
        <p:nvSpPr>
          <p:cNvPr id="92" name="Google Shape;92;p14"/>
          <p:cNvSpPr txBox="1"/>
          <p:nvPr/>
        </p:nvSpPr>
        <p:spPr>
          <a:xfrm>
            <a:off x="1253656" y="1457193"/>
            <a:ext cx="6599582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Síly bránící pohybu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/>
          </a:p>
          <a:p>
            <a:pPr marL="1657350" marR="0" lvl="3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cs-CZ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Smykové tření</a:t>
            </a:r>
            <a:endParaRPr/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cs-CZ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Valivý odpor</a:t>
            </a:r>
            <a:endParaRPr/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57350" marR="0" lvl="3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cs-CZ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Aerodynamický a hydrodynamický odpor</a:t>
            </a:r>
            <a:endParaRPr/>
          </a:p>
        </p:txBody>
      </p:sp>
      <p:sp>
        <p:nvSpPr>
          <p:cNvPr id="93" name="Google Shape;93;p14"/>
          <p:cNvSpPr txBox="1"/>
          <p:nvPr/>
        </p:nvSpPr>
        <p:spPr>
          <a:xfrm>
            <a:off x="430923" y="652371"/>
            <a:ext cx="1144037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Odporové síly vznikají vždy při pohybu těles a jsou namířeny proti pohybu. Jsou to síly bránící pohybu.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Mohou být jak škodlivé, tak užitečné.</a:t>
            </a:r>
            <a:endParaRPr/>
          </a:p>
        </p:txBody>
      </p:sp>
      <p:pic>
        <p:nvPicPr>
          <p:cNvPr id="94" name="Google Shape;94;p14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812" t="8817" r="4460" b="6369"/>
          <a:stretch/>
        </p:blipFill>
        <p:spPr>
          <a:xfrm>
            <a:off x="7139532" y="1653376"/>
            <a:ext cx="3442915" cy="1304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/>
          <p:cNvPicPr preferRelativeResize="0"/>
          <p:nvPr/>
        </p:nvPicPr>
        <p:blipFill rotWithShape="1"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7496384" y="3103024"/>
            <a:ext cx="2977613" cy="1232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/>
          <p:cNvPicPr preferRelativeResize="0"/>
          <p:nvPr/>
        </p:nvPicPr>
        <p:blipFill rotWithShape="1">
          <a:blip r:embed="rId7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7496385" y="4892782"/>
            <a:ext cx="2977613" cy="1058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/>
        </p:nvSpPr>
        <p:spPr>
          <a:xfrm>
            <a:off x="556592" y="333955"/>
            <a:ext cx="16220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Smykové tření</a:t>
            </a:r>
            <a:endParaRPr/>
          </a:p>
        </p:txBody>
      </p:sp>
      <p:sp>
        <p:nvSpPr>
          <p:cNvPr id="102" name="Google Shape;102;p15"/>
          <p:cNvSpPr txBox="1"/>
          <p:nvPr/>
        </p:nvSpPr>
        <p:spPr>
          <a:xfrm>
            <a:off x="624177" y="1990186"/>
            <a:ext cx="11028458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Smykové tření je fyzikální jev, jehož původ je především v nerovnostech stykových ploch pevných těles. Při posouvání jednoho tělesa po povrchu druhého tělesa nerovnosti obou ploch na sebe narážejí, deformují se a obrušují. Pohyb těles se tím brzdí.</a:t>
            </a:r>
            <a:endParaRPr dirty="0"/>
          </a:p>
        </p:txBody>
      </p:sp>
      <p:sp>
        <p:nvSpPr>
          <p:cNvPr id="103" name="Google Shape;103;p15"/>
          <p:cNvSpPr txBox="1"/>
          <p:nvPr/>
        </p:nvSpPr>
        <p:spPr>
          <a:xfrm>
            <a:off x="628153" y="787179"/>
            <a:ext cx="11235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Experimentální ověření prvního pohybového zákona v pozemských podmínkách není možné, </a:t>
            </a:r>
            <a:r>
              <a:rPr lang="cs-CZ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nebpť</a:t>
            </a: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na pohybující se těleso působí silami jiná tělesa. Jestliže je těleso v přímém styku s jiným tělesem a pohybuje se tak, že se posouvá neboli smýká po povrchu tohoto tělesa, vzniká na styčné ploše obou těles brzdná síla zvaná </a:t>
            </a: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třecí síla</a:t>
            </a: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která směřuje vždy proti směru rychlosti tělesa</a:t>
            </a: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smykové tření</a:t>
            </a: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dirty="0"/>
          </a:p>
        </p:txBody>
      </p:sp>
      <p:grpSp>
        <p:nvGrpSpPr>
          <p:cNvPr id="104" name="Google Shape;104;p15"/>
          <p:cNvGrpSpPr/>
          <p:nvPr/>
        </p:nvGrpSpPr>
        <p:grpSpPr>
          <a:xfrm>
            <a:off x="699710" y="3200260"/>
            <a:ext cx="4501764" cy="381773"/>
            <a:chOff x="3244132" y="3331491"/>
            <a:chExt cx="4501764" cy="381773"/>
          </a:xfrm>
        </p:grpSpPr>
        <p:grpSp>
          <p:nvGrpSpPr>
            <p:cNvPr id="105" name="Google Shape;105;p15"/>
            <p:cNvGrpSpPr/>
            <p:nvPr/>
          </p:nvGrpSpPr>
          <p:grpSpPr>
            <a:xfrm>
              <a:off x="3244132" y="3492607"/>
              <a:ext cx="4493813" cy="220657"/>
              <a:chOff x="2735249" y="3428996"/>
              <a:chExt cx="4493813" cy="220657"/>
            </a:xfrm>
          </p:grpSpPr>
          <p:cxnSp>
            <p:nvCxnSpPr>
              <p:cNvPr id="106" name="Google Shape;106;p15"/>
              <p:cNvCxnSpPr/>
              <p:nvPr/>
            </p:nvCxnSpPr>
            <p:spPr>
              <a:xfrm rot="10800000" flipH="1">
                <a:off x="2735249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7" name="Google Shape;107;p15"/>
              <p:cNvCxnSpPr/>
              <p:nvPr/>
            </p:nvCxnSpPr>
            <p:spPr>
              <a:xfrm>
                <a:off x="2878372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8" name="Google Shape;108;p15"/>
              <p:cNvCxnSpPr/>
              <p:nvPr/>
            </p:nvCxnSpPr>
            <p:spPr>
              <a:xfrm rot="10800000" flipH="1">
                <a:off x="3017521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09" name="Google Shape;109;p15"/>
              <p:cNvCxnSpPr/>
              <p:nvPr/>
            </p:nvCxnSpPr>
            <p:spPr>
              <a:xfrm>
                <a:off x="3160644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0" name="Google Shape;110;p15"/>
              <p:cNvCxnSpPr/>
              <p:nvPr/>
            </p:nvCxnSpPr>
            <p:spPr>
              <a:xfrm rot="10800000" flipH="1">
                <a:off x="3307743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1" name="Google Shape;111;p15"/>
              <p:cNvCxnSpPr/>
              <p:nvPr/>
            </p:nvCxnSpPr>
            <p:spPr>
              <a:xfrm>
                <a:off x="3450866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2" name="Google Shape;112;p15"/>
              <p:cNvCxnSpPr/>
              <p:nvPr/>
            </p:nvCxnSpPr>
            <p:spPr>
              <a:xfrm rot="10800000" flipH="1">
                <a:off x="3590015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3" name="Google Shape;113;p15"/>
              <p:cNvCxnSpPr/>
              <p:nvPr/>
            </p:nvCxnSpPr>
            <p:spPr>
              <a:xfrm>
                <a:off x="3733138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4" name="Google Shape;114;p15"/>
              <p:cNvCxnSpPr/>
              <p:nvPr/>
            </p:nvCxnSpPr>
            <p:spPr>
              <a:xfrm rot="10800000" flipH="1">
                <a:off x="3848432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5" name="Google Shape;115;p15"/>
              <p:cNvCxnSpPr/>
              <p:nvPr/>
            </p:nvCxnSpPr>
            <p:spPr>
              <a:xfrm>
                <a:off x="3991555" y="3428997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6" name="Google Shape;116;p15"/>
              <p:cNvCxnSpPr/>
              <p:nvPr/>
            </p:nvCxnSpPr>
            <p:spPr>
              <a:xfrm rot="10800000" flipH="1">
                <a:off x="4130704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7" name="Google Shape;117;p15"/>
              <p:cNvCxnSpPr/>
              <p:nvPr/>
            </p:nvCxnSpPr>
            <p:spPr>
              <a:xfrm rot="10800000" flipH="1">
                <a:off x="4420926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8" name="Google Shape;118;p15"/>
              <p:cNvCxnSpPr/>
              <p:nvPr/>
            </p:nvCxnSpPr>
            <p:spPr>
              <a:xfrm>
                <a:off x="4564049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19" name="Google Shape;119;p15"/>
              <p:cNvCxnSpPr/>
              <p:nvPr/>
            </p:nvCxnSpPr>
            <p:spPr>
              <a:xfrm rot="10800000" flipH="1">
                <a:off x="4703198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0" name="Google Shape;120;p15"/>
              <p:cNvCxnSpPr/>
              <p:nvPr/>
            </p:nvCxnSpPr>
            <p:spPr>
              <a:xfrm>
                <a:off x="4846321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1" name="Google Shape;121;p15"/>
              <p:cNvCxnSpPr/>
              <p:nvPr/>
            </p:nvCxnSpPr>
            <p:spPr>
              <a:xfrm rot="10800000" flipH="1">
                <a:off x="4982817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2" name="Google Shape;122;p15"/>
              <p:cNvCxnSpPr/>
              <p:nvPr/>
            </p:nvCxnSpPr>
            <p:spPr>
              <a:xfrm>
                <a:off x="5125940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3" name="Google Shape;123;p15"/>
              <p:cNvCxnSpPr/>
              <p:nvPr/>
            </p:nvCxnSpPr>
            <p:spPr>
              <a:xfrm rot="10800000" flipH="1">
                <a:off x="5265089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4" name="Google Shape;124;p15"/>
              <p:cNvCxnSpPr/>
              <p:nvPr/>
            </p:nvCxnSpPr>
            <p:spPr>
              <a:xfrm>
                <a:off x="5408212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5" name="Google Shape;125;p15"/>
              <p:cNvCxnSpPr/>
              <p:nvPr/>
            </p:nvCxnSpPr>
            <p:spPr>
              <a:xfrm rot="10800000" flipH="1">
                <a:off x="5555311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6" name="Google Shape;126;p15"/>
              <p:cNvCxnSpPr/>
              <p:nvPr/>
            </p:nvCxnSpPr>
            <p:spPr>
              <a:xfrm>
                <a:off x="5698434" y="3429003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7" name="Google Shape;127;p15"/>
              <p:cNvCxnSpPr/>
              <p:nvPr/>
            </p:nvCxnSpPr>
            <p:spPr>
              <a:xfrm rot="10800000" flipH="1">
                <a:off x="5837583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8" name="Google Shape;128;p15"/>
              <p:cNvCxnSpPr/>
              <p:nvPr/>
            </p:nvCxnSpPr>
            <p:spPr>
              <a:xfrm rot="10800000" flipH="1">
                <a:off x="6096000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29" name="Google Shape;129;p15"/>
              <p:cNvCxnSpPr/>
              <p:nvPr/>
            </p:nvCxnSpPr>
            <p:spPr>
              <a:xfrm>
                <a:off x="6239123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0" name="Google Shape;130;p15"/>
              <p:cNvCxnSpPr/>
              <p:nvPr/>
            </p:nvCxnSpPr>
            <p:spPr>
              <a:xfrm rot="10800000" flipH="1">
                <a:off x="6378272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1" name="Google Shape;131;p15"/>
              <p:cNvCxnSpPr/>
              <p:nvPr/>
            </p:nvCxnSpPr>
            <p:spPr>
              <a:xfrm rot="10800000" flipH="1">
                <a:off x="6668494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2" name="Google Shape;132;p15"/>
              <p:cNvCxnSpPr/>
              <p:nvPr/>
            </p:nvCxnSpPr>
            <p:spPr>
              <a:xfrm>
                <a:off x="6811617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3" name="Google Shape;133;p15"/>
              <p:cNvCxnSpPr/>
              <p:nvPr/>
            </p:nvCxnSpPr>
            <p:spPr>
              <a:xfrm rot="10800000" flipH="1">
                <a:off x="6950766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4" name="Google Shape;134;p15"/>
              <p:cNvCxnSpPr/>
              <p:nvPr/>
            </p:nvCxnSpPr>
            <p:spPr>
              <a:xfrm>
                <a:off x="7093889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5" name="Google Shape;135;p15"/>
              <p:cNvCxnSpPr/>
              <p:nvPr/>
            </p:nvCxnSpPr>
            <p:spPr>
              <a:xfrm>
                <a:off x="4277803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6" name="Google Shape;136;p15"/>
              <p:cNvCxnSpPr/>
              <p:nvPr/>
            </p:nvCxnSpPr>
            <p:spPr>
              <a:xfrm>
                <a:off x="597275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7" name="Google Shape;137;p15"/>
              <p:cNvCxnSpPr/>
              <p:nvPr/>
            </p:nvCxnSpPr>
            <p:spPr>
              <a:xfrm>
                <a:off x="653729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138" name="Google Shape;138;p15"/>
            <p:cNvGrpSpPr/>
            <p:nvPr/>
          </p:nvGrpSpPr>
          <p:grpSpPr>
            <a:xfrm>
              <a:off x="3252083" y="3331491"/>
              <a:ext cx="4493813" cy="242723"/>
              <a:chOff x="2735249" y="3428996"/>
              <a:chExt cx="4493813" cy="220657"/>
            </a:xfrm>
          </p:grpSpPr>
          <p:cxnSp>
            <p:nvCxnSpPr>
              <p:cNvPr id="139" name="Google Shape;139;p15"/>
              <p:cNvCxnSpPr/>
              <p:nvPr/>
            </p:nvCxnSpPr>
            <p:spPr>
              <a:xfrm rot="10800000" flipH="1">
                <a:off x="2735249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0" name="Google Shape;140;p15"/>
              <p:cNvCxnSpPr/>
              <p:nvPr/>
            </p:nvCxnSpPr>
            <p:spPr>
              <a:xfrm>
                <a:off x="2878372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1" name="Google Shape;141;p15"/>
              <p:cNvCxnSpPr/>
              <p:nvPr/>
            </p:nvCxnSpPr>
            <p:spPr>
              <a:xfrm rot="10800000" flipH="1">
                <a:off x="3017521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2" name="Google Shape;142;p15"/>
              <p:cNvCxnSpPr/>
              <p:nvPr/>
            </p:nvCxnSpPr>
            <p:spPr>
              <a:xfrm>
                <a:off x="3160644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3" name="Google Shape;143;p15"/>
              <p:cNvCxnSpPr/>
              <p:nvPr/>
            </p:nvCxnSpPr>
            <p:spPr>
              <a:xfrm rot="10800000" flipH="1">
                <a:off x="3307743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4" name="Google Shape;144;p15"/>
              <p:cNvCxnSpPr/>
              <p:nvPr/>
            </p:nvCxnSpPr>
            <p:spPr>
              <a:xfrm>
                <a:off x="3450866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5" name="Google Shape;145;p15"/>
              <p:cNvCxnSpPr/>
              <p:nvPr/>
            </p:nvCxnSpPr>
            <p:spPr>
              <a:xfrm rot="10800000" flipH="1">
                <a:off x="3590015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6" name="Google Shape;146;p15"/>
              <p:cNvCxnSpPr/>
              <p:nvPr/>
            </p:nvCxnSpPr>
            <p:spPr>
              <a:xfrm>
                <a:off x="3733138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7" name="Google Shape;147;p15"/>
              <p:cNvCxnSpPr/>
              <p:nvPr/>
            </p:nvCxnSpPr>
            <p:spPr>
              <a:xfrm rot="10800000" flipH="1">
                <a:off x="3848432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8" name="Google Shape;148;p15"/>
              <p:cNvCxnSpPr/>
              <p:nvPr/>
            </p:nvCxnSpPr>
            <p:spPr>
              <a:xfrm>
                <a:off x="3991555" y="3428997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9" name="Google Shape;149;p15"/>
              <p:cNvCxnSpPr/>
              <p:nvPr/>
            </p:nvCxnSpPr>
            <p:spPr>
              <a:xfrm rot="10800000" flipH="1">
                <a:off x="4130704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0" name="Google Shape;150;p15"/>
              <p:cNvCxnSpPr/>
              <p:nvPr/>
            </p:nvCxnSpPr>
            <p:spPr>
              <a:xfrm rot="10800000" flipH="1">
                <a:off x="4420926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1" name="Google Shape;151;p15"/>
              <p:cNvCxnSpPr/>
              <p:nvPr/>
            </p:nvCxnSpPr>
            <p:spPr>
              <a:xfrm>
                <a:off x="4564049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2" name="Google Shape;152;p15"/>
              <p:cNvCxnSpPr/>
              <p:nvPr/>
            </p:nvCxnSpPr>
            <p:spPr>
              <a:xfrm rot="10800000" flipH="1">
                <a:off x="4703198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3" name="Google Shape;153;p15"/>
              <p:cNvCxnSpPr/>
              <p:nvPr/>
            </p:nvCxnSpPr>
            <p:spPr>
              <a:xfrm>
                <a:off x="4846321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4" name="Google Shape;154;p15"/>
              <p:cNvCxnSpPr/>
              <p:nvPr/>
            </p:nvCxnSpPr>
            <p:spPr>
              <a:xfrm rot="10800000" flipH="1">
                <a:off x="4982817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5" name="Google Shape;155;p15"/>
              <p:cNvCxnSpPr/>
              <p:nvPr/>
            </p:nvCxnSpPr>
            <p:spPr>
              <a:xfrm>
                <a:off x="5125940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6" name="Google Shape;156;p15"/>
              <p:cNvCxnSpPr/>
              <p:nvPr/>
            </p:nvCxnSpPr>
            <p:spPr>
              <a:xfrm rot="10800000" flipH="1">
                <a:off x="5265089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7" name="Google Shape;157;p15"/>
              <p:cNvCxnSpPr/>
              <p:nvPr/>
            </p:nvCxnSpPr>
            <p:spPr>
              <a:xfrm>
                <a:off x="5408212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8" name="Google Shape;158;p15"/>
              <p:cNvCxnSpPr/>
              <p:nvPr/>
            </p:nvCxnSpPr>
            <p:spPr>
              <a:xfrm rot="10800000" flipH="1">
                <a:off x="5555311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59" name="Google Shape;159;p15"/>
              <p:cNvCxnSpPr/>
              <p:nvPr/>
            </p:nvCxnSpPr>
            <p:spPr>
              <a:xfrm>
                <a:off x="5698434" y="3429003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0" name="Google Shape;160;p15"/>
              <p:cNvCxnSpPr/>
              <p:nvPr/>
            </p:nvCxnSpPr>
            <p:spPr>
              <a:xfrm rot="10800000" flipH="1">
                <a:off x="5837583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1" name="Google Shape;161;p15"/>
              <p:cNvCxnSpPr/>
              <p:nvPr/>
            </p:nvCxnSpPr>
            <p:spPr>
              <a:xfrm rot="10800000" flipH="1">
                <a:off x="6096000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2" name="Google Shape;162;p15"/>
              <p:cNvCxnSpPr/>
              <p:nvPr/>
            </p:nvCxnSpPr>
            <p:spPr>
              <a:xfrm>
                <a:off x="6239123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3" name="Google Shape;163;p15"/>
              <p:cNvCxnSpPr/>
              <p:nvPr/>
            </p:nvCxnSpPr>
            <p:spPr>
              <a:xfrm rot="10800000" flipH="1">
                <a:off x="6378272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4" name="Google Shape;164;p15"/>
              <p:cNvCxnSpPr/>
              <p:nvPr/>
            </p:nvCxnSpPr>
            <p:spPr>
              <a:xfrm rot="10800000" flipH="1">
                <a:off x="6668494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5" name="Google Shape;165;p15"/>
              <p:cNvCxnSpPr/>
              <p:nvPr/>
            </p:nvCxnSpPr>
            <p:spPr>
              <a:xfrm>
                <a:off x="6811617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6" name="Google Shape;166;p15"/>
              <p:cNvCxnSpPr/>
              <p:nvPr/>
            </p:nvCxnSpPr>
            <p:spPr>
              <a:xfrm rot="10800000" flipH="1">
                <a:off x="6950766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7" name="Google Shape;167;p15"/>
              <p:cNvCxnSpPr/>
              <p:nvPr/>
            </p:nvCxnSpPr>
            <p:spPr>
              <a:xfrm>
                <a:off x="7093889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8" name="Google Shape;168;p15"/>
              <p:cNvCxnSpPr/>
              <p:nvPr/>
            </p:nvCxnSpPr>
            <p:spPr>
              <a:xfrm>
                <a:off x="4277803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69" name="Google Shape;169;p15"/>
              <p:cNvCxnSpPr/>
              <p:nvPr/>
            </p:nvCxnSpPr>
            <p:spPr>
              <a:xfrm>
                <a:off x="597275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0" name="Google Shape;170;p15"/>
              <p:cNvCxnSpPr/>
              <p:nvPr/>
            </p:nvCxnSpPr>
            <p:spPr>
              <a:xfrm>
                <a:off x="653729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grpSp>
        <p:nvGrpSpPr>
          <p:cNvPr id="171" name="Google Shape;171;p15"/>
          <p:cNvGrpSpPr/>
          <p:nvPr/>
        </p:nvGrpSpPr>
        <p:grpSpPr>
          <a:xfrm>
            <a:off x="556592" y="4808947"/>
            <a:ext cx="4621034" cy="477189"/>
            <a:chOff x="3228229" y="4563943"/>
            <a:chExt cx="4621034" cy="477189"/>
          </a:xfrm>
        </p:grpSpPr>
        <p:grpSp>
          <p:nvGrpSpPr>
            <p:cNvPr id="172" name="Google Shape;172;p15"/>
            <p:cNvGrpSpPr/>
            <p:nvPr/>
          </p:nvGrpSpPr>
          <p:grpSpPr>
            <a:xfrm>
              <a:off x="3228229" y="4820475"/>
              <a:ext cx="4493813" cy="220657"/>
              <a:chOff x="2735249" y="3428996"/>
              <a:chExt cx="4493813" cy="220657"/>
            </a:xfrm>
          </p:grpSpPr>
          <p:cxnSp>
            <p:nvCxnSpPr>
              <p:cNvPr id="173" name="Google Shape;173;p15"/>
              <p:cNvCxnSpPr/>
              <p:nvPr/>
            </p:nvCxnSpPr>
            <p:spPr>
              <a:xfrm rot="10800000" flipH="1">
                <a:off x="2735249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4" name="Google Shape;174;p15"/>
              <p:cNvCxnSpPr/>
              <p:nvPr/>
            </p:nvCxnSpPr>
            <p:spPr>
              <a:xfrm>
                <a:off x="2878372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5" name="Google Shape;175;p15"/>
              <p:cNvCxnSpPr/>
              <p:nvPr/>
            </p:nvCxnSpPr>
            <p:spPr>
              <a:xfrm rot="10800000" flipH="1">
                <a:off x="3017521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6" name="Google Shape;176;p15"/>
              <p:cNvCxnSpPr/>
              <p:nvPr/>
            </p:nvCxnSpPr>
            <p:spPr>
              <a:xfrm>
                <a:off x="3160644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7" name="Google Shape;177;p15"/>
              <p:cNvCxnSpPr/>
              <p:nvPr/>
            </p:nvCxnSpPr>
            <p:spPr>
              <a:xfrm rot="10800000" flipH="1">
                <a:off x="3307743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8" name="Google Shape;178;p15"/>
              <p:cNvCxnSpPr/>
              <p:nvPr/>
            </p:nvCxnSpPr>
            <p:spPr>
              <a:xfrm>
                <a:off x="3450866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9" name="Google Shape;179;p15"/>
              <p:cNvCxnSpPr/>
              <p:nvPr/>
            </p:nvCxnSpPr>
            <p:spPr>
              <a:xfrm rot="10800000" flipH="1">
                <a:off x="3590015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0" name="Google Shape;180;p15"/>
              <p:cNvCxnSpPr/>
              <p:nvPr/>
            </p:nvCxnSpPr>
            <p:spPr>
              <a:xfrm>
                <a:off x="3733138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1" name="Google Shape;181;p15"/>
              <p:cNvCxnSpPr/>
              <p:nvPr/>
            </p:nvCxnSpPr>
            <p:spPr>
              <a:xfrm rot="10800000" flipH="1">
                <a:off x="3848432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2" name="Google Shape;182;p15"/>
              <p:cNvCxnSpPr/>
              <p:nvPr/>
            </p:nvCxnSpPr>
            <p:spPr>
              <a:xfrm>
                <a:off x="3991555" y="3428997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3" name="Google Shape;183;p15"/>
              <p:cNvCxnSpPr/>
              <p:nvPr/>
            </p:nvCxnSpPr>
            <p:spPr>
              <a:xfrm rot="10800000" flipH="1">
                <a:off x="4130704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4" name="Google Shape;184;p15"/>
              <p:cNvCxnSpPr/>
              <p:nvPr/>
            </p:nvCxnSpPr>
            <p:spPr>
              <a:xfrm rot="10800000" flipH="1">
                <a:off x="4420926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5" name="Google Shape;185;p15"/>
              <p:cNvCxnSpPr/>
              <p:nvPr/>
            </p:nvCxnSpPr>
            <p:spPr>
              <a:xfrm>
                <a:off x="4564049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6" name="Google Shape;186;p15"/>
              <p:cNvCxnSpPr/>
              <p:nvPr/>
            </p:nvCxnSpPr>
            <p:spPr>
              <a:xfrm rot="10800000" flipH="1">
                <a:off x="4703198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7" name="Google Shape;187;p15"/>
              <p:cNvCxnSpPr/>
              <p:nvPr/>
            </p:nvCxnSpPr>
            <p:spPr>
              <a:xfrm>
                <a:off x="4846321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8" name="Google Shape;188;p15"/>
              <p:cNvCxnSpPr/>
              <p:nvPr/>
            </p:nvCxnSpPr>
            <p:spPr>
              <a:xfrm rot="10800000" flipH="1">
                <a:off x="4982817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9" name="Google Shape;189;p15"/>
              <p:cNvCxnSpPr/>
              <p:nvPr/>
            </p:nvCxnSpPr>
            <p:spPr>
              <a:xfrm>
                <a:off x="5125940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0" name="Google Shape;190;p15"/>
              <p:cNvCxnSpPr/>
              <p:nvPr/>
            </p:nvCxnSpPr>
            <p:spPr>
              <a:xfrm rot="10800000" flipH="1">
                <a:off x="5265089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1" name="Google Shape;191;p15"/>
              <p:cNvCxnSpPr/>
              <p:nvPr/>
            </p:nvCxnSpPr>
            <p:spPr>
              <a:xfrm>
                <a:off x="5408212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2" name="Google Shape;192;p15"/>
              <p:cNvCxnSpPr/>
              <p:nvPr/>
            </p:nvCxnSpPr>
            <p:spPr>
              <a:xfrm rot="10800000" flipH="1">
                <a:off x="5555311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3" name="Google Shape;193;p15"/>
              <p:cNvCxnSpPr/>
              <p:nvPr/>
            </p:nvCxnSpPr>
            <p:spPr>
              <a:xfrm>
                <a:off x="5698434" y="3429003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4" name="Google Shape;194;p15"/>
              <p:cNvCxnSpPr/>
              <p:nvPr/>
            </p:nvCxnSpPr>
            <p:spPr>
              <a:xfrm rot="10800000" flipH="1">
                <a:off x="5837583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5" name="Google Shape;195;p15"/>
              <p:cNvCxnSpPr/>
              <p:nvPr/>
            </p:nvCxnSpPr>
            <p:spPr>
              <a:xfrm rot="10800000" flipH="1">
                <a:off x="6096000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6" name="Google Shape;196;p15"/>
              <p:cNvCxnSpPr/>
              <p:nvPr/>
            </p:nvCxnSpPr>
            <p:spPr>
              <a:xfrm>
                <a:off x="6239123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7" name="Google Shape;197;p15"/>
              <p:cNvCxnSpPr/>
              <p:nvPr/>
            </p:nvCxnSpPr>
            <p:spPr>
              <a:xfrm rot="10800000" flipH="1">
                <a:off x="6378272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8" name="Google Shape;198;p15"/>
              <p:cNvCxnSpPr/>
              <p:nvPr/>
            </p:nvCxnSpPr>
            <p:spPr>
              <a:xfrm rot="10800000" flipH="1">
                <a:off x="6668494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99" name="Google Shape;199;p15"/>
              <p:cNvCxnSpPr/>
              <p:nvPr/>
            </p:nvCxnSpPr>
            <p:spPr>
              <a:xfrm>
                <a:off x="6811617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0" name="Google Shape;200;p15"/>
              <p:cNvCxnSpPr/>
              <p:nvPr/>
            </p:nvCxnSpPr>
            <p:spPr>
              <a:xfrm rot="10800000" flipH="1">
                <a:off x="6950766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1" name="Google Shape;201;p15"/>
              <p:cNvCxnSpPr/>
              <p:nvPr/>
            </p:nvCxnSpPr>
            <p:spPr>
              <a:xfrm>
                <a:off x="7093889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2" name="Google Shape;202;p15"/>
              <p:cNvCxnSpPr/>
              <p:nvPr/>
            </p:nvCxnSpPr>
            <p:spPr>
              <a:xfrm>
                <a:off x="4277803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3" name="Google Shape;203;p15"/>
              <p:cNvCxnSpPr/>
              <p:nvPr/>
            </p:nvCxnSpPr>
            <p:spPr>
              <a:xfrm>
                <a:off x="597275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4" name="Google Shape;204;p15"/>
              <p:cNvCxnSpPr/>
              <p:nvPr/>
            </p:nvCxnSpPr>
            <p:spPr>
              <a:xfrm>
                <a:off x="653729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  <p:grpSp>
          <p:nvGrpSpPr>
            <p:cNvPr id="205" name="Google Shape;205;p15"/>
            <p:cNvGrpSpPr/>
            <p:nvPr/>
          </p:nvGrpSpPr>
          <p:grpSpPr>
            <a:xfrm>
              <a:off x="3355450" y="4563943"/>
              <a:ext cx="4493813" cy="242723"/>
              <a:chOff x="2735249" y="3428996"/>
              <a:chExt cx="4493813" cy="220657"/>
            </a:xfrm>
          </p:grpSpPr>
          <p:cxnSp>
            <p:nvCxnSpPr>
              <p:cNvPr id="206" name="Google Shape;206;p15"/>
              <p:cNvCxnSpPr/>
              <p:nvPr/>
            </p:nvCxnSpPr>
            <p:spPr>
              <a:xfrm rot="10800000" flipH="1">
                <a:off x="2735249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7" name="Google Shape;207;p15"/>
              <p:cNvCxnSpPr/>
              <p:nvPr/>
            </p:nvCxnSpPr>
            <p:spPr>
              <a:xfrm>
                <a:off x="2878372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8" name="Google Shape;208;p15"/>
              <p:cNvCxnSpPr/>
              <p:nvPr/>
            </p:nvCxnSpPr>
            <p:spPr>
              <a:xfrm rot="10800000" flipH="1">
                <a:off x="3017521" y="3429000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09" name="Google Shape;209;p15"/>
              <p:cNvCxnSpPr/>
              <p:nvPr/>
            </p:nvCxnSpPr>
            <p:spPr>
              <a:xfrm>
                <a:off x="3160644" y="3428999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0" name="Google Shape;210;p15"/>
              <p:cNvCxnSpPr/>
              <p:nvPr/>
            </p:nvCxnSpPr>
            <p:spPr>
              <a:xfrm rot="10800000" flipH="1">
                <a:off x="3307743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1" name="Google Shape;211;p15"/>
              <p:cNvCxnSpPr/>
              <p:nvPr/>
            </p:nvCxnSpPr>
            <p:spPr>
              <a:xfrm>
                <a:off x="3450866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2" name="Google Shape;212;p15"/>
              <p:cNvCxnSpPr/>
              <p:nvPr/>
            </p:nvCxnSpPr>
            <p:spPr>
              <a:xfrm rot="10800000" flipH="1">
                <a:off x="3590015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3" name="Google Shape;213;p15"/>
              <p:cNvCxnSpPr/>
              <p:nvPr/>
            </p:nvCxnSpPr>
            <p:spPr>
              <a:xfrm>
                <a:off x="3733138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4" name="Google Shape;214;p15"/>
              <p:cNvCxnSpPr/>
              <p:nvPr/>
            </p:nvCxnSpPr>
            <p:spPr>
              <a:xfrm rot="10800000" flipH="1">
                <a:off x="3848432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5" name="Google Shape;215;p15"/>
              <p:cNvCxnSpPr/>
              <p:nvPr/>
            </p:nvCxnSpPr>
            <p:spPr>
              <a:xfrm>
                <a:off x="3991555" y="3428997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6" name="Google Shape;216;p15"/>
              <p:cNvCxnSpPr/>
              <p:nvPr/>
            </p:nvCxnSpPr>
            <p:spPr>
              <a:xfrm rot="10800000" flipH="1">
                <a:off x="4130704" y="3428998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7" name="Google Shape;217;p15"/>
              <p:cNvCxnSpPr/>
              <p:nvPr/>
            </p:nvCxnSpPr>
            <p:spPr>
              <a:xfrm rot="10800000" flipH="1">
                <a:off x="4420926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8" name="Google Shape;218;p15"/>
              <p:cNvCxnSpPr/>
              <p:nvPr/>
            </p:nvCxnSpPr>
            <p:spPr>
              <a:xfrm>
                <a:off x="4564049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9" name="Google Shape;219;p15"/>
              <p:cNvCxnSpPr/>
              <p:nvPr/>
            </p:nvCxnSpPr>
            <p:spPr>
              <a:xfrm rot="10800000" flipH="1">
                <a:off x="4703198" y="3428999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0" name="Google Shape;220;p15"/>
              <p:cNvCxnSpPr/>
              <p:nvPr/>
            </p:nvCxnSpPr>
            <p:spPr>
              <a:xfrm>
                <a:off x="4846321" y="3428998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1" name="Google Shape;221;p15"/>
              <p:cNvCxnSpPr/>
              <p:nvPr/>
            </p:nvCxnSpPr>
            <p:spPr>
              <a:xfrm rot="10800000" flipH="1">
                <a:off x="4982817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2" name="Google Shape;222;p15"/>
              <p:cNvCxnSpPr/>
              <p:nvPr/>
            </p:nvCxnSpPr>
            <p:spPr>
              <a:xfrm>
                <a:off x="5125940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3" name="Google Shape;223;p15"/>
              <p:cNvCxnSpPr/>
              <p:nvPr/>
            </p:nvCxnSpPr>
            <p:spPr>
              <a:xfrm rot="10800000" flipH="1">
                <a:off x="5265089" y="3429003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4" name="Google Shape;224;p15"/>
              <p:cNvCxnSpPr/>
              <p:nvPr/>
            </p:nvCxnSpPr>
            <p:spPr>
              <a:xfrm>
                <a:off x="5408212" y="3429002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5" name="Google Shape;225;p15"/>
              <p:cNvCxnSpPr/>
              <p:nvPr/>
            </p:nvCxnSpPr>
            <p:spPr>
              <a:xfrm rot="10800000" flipH="1">
                <a:off x="5555311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6" name="Google Shape;226;p15"/>
              <p:cNvCxnSpPr/>
              <p:nvPr/>
            </p:nvCxnSpPr>
            <p:spPr>
              <a:xfrm>
                <a:off x="5698434" y="3429003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7" name="Google Shape;227;p15"/>
              <p:cNvCxnSpPr/>
              <p:nvPr/>
            </p:nvCxnSpPr>
            <p:spPr>
              <a:xfrm rot="10800000" flipH="1">
                <a:off x="5837583" y="3429004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8" name="Google Shape;228;p15"/>
              <p:cNvCxnSpPr/>
              <p:nvPr/>
            </p:nvCxnSpPr>
            <p:spPr>
              <a:xfrm rot="10800000" flipH="1">
                <a:off x="6096000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29" name="Google Shape;229;p15"/>
              <p:cNvCxnSpPr/>
              <p:nvPr/>
            </p:nvCxnSpPr>
            <p:spPr>
              <a:xfrm>
                <a:off x="6239123" y="3429000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0" name="Google Shape;230;p15"/>
              <p:cNvCxnSpPr/>
              <p:nvPr/>
            </p:nvCxnSpPr>
            <p:spPr>
              <a:xfrm rot="10800000" flipH="1">
                <a:off x="6378272" y="3429001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1" name="Google Shape;231;p15"/>
              <p:cNvCxnSpPr/>
              <p:nvPr/>
            </p:nvCxnSpPr>
            <p:spPr>
              <a:xfrm rot="10800000" flipH="1">
                <a:off x="6668494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2" name="Google Shape;232;p15"/>
              <p:cNvCxnSpPr/>
              <p:nvPr/>
            </p:nvCxnSpPr>
            <p:spPr>
              <a:xfrm>
                <a:off x="6811617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3" name="Google Shape;233;p15"/>
              <p:cNvCxnSpPr/>
              <p:nvPr/>
            </p:nvCxnSpPr>
            <p:spPr>
              <a:xfrm rot="10800000" flipH="1">
                <a:off x="6950766" y="3429002"/>
                <a:ext cx="14312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4" name="Google Shape;234;p15"/>
              <p:cNvCxnSpPr/>
              <p:nvPr/>
            </p:nvCxnSpPr>
            <p:spPr>
              <a:xfrm>
                <a:off x="7093889" y="3429001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5" name="Google Shape;235;p15"/>
              <p:cNvCxnSpPr/>
              <p:nvPr/>
            </p:nvCxnSpPr>
            <p:spPr>
              <a:xfrm>
                <a:off x="4277803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6" name="Google Shape;236;p15"/>
              <p:cNvCxnSpPr/>
              <p:nvPr/>
            </p:nvCxnSpPr>
            <p:spPr>
              <a:xfrm>
                <a:off x="597275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7" name="Google Shape;237;p15"/>
              <p:cNvCxnSpPr/>
              <p:nvPr/>
            </p:nvCxnSpPr>
            <p:spPr>
              <a:xfrm>
                <a:off x="6537296" y="3428996"/>
                <a:ext cx="135173" cy="2206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238" name="Google Shape;238;p15"/>
          <p:cNvSpPr txBox="1"/>
          <p:nvPr/>
        </p:nvSpPr>
        <p:spPr>
          <a:xfrm>
            <a:off x="625100" y="3764493"/>
            <a:ext cx="4341413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Třecí síla za klidu (statická třecí síla)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Nerovnosti třecích ploch do sebe zapadají – kladou pohybu větší odpor</a:t>
            </a:r>
            <a:endParaRPr dirty="0"/>
          </a:p>
        </p:txBody>
      </p:sp>
      <p:sp>
        <p:nvSpPr>
          <p:cNvPr id="239" name="Google Shape;239;p15"/>
          <p:cNvSpPr txBox="1"/>
          <p:nvPr/>
        </p:nvSpPr>
        <p:spPr>
          <a:xfrm>
            <a:off x="624177" y="5499547"/>
            <a:ext cx="5747751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Třecí síla za pohybu – smykové tření (dynamická třecí síla)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Nerovnosti třecích ploch do sebe nezapadají – kladou pohybu menší odpor</a:t>
            </a:r>
            <a:endParaRPr dirty="0"/>
          </a:p>
        </p:txBody>
      </p:sp>
      <p:pic>
        <p:nvPicPr>
          <p:cNvPr id="242" name="Google Shape;294;p19"/>
          <p:cNvPicPr preferRelativeResize="0"/>
          <p:nvPr/>
        </p:nvPicPr>
        <p:blipFill rotWithShape="1">
          <a:blip r:embed="rId3">
            <a:alphaModFix/>
          </a:blip>
          <a:srcRect l="8284" r="26020" b="27736"/>
          <a:stretch/>
        </p:blipFill>
        <p:spPr>
          <a:xfrm>
            <a:off x="7472135" y="5174061"/>
            <a:ext cx="1742961" cy="112448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3" name="Google Shape;295;p19"/>
          <p:cNvGrpSpPr/>
          <p:nvPr/>
        </p:nvGrpSpPr>
        <p:grpSpPr>
          <a:xfrm>
            <a:off x="7182611" y="5377850"/>
            <a:ext cx="2242040" cy="1074569"/>
            <a:chOff x="373716" y="1065475"/>
            <a:chExt cx="3078653" cy="1475543"/>
          </a:xfrm>
        </p:grpSpPr>
        <p:cxnSp>
          <p:nvCxnSpPr>
            <p:cNvPr id="247" name="Google Shape;296;p19"/>
            <p:cNvCxnSpPr/>
            <p:nvPr/>
          </p:nvCxnSpPr>
          <p:spPr>
            <a:xfrm>
              <a:off x="2552369" y="1423283"/>
              <a:ext cx="900000" cy="0"/>
            </a:xfrm>
            <a:prstGeom prst="straightConnector1">
              <a:avLst/>
            </a:prstGeom>
            <a:noFill/>
            <a:ln w="38100" cap="flat" cmpd="sng">
              <a:solidFill>
                <a:schemeClr val="accent5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248" name="Google Shape;297;p19"/>
            <p:cNvSpPr txBox="1"/>
            <p:nvPr/>
          </p:nvSpPr>
          <p:spPr>
            <a:xfrm>
              <a:off x="2679590" y="1065475"/>
              <a:ext cx="485029" cy="369332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cs-CZ" sz="1800"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/>
            </a:p>
          </p:txBody>
        </p:sp>
        <p:cxnSp>
          <p:nvCxnSpPr>
            <p:cNvPr id="249" name="Google Shape;298;p19"/>
            <p:cNvCxnSpPr/>
            <p:nvPr/>
          </p:nvCxnSpPr>
          <p:spPr>
            <a:xfrm rot="10800000">
              <a:off x="373716" y="1804946"/>
              <a:ext cx="900000" cy="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250" name="Google Shape;299;p19"/>
            <p:cNvSpPr txBox="1"/>
            <p:nvPr/>
          </p:nvSpPr>
          <p:spPr>
            <a:xfrm>
              <a:off x="548640" y="1311965"/>
              <a:ext cx="485029" cy="369332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cs-CZ" sz="1800"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/>
            </a:p>
          </p:txBody>
        </p:sp>
        <p:sp>
          <p:nvSpPr>
            <p:cNvPr id="251" name="Google Shape;300;p19"/>
            <p:cNvSpPr txBox="1"/>
            <p:nvPr/>
          </p:nvSpPr>
          <p:spPr>
            <a:xfrm>
              <a:off x="1994272" y="2171686"/>
              <a:ext cx="485029" cy="369332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cs-CZ" sz="1800"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/>
            </a:p>
          </p:txBody>
        </p:sp>
      </p:grpSp>
      <p:cxnSp>
        <p:nvCxnSpPr>
          <p:cNvPr id="244" name="Google Shape;301;p19"/>
          <p:cNvCxnSpPr/>
          <p:nvPr/>
        </p:nvCxnSpPr>
        <p:spPr>
          <a:xfrm>
            <a:off x="8277025" y="5916372"/>
            <a:ext cx="0" cy="789732"/>
          </a:xfrm>
          <a:prstGeom prst="straightConnector1">
            <a:avLst/>
          </a:prstGeom>
          <a:noFill/>
          <a:ln w="38100" cap="flat" cmpd="sng">
            <a:solidFill>
              <a:srgbClr val="A8D08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5" name="Google Shape;302;p19"/>
          <p:cNvCxnSpPr/>
          <p:nvPr/>
        </p:nvCxnSpPr>
        <p:spPr>
          <a:xfrm>
            <a:off x="7838039" y="5228063"/>
            <a:ext cx="877972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46" name="Google Shape;303;p19"/>
          <p:cNvSpPr txBox="1"/>
          <p:nvPr/>
        </p:nvSpPr>
        <p:spPr>
          <a:xfrm>
            <a:off x="8076156" y="4930304"/>
            <a:ext cx="463243" cy="268967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357" y="3157943"/>
            <a:ext cx="3816096" cy="14691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6"/>
          <p:cNvSpPr txBox="1"/>
          <p:nvPr/>
        </p:nvSpPr>
        <p:spPr>
          <a:xfrm>
            <a:off x="500932" y="333955"/>
            <a:ext cx="531465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Tíhová a normálová síla</a:t>
            </a:r>
            <a:endParaRPr dirty="0"/>
          </a:p>
        </p:txBody>
      </p:sp>
      <p:pic>
        <p:nvPicPr>
          <p:cNvPr id="247" name="Google Shape;247;p16"/>
          <p:cNvPicPr preferRelativeResize="0"/>
          <p:nvPr/>
        </p:nvPicPr>
        <p:blipFill rotWithShape="1">
          <a:blip r:embed="rId3">
            <a:alphaModFix/>
          </a:blip>
          <a:srcRect l="7026" r="14625" b="36897"/>
          <a:stretch/>
        </p:blipFill>
        <p:spPr>
          <a:xfrm>
            <a:off x="500932" y="1290626"/>
            <a:ext cx="2043485" cy="129246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9" name="Google Shape;249;p16"/>
          <p:cNvCxnSpPr/>
          <p:nvPr/>
        </p:nvCxnSpPr>
        <p:spPr>
          <a:xfrm rot="10800000">
            <a:off x="1267843" y="1168478"/>
            <a:ext cx="0" cy="1110952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8" name="Google Shape;248;p16"/>
          <p:cNvCxnSpPr/>
          <p:nvPr/>
        </p:nvCxnSpPr>
        <p:spPr>
          <a:xfrm>
            <a:off x="1275794" y="2260398"/>
            <a:ext cx="0" cy="1110952"/>
          </a:xfrm>
          <a:prstGeom prst="straightConnector1">
            <a:avLst/>
          </a:prstGeom>
          <a:noFill/>
          <a:ln w="57150" cap="flat" cmpd="sng">
            <a:solidFill>
              <a:srgbClr val="00B0F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50" name="Google Shape;250;p16"/>
          <p:cNvSpPr txBox="1"/>
          <p:nvPr/>
        </p:nvSpPr>
        <p:spPr>
          <a:xfrm>
            <a:off x="1398966" y="1194013"/>
            <a:ext cx="361963" cy="284937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52" name="Google Shape;252;p16"/>
          <p:cNvSpPr txBox="1"/>
          <p:nvPr/>
        </p:nvSpPr>
        <p:spPr>
          <a:xfrm>
            <a:off x="1909878" y="2044696"/>
            <a:ext cx="1099429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Vodorovná podložka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171831" y="3610465"/>
                <a:ext cx="7591217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Není-li podložka vodorovná, pak rovnost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𝐅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𝐆</m:t>
                        </m:r>
                      </m:sub>
                    </m:sSub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𝐅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𝐍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neplatí. </a:t>
                </a:r>
              </a:p>
              <a:p>
                <a:r>
                  <a:rPr lang="cs-CZ" dirty="0"/>
                  <a:t>Velikost normálového vektoru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působící kolmo na šikmou plochu vypočteme podle vztahu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>
                          <a:latin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func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 je úhel sklonu podložky.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1831" y="3610465"/>
                <a:ext cx="7591217" cy="1600438"/>
              </a:xfrm>
              <a:prstGeom prst="rect">
                <a:avLst/>
              </a:prstGeom>
              <a:blipFill>
                <a:blip r:embed="rId5"/>
                <a:stretch>
                  <a:fillRect l="-241" t="-380" b="-30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V="1">
            <a:off x="329184" y="6080760"/>
            <a:ext cx="115214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BED474-4D4D-88ED-45C9-0F1386BBB762}"/>
              </a:ext>
            </a:extLst>
          </p:cNvPr>
          <p:cNvSpPr txBox="1"/>
          <p:nvPr/>
        </p:nvSpPr>
        <p:spPr>
          <a:xfrm>
            <a:off x="10545815" y="26178"/>
            <a:ext cx="13962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6"/>
              </a:rPr>
              <a:t>Animace „tření“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BDE143-2F9B-D3A6-700D-9554DDC4CAFB}"/>
                  </a:ext>
                </a:extLst>
              </p:cNvPr>
              <p:cNvSpPr txBox="1"/>
              <p:nvPr/>
            </p:nvSpPr>
            <p:spPr>
              <a:xfrm>
                <a:off x="3158256" y="826746"/>
                <a:ext cx="8692353" cy="2343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Položíme-li na pevnou vodorovnou podložku kvádr o hmotnosti m, působí na kvádr tíhová síla o velikosti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𝒈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působí kvádr na </a:t>
                </a:r>
                <a:r>
                  <a:rPr lang="cs-CZ" b="1" dirty="0"/>
                  <a:t>vodorovnou podložku </a:t>
                </a:r>
                <a:r>
                  <a:rPr lang="cs-CZ" dirty="0"/>
                  <a:t>a podle třetího pohybového zákona akce a reakce působí podložka na kvádr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𝑵</m:t>
                        </m:r>
                      </m:sub>
                    </m:sSub>
                  </m:oMath>
                </a14:m>
                <a:r>
                  <a:rPr lang="cs-CZ" b="1" dirty="0"/>
                  <a:t>. </a:t>
                </a:r>
                <a:r>
                  <a:rPr lang="cs-CZ" dirty="0"/>
                  <a:t>Protože kvádr ležící na podložce je v klidu,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je nulová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Z rovnice vyplývá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𝒈</m:t>
                      </m:r>
                    </m:oMath>
                  </m:oMathPara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Síla působící kolmo na stykovou plochu (podložku) se nazývá </a:t>
                </a:r>
                <a:r>
                  <a:rPr lang="cs-CZ" b="1" dirty="0"/>
                  <a:t>normálová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𝑵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BDE143-2F9B-D3A6-700D-9554DDC4CA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256" y="826746"/>
                <a:ext cx="8692353" cy="2343334"/>
              </a:xfrm>
              <a:prstGeom prst="rect">
                <a:avLst/>
              </a:prstGeom>
              <a:blipFill>
                <a:blip r:embed="rId7"/>
                <a:stretch>
                  <a:fillRect l="-210" t="-521" b="-18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C03B4781-D3B8-0D47-261B-BE3BC7365276}"/>
              </a:ext>
            </a:extLst>
          </p:cNvPr>
          <p:cNvCxnSpPr/>
          <p:nvPr/>
        </p:nvCxnSpPr>
        <p:spPr>
          <a:xfrm>
            <a:off x="329184" y="3442917"/>
            <a:ext cx="115214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Google Shape;249;p16">
            <a:extLst>
              <a:ext uri="{FF2B5EF4-FFF2-40B4-BE49-F238E27FC236}">
                <a16:creationId xmlns:a16="http://schemas.microsoft.com/office/drawing/2014/main" id="{F5B07665-D858-F448-41CF-64574546358D}"/>
              </a:ext>
            </a:extLst>
          </p:cNvPr>
          <p:cNvCxnSpPr>
            <a:cxnSpLocks/>
          </p:cNvCxnSpPr>
          <p:nvPr/>
        </p:nvCxnSpPr>
        <p:spPr>
          <a:xfrm>
            <a:off x="1361227" y="1981207"/>
            <a:ext cx="0" cy="1110952"/>
          </a:xfrm>
          <a:prstGeom prst="straightConnector1">
            <a:avLst/>
          </a:prstGeom>
          <a:noFill/>
          <a:ln w="5715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49" name="Google Shape;252;p16">
            <a:extLst>
              <a:ext uri="{FF2B5EF4-FFF2-40B4-BE49-F238E27FC236}">
                <a16:creationId xmlns:a16="http://schemas.microsoft.com/office/drawing/2014/main" id="{B5CBB2CF-8D87-F8C8-C865-192DD23D932D}"/>
              </a:ext>
            </a:extLst>
          </p:cNvPr>
          <p:cNvSpPr txBox="1"/>
          <p:nvPr/>
        </p:nvSpPr>
        <p:spPr>
          <a:xfrm rot="19999536">
            <a:off x="2954395" y="3896790"/>
            <a:ext cx="1008840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Šikmá podložka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AF88FFAA-0AC0-9EA2-B371-3FE24766BB9C}"/>
                  </a:ext>
                </a:extLst>
              </p:cNvPr>
              <p:cNvSpPr txBox="1"/>
              <p:nvPr/>
            </p:nvSpPr>
            <p:spPr>
              <a:xfrm>
                <a:off x="2718763" y="6281111"/>
                <a:ext cx="676657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je použijeme k výpočtu třecí síly – viz následující snímek</a:t>
                </a:r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AF88FFAA-0AC0-9EA2-B371-3FE24766BB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8763" y="6281111"/>
                <a:ext cx="6766570" cy="307777"/>
              </a:xfrm>
              <a:prstGeom prst="rect">
                <a:avLst/>
              </a:prstGeom>
              <a:blipFill>
                <a:blip r:embed="rId13"/>
                <a:stretch>
                  <a:fillRect l="-270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Skupina 1">
            <a:extLst>
              <a:ext uri="{FF2B5EF4-FFF2-40B4-BE49-F238E27FC236}">
                <a16:creationId xmlns:a16="http://schemas.microsoft.com/office/drawing/2014/main" id="{A29753BC-F768-7BD9-714F-52AD59F99DA8}"/>
              </a:ext>
            </a:extLst>
          </p:cNvPr>
          <p:cNvGrpSpPr/>
          <p:nvPr/>
        </p:nvGrpSpPr>
        <p:grpSpPr>
          <a:xfrm>
            <a:off x="398376" y="3571843"/>
            <a:ext cx="3462763" cy="2341370"/>
            <a:chOff x="398376" y="3571843"/>
            <a:chExt cx="3462763" cy="2341370"/>
          </a:xfrm>
        </p:grpSpPr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B48E71A1-A67D-0525-C97A-7B48B549382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96993" y="3975652"/>
              <a:ext cx="1979874" cy="93825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B161DC7C-AEE1-812A-5D75-E1DF804856DD}"/>
                </a:ext>
              </a:extLst>
            </p:cNvPr>
            <p:cNvCxnSpPr/>
            <p:nvPr/>
          </p:nvCxnSpPr>
          <p:spPr>
            <a:xfrm>
              <a:off x="1773139" y="5581812"/>
              <a:ext cx="208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F10D12FF-0CF6-66B5-2F6C-2F6221B55CC2}"/>
                </a:ext>
              </a:extLst>
            </p:cNvPr>
            <p:cNvSpPr/>
            <p:nvPr/>
          </p:nvSpPr>
          <p:spPr>
            <a:xfrm rot="20061847">
              <a:off x="2337681" y="4079022"/>
              <a:ext cx="580446" cy="400931"/>
            </a:xfrm>
            <a:prstGeom prst="rect">
              <a:avLst/>
            </a:prstGeom>
            <a:solidFill>
              <a:schemeClr val="tx2">
                <a:lumMod val="90000"/>
              </a:schemeClr>
            </a:solid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se šipkou 18">
              <a:extLst>
                <a:ext uri="{FF2B5EF4-FFF2-40B4-BE49-F238E27FC236}">
                  <a16:creationId xmlns:a16="http://schemas.microsoft.com/office/drawing/2014/main" id="{184F20E0-B539-DEF7-566A-8DC338F20E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300631" y="3571843"/>
              <a:ext cx="445168" cy="862334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5ECE5CBB-0513-4DDE-28A1-B90B23CBD828}"/>
                </a:ext>
              </a:extLst>
            </p:cNvPr>
            <p:cNvCxnSpPr>
              <a:cxnSpLocks/>
            </p:cNvCxnSpPr>
            <p:nvPr/>
          </p:nvCxnSpPr>
          <p:spPr>
            <a:xfrm>
              <a:off x="2771600" y="4466553"/>
              <a:ext cx="435502" cy="867698"/>
            </a:xfrm>
            <a:prstGeom prst="straightConnector1">
              <a:avLst/>
            </a:prstGeom>
            <a:noFill/>
            <a:ln w="3810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676F3404-E8C8-574C-C924-B0FC19CE7724}"/>
                </a:ext>
              </a:extLst>
            </p:cNvPr>
            <p:cNvCxnSpPr>
              <a:cxnSpLocks/>
            </p:cNvCxnSpPr>
            <p:nvPr/>
          </p:nvCxnSpPr>
          <p:spPr>
            <a:xfrm>
              <a:off x="2643491" y="4235835"/>
              <a:ext cx="40491" cy="1081002"/>
            </a:xfrm>
            <a:prstGeom prst="straightConnector1">
              <a:avLst/>
            </a:prstGeom>
            <a:noFill/>
            <a:ln w="571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25" name="Přímá spojnice 24">
              <a:extLst>
                <a:ext uri="{FF2B5EF4-FFF2-40B4-BE49-F238E27FC236}">
                  <a16:creationId xmlns:a16="http://schemas.microsoft.com/office/drawing/2014/main" id="{432CC86C-7F65-F1E1-2DD9-BD6D1BBDAE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69663" y="5324983"/>
              <a:ext cx="468904" cy="22419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8D1E1C41-70D2-7DF1-CD87-D08635AEF0B1}"/>
                </a:ext>
              </a:extLst>
            </p:cNvPr>
            <p:cNvCxnSpPr/>
            <p:nvPr/>
          </p:nvCxnSpPr>
          <p:spPr>
            <a:xfrm flipH="1">
              <a:off x="405517" y="5581812"/>
              <a:ext cx="1368000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>
              <a:extLst>
                <a:ext uri="{FF2B5EF4-FFF2-40B4-BE49-F238E27FC236}">
                  <a16:creationId xmlns:a16="http://schemas.microsoft.com/office/drawing/2014/main" id="{6F8EAE94-29A0-411A-493C-C491347009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376" y="4906601"/>
              <a:ext cx="1390037" cy="676652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D742239F-AD9F-954A-9A5A-EFD89A9E9F30}"/>
                    </a:ext>
                  </a:extLst>
                </p:cNvPr>
                <p:cNvSpPr txBox="1"/>
                <p:nvPr/>
              </p:nvSpPr>
              <p:spPr>
                <a:xfrm>
                  <a:off x="900537" y="5283189"/>
                  <a:ext cx="26239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D742239F-AD9F-954A-9A5A-EFD89A9E9F3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0537" y="5283189"/>
                  <a:ext cx="262393" cy="307777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B5941E46-27E4-4078-6886-24413CEE3DCA}"/>
                    </a:ext>
                  </a:extLst>
                </p:cNvPr>
                <p:cNvSpPr txBox="1"/>
                <p:nvPr/>
              </p:nvSpPr>
              <p:spPr>
                <a:xfrm>
                  <a:off x="2718763" y="4697555"/>
                  <a:ext cx="26239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B5941E46-27E4-4078-6886-24413CEE3DC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18763" y="4697555"/>
                  <a:ext cx="262393" cy="307777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ovéPole 44">
                  <a:extLst>
                    <a:ext uri="{FF2B5EF4-FFF2-40B4-BE49-F238E27FC236}">
                      <a16:creationId xmlns:a16="http://schemas.microsoft.com/office/drawing/2014/main" id="{F465D500-0B09-9478-1295-5E4ACF39F28D}"/>
                    </a:ext>
                  </a:extLst>
                </p:cNvPr>
                <p:cNvSpPr txBox="1"/>
                <p:nvPr/>
              </p:nvSpPr>
              <p:spPr>
                <a:xfrm>
                  <a:off x="1855463" y="3690479"/>
                  <a:ext cx="44516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5" name="TextovéPole 44">
                  <a:extLst>
                    <a:ext uri="{FF2B5EF4-FFF2-40B4-BE49-F238E27FC236}">
                      <a16:creationId xmlns:a16="http://schemas.microsoft.com/office/drawing/2014/main" id="{F465D500-0B09-9478-1295-5E4ACF39F28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55463" y="3690479"/>
                  <a:ext cx="445168" cy="307777"/>
                </a:xfrm>
                <a:prstGeom prst="rect">
                  <a:avLst/>
                </a:prstGeom>
                <a:blipFill>
                  <a:blip r:embed="rId15"/>
                  <a:stretch>
                    <a:fillRect r="-821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ovéPole 45">
                  <a:extLst>
                    <a:ext uri="{FF2B5EF4-FFF2-40B4-BE49-F238E27FC236}">
                      <a16:creationId xmlns:a16="http://schemas.microsoft.com/office/drawing/2014/main" id="{6B0EAADD-55EC-3FBE-D3F2-BE5DAE79FAFB}"/>
                    </a:ext>
                  </a:extLst>
                </p:cNvPr>
                <p:cNvSpPr txBox="1"/>
                <p:nvPr/>
              </p:nvSpPr>
              <p:spPr>
                <a:xfrm>
                  <a:off x="3056428" y="4622448"/>
                  <a:ext cx="44516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6" name="TextovéPole 45">
                  <a:extLst>
                    <a:ext uri="{FF2B5EF4-FFF2-40B4-BE49-F238E27FC236}">
                      <a16:creationId xmlns:a16="http://schemas.microsoft.com/office/drawing/2014/main" id="{6B0EAADD-55EC-3FBE-D3F2-BE5DAE79FA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56428" y="4622448"/>
                  <a:ext cx="445168" cy="307777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ovéPole 46">
                  <a:extLst>
                    <a:ext uri="{FF2B5EF4-FFF2-40B4-BE49-F238E27FC236}">
                      <a16:creationId xmlns:a16="http://schemas.microsoft.com/office/drawing/2014/main" id="{4B625B07-3823-463E-0BCC-CB45022BCF5B}"/>
                    </a:ext>
                  </a:extLst>
                </p:cNvPr>
                <p:cNvSpPr txBox="1"/>
                <p:nvPr/>
              </p:nvSpPr>
              <p:spPr>
                <a:xfrm>
                  <a:off x="2138846" y="4831907"/>
                  <a:ext cx="44516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7" name="TextovéPole 46">
                  <a:extLst>
                    <a:ext uri="{FF2B5EF4-FFF2-40B4-BE49-F238E27FC236}">
                      <a16:creationId xmlns:a16="http://schemas.microsoft.com/office/drawing/2014/main" id="{4B625B07-3823-463E-0BCC-CB45022BCF5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38846" y="4831907"/>
                  <a:ext cx="445168" cy="307777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D70BA1CE-11C9-EE8E-73D0-1B724C7BCB65}"/>
                    </a:ext>
                  </a:extLst>
                </p:cNvPr>
                <p:cNvSpPr txBox="1"/>
                <p:nvPr/>
              </p:nvSpPr>
              <p:spPr>
                <a:xfrm>
                  <a:off x="2894275" y="5605436"/>
                  <a:ext cx="88259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≠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D70BA1CE-11C9-EE8E-73D0-1B724C7BCB6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4275" y="5605436"/>
                  <a:ext cx="882592" cy="307777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1" name="Přímá spojnice se šipkou 50">
              <a:extLst>
                <a:ext uri="{FF2B5EF4-FFF2-40B4-BE49-F238E27FC236}">
                  <a16:creationId xmlns:a16="http://schemas.microsoft.com/office/drawing/2014/main" id="{F73CEC00-BACD-1E67-7242-6FF45CF92DC9}"/>
                </a:ext>
              </a:extLst>
            </p:cNvPr>
            <p:cNvCxnSpPr>
              <a:cxnSpLocks/>
            </p:cNvCxnSpPr>
            <p:nvPr/>
          </p:nvCxnSpPr>
          <p:spPr>
            <a:xfrm>
              <a:off x="2737423" y="4462533"/>
              <a:ext cx="40491" cy="1081002"/>
            </a:xfrm>
            <a:prstGeom prst="straightConnector1">
              <a:avLst/>
            </a:prstGeom>
            <a:noFill/>
            <a:ln w="57150" cap="flat" cmpd="sng">
              <a:solidFill>
                <a:srgbClr val="00B0F0"/>
              </a:solidFill>
              <a:prstDash val="sysDash"/>
              <a:miter lim="800000"/>
              <a:headEnd type="none" w="sm" len="sm"/>
              <a:tailEnd type="triangle" w="med" len="med"/>
            </a:ln>
          </p:spPr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>
                <a:extLst>
                  <a:ext uri="{FF2B5EF4-FFF2-40B4-BE49-F238E27FC236}">
                    <a16:creationId xmlns:a16="http://schemas.microsoft.com/office/drawing/2014/main" id="{038BF953-0C2E-E7C9-FC47-CA20BD326094}"/>
                  </a:ext>
                </a:extLst>
              </p:cNvPr>
              <p:cNvSpPr txBox="1"/>
              <p:nvPr/>
            </p:nvSpPr>
            <p:spPr>
              <a:xfrm>
                <a:off x="1373172" y="2461840"/>
                <a:ext cx="4451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2" name="TextovéPole 51">
                <a:extLst>
                  <a:ext uri="{FF2B5EF4-FFF2-40B4-BE49-F238E27FC236}">
                    <a16:creationId xmlns:a16="http://schemas.microsoft.com/office/drawing/2014/main" id="{038BF953-0C2E-E7C9-FC47-CA20BD3260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3172" y="2461840"/>
                <a:ext cx="445168" cy="30777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>
                <a:extLst>
                  <a:ext uri="{FF2B5EF4-FFF2-40B4-BE49-F238E27FC236}">
                    <a16:creationId xmlns:a16="http://schemas.microsoft.com/office/drawing/2014/main" id="{0BDFCD25-AAF3-363D-0583-7EC379F04DE7}"/>
                  </a:ext>
                </a:extLst>
              </p:cNvPr>
              <p:cNvSpPr txBox="1"/>
              <p:nvPr/>
            </p:nvSpPr>
            <p:spPr>
              <a:xfrm>
                <a:off x="765467" y="2596748"/>
                <a:ext cx="4451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3" name="TextovéPole 52">
                <a:extLst>
                  <a:ext uri="{FF2B5EF4-FFF2-40B4-BE49-F238E27FC236}">
                    <a16:creationId xmlns:a16="http://schemas.microsoft.com/office/drawing/2014/main" id="{0BDFCD25-AAF3-363D-0583-7EC379F04D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467" y="2596748"/>
                <a:ext cx="445168" cy="30777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>
                <a:extLst>
                  <a:ext uri="{FF2B5EF4-FFF2-40B4-BE49-F238E27FC236}">
                    <a16:creationId xmlns:a16="http://schemas.microsoft.com/office/drawing/2014/main" id="{FB867F24-A793-269C-8027-02582395B1ED}"/>
                  </a:ext>
                </a:extLst>
              </p:cNvPr>
              <p:cNvSpPr txBox="1"/>
              <p:nvPr/>
            </p:nvSpPr>
            <p:spPr>
              <a:xfrm>
                <a:off x="1595756" y="2846027"/>
                <a:ext cx="88259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4" name="TextovéPole 53">
                <a:extLst>
                  <a:ext uri="{FF2B5EF4-FFF2-40B4-BE49-F238E27FC236}">
                    <a16:creationId xmlns:a16="http://schemas.microsoft.com/office/drawing/2014/main" id="{FB867F24-A793-269C-8027-02582395B1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5756" y="2846027"/>
                <a:ext cx="882592" cy="30777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88256" y="243411"/>
                <a:ext cx="57853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800" b="1" dirty="0"/>
                  <a:t>Výpočet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800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sz="1800" b="1" dirty="0"/>
                  <a:t> - </a:t>
                </a:r>
                <a:r>
                  <a:rPr lang="cs-CZ" sz="1800" dirty="0"/>
                  <a:t>Kvádr na vodorovné podložce.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256" y="243411"/>
                <a:ext cx="5785323" cy="369332"/>
              </a:xfrm>
              <a:prstGeom prst="rect">
                <a:avLst/>
              </a:prstGeom>
              <a:blipFill>
                <a:blip r:embed="rId3"/>
                <a:stretch>
                  <a:fillRect l="-843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6CF416A-5322-CFD2-AAA8-6CA65F9DECC4}"/>
                  </a:ext>
                </a:extLst>
              </p:cNvPr>
              <p:cNvSpPr txBox="1"/>
              <p:nvPr/>
            </p:nvSpPr>
            <p:spPr>
              <a:xfrm>
                <a:off x="4336172" y="2398324"/>
                <a:ext cx="6838255" cy="17851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Působíme-li na kvádr silou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, měřenou například siloměrem, ve vodorovném směru – viz obrázek, pozorujeme, že nejprve kvádr zůstává v klidu. Podložka na kvádr působí klidovou (statickou) třecí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, která vyrovnává účinek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 tj. působí vždy v opačném směru než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To nastane za podmínky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sz="1800" dirty="0"/>
              </a:p>
              <a:p>
                <a:r>
                  <a:rPr lang="cs-CZ" dirty="0"/>
                  <a:t>a třecí síla má velikost </a:t>
                </a:r>
                <a:r>
                  <a:rPr lang="cs-CZ" sz="1800" dirty="0"/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sz="1800" dirty="0"/>
              </a:p>
            </p:txBody>
          </p:sp>
        </mc:Choice>
        <mc:Fallback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6CF416A-5322-CFD2-AAA8-6CA65F9DEC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172" y="2398324"/>
                <a:ext cx="6838255" cy="1785104"/>
              </a:xfrm>
              <a:prstGeom prst="rect">
                <a:avLst/>
              </a:prstGeom>
              <a:blipFill>
                <a:blip r:embed="rId4"/>
                <a:stretch>
                  <a:fillRect l="-267" t="-341" b="-23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0FD2963-54A8-FC24-3B0C-B55B6065AC08}"/>
                  </a:ext>
                </a:extLst>
              </p:cNvPr>
              <p:cNvSpPr txBox="1"/>
              <p:nvPr/>
            </p:nvSpPr>
            <p:spPr>
              <a:xfrm>
                <a:off x="488256" y="655596"/>
                <a:ext cx="10946472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je přímo úměrná velikosti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,kterou těleso působí na podložku: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sz="2400" b="0" dirty="0"/>
              </a:p>
              <a:p>
                <a:endParaRPr lang="cs-CZ" sz="800" b="0" dirty="0"/>
              </a:p>
              <a:p>
                <a:r>
                  <a:rPr lang="cs-CZ" dirty="0"/>
                  <a:t>Konstanta úměrnosti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součinitel smykového tření. </a:t>
                </a:r>
                <a:r>
                  <a:rPr lang="cs-CZ" dirty="0"/>
                  <a:t>Součinitel smykového tření má jinou hodnotu pro výpočet klidové (statické) třecí síly a značí se obvykle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jinou hodnotu pro výpočet třecí síly za pohybu, dynamické třecí síly, který se značí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0FD2963-54A8-FC24-3B0C-B55B6065AC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256" y="655596"/>
                <a:ext cx="10946472" cy="1446550"/>
              </a:xfrm>
              <a:prstGeom prst="rect">
                <a:avLst/>
              </a:prstGeom>
              <a:blipFill>
                <a:blip r:embed="rId5"/>
                <a:stretch>
                  <a:fillRect l="-167" t="-844" b="-33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Skupina 27">
            <a:extLst>
              <a:ext uri="{FF2B5EF4-FFF2-40B4-BE49-F238E27FC236}">
                <a16:creationId xmlns:a16="http://schemas.microsoft.com/office/drawing/2014/main" id="{B2E8B9F5-4EBC-094A-59A9-3C585E8DF99B}"/>
              </a:ext>
            </a:extLst>
          </p:cNvPr>
          <p:cNvGrpSpPr/>
          <p:nvPr/>
        </p:nvGrpSpPr>
        <p:grpSpPr>
          <a:xfrm>
            <a:off x="488256" y="2255206"/>
            <a:ext cx="3797316" cy="2117296"/>
            <a:chOff x="488256" y="2398324"/>
            <a:chExt cx="3797316" cy="2117296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8A87B019-E13B-40D8-0022-9ABE0A121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8256" y="2398324"/>
              <a:ext cx="3797316" cy="173106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FD24DE8B-A9FD-01E6-79C4-3DA3536D34C7}"/>
                    </a:ext>
                  </a:extLst>
                </p:cNvPr>
                <p:cNvSpPr txBox="1"/>
                <p:nvPr/>
              </p:nvSpPr>
              <p:spPr>
                <a:xfrm>
                  <a:off x="1017573" y="2959295"/>
                  <a:ext cx="53273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FD24DE8B-A9FD-01E6-79C4-3DA3536D34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7573" y="2959295"/>
                  <a:ext cx="532738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EB56CD08-7A71-5AED-97A1-77E43D5FD2E5}"/>
                    </a:ext>
                  </a:extLst>
                </p:cNvPr>
                <p:cNvSpPr txBox="1"/>
                <p:nvPr/>
              </p:nvSpPr>
              <p:spPr>
                <a:xfrm>
                  <a:off x="1550311" y="3552792"/>
                  <a:ext cx="53273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EB56CD08-7A71-5AED-97A1-77E43D5FD2E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50311" y="3552792"/>
                  <a:ext cx="532738" cy="30777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BD15DB58-6A84-601C-1139-C526BAC71042}"/>
                    </a:ext>
                  </a:extLst>
                </p:cNvPr>
                <p:cNvSpPr txBox="1"/>
                <p:nvPr/>
              </p:nvSpPr>
              <p:spPr>
                <a:xfrm>
                  <a:off x="3657406" y="2625291"/>
                  <a:ext cx="421419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BD15DB58-6A84-601C-1139-C526BAC7104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57406" y="2625291"/>
                  <a:ext cx="421419" cy="307777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541B3546-3C01-F72E-0E4A-43878C8EFA85}"/>
                </a:ext>
              </a:extLst>
            </p:cNvPr>
            <p:cNvSpPr txBox="1"/>
            <p:nvPr/>
          </p:nvSpPr>
          <p:spPr>
            <a:xfrm>
              <a:off x="2689816" y="2798185"/>
              <a:ext cx="54541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/>
                <a:t>Siloměr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C0269A87-4184-D41C-61DE-EC19E2A03029}"/>
                    </a:ext>
                  </a:extLst>
                </p:cNvPr>
                <p:cNvSpPr txBox="1"/>
                <p:nvPr/>
              </p:nvSpPr>
              <p:spPr>
                <a:xfrm>
                  <a:off x="512109" y="3992400"/>
                  <a:ext cx="248023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Kvádr se nepohybuje </a:t>
                  </a:r>
                  <a14:m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a14:m>
                  <a:endParaRPr lang="cs-CZ" dirty="0"/>
                </a:p>
                <a:p>
                  <a:pPr algn="ctr"/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C0269A87-4184-D41C-61DE-EC19E2A0302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09" y="3992400"/>
                  <a:ext cx="2480231" cy="523220"/>
                </a:xfrm>
                <a:prstGeom prst="rect">
                  <a:avLst/>
                </a:prstGeom>
                <a:blipFill>
                  <a:blip r:embed="rId11"/>
                  <a:stretch>
                    <a:fillRect l="-737" t="-1163" b="-465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AF5447A3-5C06-7D2D-612D-F11F76FD4496}"/>
                  </a:ext>
                </a:extLst>
              </p:cNvPr>
              <p:cNvSpPr txBox="1"/>
              <p:nvPr/>
            </p:nvSpPr>
            <p:spPr>
              <a:xfrm>
                <a:off x="4336172" y="4601966"/>
                <a:ext cx="7171501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Pokud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roste, pak po překročení velikosti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dojde k „odtržení“ kvádru a ten se dá do pohybu. Součinitel smykového tření za pohybu má hodnotu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síla potřebná k udržení pohybu mírně poklesne. Bude-li mít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hodnotu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pak se kvádr bude pohybovat rovnoměrnou rychlostí, a pokud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bude mít hodnotu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bude se kvádr pohybovat rovnoměrně zrychleně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AF5447A3-5C06-7D2D-612D-F11F76FD44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172" y="4601966"/>
                <a:ext cx="7171501" cy="1600438"/>
              </a:xfrm>
              <a:prstGeom prst="rect">
                <a:avLst/>
              </a:prstGeom>
              <a:blipFill>
                <a:blip r:embed="rId12"/>
                <a:stretch>
                  <a:fillRect l="-255" t="-763" b="-3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Skupina 28">
            <a:extLst>
              <a:ext uri="{FF2B5EF4-FFF2-40B4-BE49-F238E27FC236}">
                <a16:creationId xmlns:a16="http://schemas.microsoft.com/office/drawing/2014/main" id="{9C20E832-7E1C-11CB-2CB6-DAAB9EE508E5}"/>
              </a:ext>
            </a:extLst>
          </p:cNvPr>
          <p:cNvGrpSpPr/>
          <p:nvPr/>
        </p:nvGrpSpPr>
        <p:grpSpPr>
          <a:xfrm>
            <a:off x="488256" y="4467734"/>
            <a:ext cx="3797314" cy="2242815"/>
            <a:chOff x="488256" y="4563146"/>
            <a:chExt cx="3797314" cy="2242815"/>
          </a:xfrm>
        </p:grpSpPr>
        <p:grpSp>
          <p:nvGrpSpPr>
            <p:cNvPr id="27" name="Skupina 26">
              <a:extLst>
                <a:ext uri="{FF2B5EF4-FFF2-40B4-BE49-F238E27FC236}">
                  <a16:creationId xmlns:a16="http://schemas.microsoft.com/office/drawing/2014/main" id="{0C7FCA28-E2E0-64DD-47D6-3104107AEE97}"/>
                </a:ext>
              </a:extLst>
            </p:cNvPr>
            <p:cNvGrpSpPr/>
            <p:nvPr/>
          </p:nvGrpSpPr>
          <p:grpSpPr>
            <a:xfrm>
              <a:off x="488256" y="4563146"/>
              <a:ext cx="3797314" cy="1731066"/>
              <a:chOff x="488256" y="4690362"/>
              <a:chExt cx="3797314" cy="1731066"/>
            </a:xfrm>
          </p:grpSpPr>
          <p:pic>
            <p:nvPicPr>
              <p:cNvPr id="22" name="Obrázek 21">
                <a:extLst>
                  <a:ext uri="{FF2B5EF4-FFF2-40B4-BE49-F238E27FC236}">
                    <a16:creationId xmlns:a16="http://schemas.microsoft.com/office/drawing/2014/main" id="{3F0C9D49-15FA-E206-AD3A-9BC9FDDBF5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88256" y="4690362"/>
                <a:ext cx="3797314" cy="1731066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TextovéPole 22">
                    <a:extLst>
                      <a:ext uri="{FF2B5EF4-FFF2-40B4-BE49-F238E27FC236}">
                        <a16:creationId xmlns:a16="http://schemas.microsoft.com/office/drawing/2014/main" id="{9213D1F6-FF89-56F8-9CE6-CFE294AB669C}"/>
                      </a:ext>
                    </a:extLst>
                  </p:cNvPr>
                  <p:cNvSpPr txBox="1"/>
                  <p:nvPr/>
                </p:nvSpPr>
                <p:spPr>
                  <a:xfrm>
                    <a:off x="1017573" y="5248296"/>
                    <a:ext cx="532738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3" name="TextovéPole 22">
                    <a:extLst>
                      <a:ext uri="{FF2B5EF4-FFF2-40B4-BE49-F238E27FC236}">
                        <a16:creationId xmlns:a16="http://schemas.microsoft.com/office/drawing/2014/main" id="{9213D1F6-FF89-56F8-9CE6-CFE294AB669C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17573" y="5248296"/>
                    <a:ext cx="532738" cy="307777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ovéPole 23">
                    <a:extLst>
                      <a:ext uri="{FF2B5EF4-FFF2-40B4-BE49-F238E27FC236}">
                        <a16:creationId xmlns:a16="http://schemas.microsoft.com/office/drawing/2014/main" id="{9535166E-6E13-B887-FA1E-50B350AADF8A}"/>
                      </a:ext>
                    </a:extLst>
                  </p:cNvPr>
                  <p:cNvSpPr txBox="1"/>
                  <p:nvPr/>
                </p:nvSpPr>
                <p:spPr>
                  <a:xfrm>
                    <a:off x="1485855" y="5801919"/>
                    <a:ext cx="532738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4" name="TextovéPole 23">
                    <a:extLst>
                      <a:ext uri="{FF2B5EF4-FFF2-40B4-BE49-F238E27FC236}">
                        <a16:creationId xmlns:a16="http://schemas.microsoft.com/office/drawing/2014/main" id="{9535166E-6E13-B887-FA1E-50B350AADF8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485855" y="5801919"/>
                    <a:ext cx="532738" cy="307777"/>
                  </a:xfrm>
                  <a:prstGeom prst="rect">
                    <a:avLst/>
                  </a:prstGeom>
                  <a:blipFill>
                    <a:blip r:embed="rId1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TextovéPole 24">
                    <a:extLst>
                      <a:ext uri="{FF2B5EF4-FFF2-40B4-BE49-F238E27FC236}">
                        <a16:creationId xmlns:a16="http://schemas.microsoft.com/office/drawing/2014/main" id="{FC5D3920-EE1C-1496-859E-E005822DF6B2}"/>
                      </a:ext>
                    </a:extLst>
                  </p:cNvPr>
                  <p:cNvSpPr txBox="1"/>
                  <p:nvPr/>
                </p:nvSpPr>
                <p:spPr>
                  <a:xfrm>
                    <a:off x="3617649" y="4940519"/>
                    <a:ext cx="421419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oMath>
                      </m:oMathPara>
                    </a14:m>
                    <a:endParaRPr lang="cs-CZ" b="1" dirty="0"/>
                  </a:p>
                </p:txBody>
              </p:sp>
            </mc:Choice>
            <mc:Fallback xmlns="">
              <p:sp>
                <p:nvSpPr>
                  <p:cNvPr id="25" name="TextovéPole 24">
                    <a:extLst>
                      <a:ext uri="{FF2B5EF4-FFF2-40B4-BE49-F238E27FC236}">
                        <a16:creationId xmlns:a16="http://schemas.microsoft.com/office/drawing/2014/main" id="{FC5D3920-EE1C-1496-859E-E005822DF6B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17649" y="4940519"/>
                    <a:ext cx="421419" cy="307777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EC4BCAA-DDC0-49EB-88BC-B134D5CD5036}"/>
                    </a:ext>
                  </a:extLst>
                </p:cNvPr>
                <p:cNvSpPr txBox="1"/>
                <p:nvPr/>
              </p:nvSpPr>
              <p:spPr>
                <a:xfrm>
                  <a:off x="488256" y="6282741"/>
                  <a:ext cx="248023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Kvádr se pohybuje </a:t>
                  </a:r>
                  <a14:m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a14:m>
                  <a:endParaRPr lang="cs-CZ" dirty="0"/>
                </a:p>
                <a:p>
                  <a:pPr algn="ctr"/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EC4BCAA-DDC0-49EB-88BC-B134D5CD503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8256" y="6282741"/>
                  <a:ext cx="2480231" cy="523220"/>
                </a:xfrm>
                <a:prstGeom prst="rect">
                  <a:avLst/>
                </a:prstGeom>
                <a:blipFill>
                  <a:blip r:embed="rId17"/>
                  <a:stretch>
                    <a:fillRect l="-737" t="-2326" b="-465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Google Shape;309;p20"/>
              <p:cNvSpPr txBox="1"/>
              <p:nvPr/>
            </p:nvSpPr>
            <p:spPr>
              <a:xfrm>
                <a:off x="5923721" y="866693"/>
                <a:ext cx="5462546" cy="17542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/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Položíme-li kvádr na podložku plochou s největším obsahem a táhneme  </a:t>
                </a:r>
                <a:r>
                  <a:rPr lang="cs-CZ" sz="18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rovnoměrným pohybem </a:t>
                </a:r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naměříme třecí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AE" sz="18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ar-AE" sz="1800" b="1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𝑭</m:t>
                        </m:r>
                      </m:e>
                      <m:sub>
                        <m:r>
                          <a:rPr lang="cs-CZ" sz="18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  <a:endParaRPr lang="ar-AE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lvl="0"/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Poté položíme kvádr na podložku stěnou s menším obsahu a opět táhneme </a:t>
                </a:r>
                <a:r>
                  <a:rPr lang="cs-CZ" sz="18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rovnoměrným pohybem</a:t>
                </a:r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, naměříme opět třecí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cs-CZ" sz="1800" b="1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𝑭</m:t>
                        </m:r>
                      </m:e>
                      <m:sub>
                        <m:r>
                          <a:rPr lang="cs-CZ" sz="18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  <a:endParaRPr lang="cs-CZ" dirty="0"/>
              </a:p>
            </p:txBody>
          </p:sp>
        </mc:Choice>
        <mc:Fallback xmlns="">
          <p:sp>
            <p:nvSpPr>
              <p:cNvPr id="309" name="Google Shape;309;p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721" y="866693"/>
                <a:ext cx="5462546" cy="1754286"/>
              </a:xfrm>
              <a:prstGeom prst="rect">
                <a:avLst/>
              </a:prstGeom>
              <a:blipFill>
                <a:blip r:embed="rId3"/>
                <a:stretch>
                  <a:fillRect l="-1004" t="-1736" b="-45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0" name="Google Shape;310;p20"/>
          <p:cNvSpPr txBox="1"/>
          <p:nvPr/>
        </p:nvSpPr>
        <p:spPr>
          <a:xfrm>
            <a:off x="5923721" y="2934520"/>
            <a:ext cx="5072932" cy="64629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Velikost třecí síly za pohybu nezávisí na obsahu stykových ploch.</a:t>
            </a:r>
            <a:endParaRPr/>
          </a:p>
        </p:txBody>
      </p:sp>
      <p:sp>
        <p:nvSpPr>
          <p:cNvPr id="311" name="Google Shape;311;p20"/>
          <p:cNvSpPr txBox="1"/>
          <p:nvPr/>
        </p:nvSpPr>
        <p:spPr>
          <a:xfrm>
            <a:off x="594359" y="4868132"/>
            <a:ext cx="10658723" cy="1742785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514" t="-1745" r="-457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312" name="Google Shape;312;p20"/>
          <p:cNvCxnSpPr/>
          <p:nvPr/>
        </p:nvCxnSpPr>
        <p:spPr>
          <a:xfrm>
            <a:off x="659958" y="3140765"/>
            <a:ext cx="4778734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13" name="Google Shape;313;p20"/>
          <p:cNvSpPr/>
          <p:nvPr/>
        </p:nvSpPr>
        <p:spPr>
          <a:xfrm>
            <a:off x="1415332" y="2472856"/>
            <a:ext cx="1367625" cy="64633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0"/>
          <p:cNvSpPr/>
          <p:nvPr/>
        </p:nvSpPr>
        <p:spPr>
          <a:xfrm rot="5400000">
            <a:off x="3978300" y="2123001"/>
            <a:ext cx="1367625" cy="64633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5" name="Google Shape;315;p20"/>
          <p:cNvCxnSpPr>
            <a:stCxn id="313" idx="2"/>
          </p:cNvCxnSpPr>
          <p:nvPr/>
        </p:nvCxnSpPr>
        <p:spPr>
          <a:xfrm>
            <a:off x="2099145" y="3119186"/>
            <a:ext cx="0" cy="816600"/>
          </a:xfrm>
          <a:prstGeom prst="straightConnector1">
            <a:avLst/>
          </a:prstGeom>
          <a:noFill/>
          <a:ln w="38100" cap="flat" cmpd="sng">
            <a:solidFill>
              <a:srgbClr val="A8D08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6" name="Google Shape;316;p20"/>
          <p:cNvCxnSpPr/>
          <p:nvPr/>
        </p:nvCxnSpPr>
        <p:spPr>
          <a:xfrm flipH="1">
            <a:off x="4662111" y="3146443"/>
            <a:ext cx="1" cy="816710"/>
          </a:xfrm>
          <a:prstGeom prst="straightConnector1">
            <a:avLst/>
          </a:prstGeom>
          <a:noFill/>
          <a:ln w="38100" cap="flat" cmpd="sng">
            <a:solidFill>
              <a:srgbClr val="A8D08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7" name="Google Shape;317;p20"/>
          <p:cNvCxnSpPr/>
          <p:nvPr/>
        </p:nvCxnSpPr>
        <p:spPr>
          <a:xfrm flipH="1">
            <a:off x="485030" y="3129979"/>
            <a:ext cx="930302" cy="10786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8" name="Google Shape;318;p20"/>
          <p:cNvCxnSpPr/>
          <p:nvPr/>
        </p:nvCxnSpPr>
        <p:spPr>
          <a:xfrm flipH="1">
            <a:off x="3397758" y="3132537"/>
            <a:ext cx="930302" cy="10786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19" name="Google Shape;319;p20"/>
          <p:cNvSpPr txBox="1"/>
          <p:nvPr/>
        </p:nvSpPr>
        <p:spPr>
          <a:xfrm>
            <a:off x="485030" y="2446166"/>
            <a:ext cx="646331" cy="36933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20" name="Google Shape;320;p20"/>
          <p:cNvSpPr txBox="1"/>
          <p:nvPr/>
        </p:nvSpPr>
        <p:spPr>
          <a:xfrm>
            <a:off x="3453894" y="2446166"/>
            <a:ext cx="646331" cy="369332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21" name="Google Shape;321;p20"/>
          <p:cNvSpPr txBox="1"/>
          <p:nvPr/>
        </p:nvSpPr>
        <p:spPr>
          <a:xfrm>
            <a:off x="2249549" y="3345397"/>
            <a:ext cx="646331" cy="369332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22" name="Google Shape;322;p20"/>
          <p:cNvSpPr txBox="1"/>
          <p:nvPr/>
        </p:nvSpPr>
        <p:spPr>
          <a:xfrm>
            <a:off x="4719282" y="3342875"/>
            <a:ext cx="646331" cy="369332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6C9AAF00-6453-9D5D-8396-344EF65A383E}"/>
              </a:ext>
            </a:extLst>
          </p:cNvPr>
          <p:cNvSpPr txBox="1"/>
          <p:nvPr/>
        </p:nvSpPr>
        <p:spPr>
          <a:xfrm>
            <a:off x="485030" y="633136"/>
            <a:ext cx="4778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Velikost třecí síly nezávisí na obsahu stykových ploch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1938B437-5560-3C22-803F-3E68753ED270}"/>
              </a:ext>
            </a:extLst>
          </p:cNvPr>
          <p:cNvCxnSpPr/>
          <p:nvPr/>
        </p:nvCxnSpPr>
        <p:spPr>
          <a:xfrm flipV="1">
            <a:off x="198783" y="4619708"/>
            <a:ext cx="116327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5885" y="485030"/>
            <a:ext cx="6942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b="1" dirty="0"/>
              <a:t>Vlastnosti a měrná jednotka součinitele smykového tření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75885" y="1032388"/>
                <a:ext cx="11352321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Součinitel smykového tření je určen experimentálně pro různé druhy materiálů a je uveden v příslušných tabulkách nebo na Internetu.</a:t>
                </a:r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Pro každou dvojici materiálů (smýkající se těleso a podložka) jsou dva uvedeny součinitelé smykového tření</a:t>
                </a:r>
              </a:p>
              <a:p>
                <a:endParaRPr lang="cs-CZ" dirty="0"/>
              </a:p>
              <a:p>
                <a:r>
                  <a:rPr lang="cs-CZ" dirty="0"/>
                  <a:t>      -    Součinitel tření za klidu (těleso se po podložce nepohybuje) – statický součinitel tření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      -    Součinitel smykového tření za pohybu (těleso se po podložce pohybuje) - dynamický     součinitel smykového tření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885" y="1032388"/>
                <a:ext cx="11352321" cy="1600438"/>
              </a:xfrm>
              <a:prstGeom prst="rect">
                <a:avLst/>
              </a:prstGeom>
              <a:blipFill>
                <a:blip r:embed="rId2"/>
                <a:stretch>
                  <a:fillRect l="-161" t="-380" b="-30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5885" y="2810852"/>
                <a:ext cx="10639615" cy="10026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Součinitel smykového tření je bezrozměrná veličina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  <m:r>
                        <a:rPr lang="cs-CZ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cs-CZ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Newton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Newton</m:t>
                          </m:r>
                        </m:den>
                      </m:f>
                      <m:r>
                        <a:rPr lang="cs-CZ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N</m:t>
                          </m:r>
                        </m:den>
                      </m:f>
                      <m:r>
                        <a:rPr lang="cs-CZ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885" y="2810852"/>
                <a:ext cx="10639615" cy="1002647"/>
              </a:xfrm>
              <a:prstGeom prst="rect">
                <a:avLst/>
              </a:prstGeom>
              <a:blipFill>
                <a:blip r:embed="rId3"/>
                <a:stretch>
                  <a:fillRect l="-57" t="-12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65D06A-8D34-6106-32A4-9260A598D1F7}"/>
                  </a:ext>
                </a:extLst>
              </p:cNvPr>
              <p:cNvSpPr txBox="1"/>
              <p:nvPr/>
            </p:nvSpPr>
            <p:spPr>
              <a:xfrm>
                <a:off x="475885" y="3991525"/>
                <a:ext cx="11052313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Součinitel smykového tření  </a:t>
                </a:r>
                <a:r>
                  <a:rPr lang="cs-CZ" b="1" dirty="0"/>
                  <a:t>závisí</a:t>
                </a:r>
                <a:r>
                  <a:rPr lang="cs-CZ" dirty="0"/>
                  <a:t> na rychlosti pohybu kvádru po podložce jen </a:t>
                </a:r>
                <a:r>
                  <a:rPr lang="cs-CZ" b="1" dirty="0"/>
                  <a:t>velmi mírně</a:t>
                </a:r>
                <a:r>
                  <a:rPr lang="cs-CZ" dirty="0"/>
                  <a:t>. Většinou s rostoucí rychlostí mírně klesá a tím zmenšuje třecí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       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65D06A-8D34-6106-32A4-9260A598D1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885" y="3991525"/>
                <a:ext cx="11052313" cy="738664"/>
              </a:xfrm>
              <a:prstGeom prst="rect">
                <a:avLst/>
              </a:prstGeom>
              <a:blipFill>
                <a:blip r:embed="rId4"/>
                <a:stretch>
                  <a:fillRect l="-55" t="-1653" r="-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1552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2D02EF17-7C89-ADBD-0926-182B7E980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4372" y="1081129"/>
            <a:ext cx="8395583" cy="4536716"/>
          </a:xfrm>
          <a:prstGeom prst="rect">
            <a:avLst/>
          </a:prstGeom>
        </p:spPr>
      </p:pic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1944804D-29B0-D8D6-928B-980893924C76}"/>
              </a:ext>
            </a:extLst>
          </p:cNvPr>
          <p:cNvCxnSpPr/>
          <p:nvPr/>
        </p:nvCxnSpPr>
        <p:spPr>
          <a:xfrm>
            <a:off x="4752231" y="2401294"/>
            <a:ext cx="58998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1B1A2E89-5CAB-3D99-AAC4-FC77DF08983A}"/>
              </a:ext>
            </a:extLst>
          </p:cNvPr>
          <p:cNvCxnSpPr/>
          <p:nvPr/>
        </p:nvCxnSpPr>
        <p:spPr>
          <a:xfrm>
            <a:off x="4728379" y="3013556"/>
            <a:ext cx="58998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F3424F3B-828A-8040-F56E-7AE4DC2CC109}"/>
              </a:ext>
            </a:extLst>
          </p:cNvPr>
          <p:cNvCxnSpPr/>
          <p:nvPr/>
        </p:nvCxnSpPr>
        <p:spPr>
          <a:xfrm>
            <a:off x="4752231" y="4802589"/>
            <a:ext cx="58998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ázek 5">
            <a:extLst>
              <a:ext uri="{FF2B5EF4-FFF2-40B4-BE49-F238E27FC236}">
                <a16:creationId xmlns:a16="http://schemas.microsoft.com/office/drawing/2014/main" id="{872C0CAB-8D4E-FC19-54A5-B1F08A7B1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36" y="1582385"/>
            <a:ext cx="2832300" cy="3534203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3687D2D5-63FC-0CE7-D168-767B97BC9479}"/>
              </a:ext>
            </a:extLst>
          </p:cNvPr>
          <p:cNvSpPr txBox="1"/>
          <p:nvPr/>
        </p:nvSpPr>
        <p:spPr>
          <a:xfrm>
            <a:off x="1069638" y="5310067"/>
            <a:ext cx="2434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Dotisk 4. vydání, strana 161</a:t>
            </a:r>
          </a:p>
        </p:txBody>
      </p:sp>
    </p:spTree>
    <p:extLst>
      <p:ext uri="{BB962C8B-B14F-4D97-AF65-F5344CB8AC3E}">
        <p14:creationId xmlns:p14="http://schemas.microsoft.com/office/powerpoint/2010/main" val="2326225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CB0D04C-CBE1-1835-5499-748DF3C4BC14}"/>
              </a:ext>
            </a:extLst>
          </p:cNvPr>
          <p:cNvSpPr txBox="1"/>
          <p:nvPr/>
        </p:nvSpPr>
        <p:spPr>
          <a:xfrm>
            <a:off x="333956" y="389614"/>
            <a:ext cx="1876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Elementární úlohy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437F15D-EB37-92E3-20F5-12F316744A6C}"/>
                  </a:ext>
                </a:extLst>
              </p:cNvPr>
              <p:cNvSpPr txBox="1"/>
              <p:nvPr/>
            </p:nvSpPr>
            <p:spPr>
              <a:xfrm>
                <a:off x="333956" y="636104"/>
                <a:ext cx="11386268" cy="1538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/>
                </a:pPr>
                <a:r>
                  <a:rPr lang="cs-CZ" dirty="0"/>
                  <a:t>Vypočítej velikost třecí síly vznikající za pohybu ocelového kvádru o hmotnosti 20 kg  po ocelové podložce.</a:t>
                </a:r>
              </a:p>
              <a:p>
                <a:r>
                  <a:rPr lang="cs-CZ" sz="800" dirty="0"/>
                  <a:t>         </a:t>
                </a:r>
              </a:p>
              <a:p>
                <a:r>
                  <a:rPr lang="cs-CZ" dirty="0"/>
                  <a:t>        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         a) Výpočet velikosti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r>
                  <a:rPr lang="cs-CZ" dirty="0"/>
                  <a:t>         b) Výpočet velikosti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       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         Třecí síla má hodnotu 20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437F15D-EB37-92E3-20F5-12F316744A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56" y="636104"/>
                <a:ext cx="11386268" cy="1538883"/>
              </a:xfrm>
              <a:prstGeom prst="rect">
                <a:avLst/>
              </a:prstGeom>
              <a:blipFill>
                <a:blip r:embed="rId2"/>
                <a:stretch>
                  <a:fillRect l="-107" t="-395" b="-31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206DDEF-BF5B-1652-D96D-0A7A353C30E1}"/>
                  </a:ext>
                </a:extLst>
              </p:cNvPr>
              <p:cNvSpPr txBox="1"/>
              <p:nvPr/>
            </p:nvSpPr>
            <p:spPr>
              <a:xfrm>
                <a:off x="333956" y="2171317"/>
                <a:ext cx="11312056" cy="2205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 startAt="2"/>
                </a:pPr>
                <a:r>
                  <a:rPr lang="cs-CZ" dirty="0"/>
                  <a:t>Třecí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změřená za pohybu mezi ocelovým kvádrem a dřevěnou podlahou má hodnotu 87,5 N. Jakou hodnotu má normálová síla a </a:t>
                </a:r>
              </a:p>
              <a:p>
                <a:r>
                  <a:rPr lang="cs-CZ" dirty="0"/>
                  <a:t>        jaká je hmotnost ocelového kvádru?</a:t>
                </a:r>
              </a:p>
              <a:p>
                <a:endParaRPr lang="cs-CZ" sz="800" dirty="0"/>
              </a:p>
              <a:p>
                <a:r>
                  <a:rPr lang="cs-CZ" dirty="0"/>
                  <a:t>        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87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35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:r>
                  <a:rPr lang="cs-CZ" dirty="0"/>
                  <a:t>         a) 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→  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87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35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250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          b) Výpočet hmotnosti kvádru m  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→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          Normálová síla má hodnotu 250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a hmotnost ocelového kvádru je 25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206DDEF-BF5B-1652-D96D-0A7A353C30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56" y="2171317"/>
                <a:ext cx="11312056" cy="2205476"/>
              </a:xfrm>
              <a:prstGeom prst="rect">
                <a:avLst/>
              </a:prstGeom>
              <a:blipFill>
                <a:blip r:embed="rId3"/>
                <a:stretch>
                  <a:fillRect l="-108" t="-552" b="-22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297349D-12D2-6660-6557-B8F80A86236D}"/>
                  </a:ext>
                </a:extLst>
              </p:cNvPr>
              <p:cNvSpPr txBox="1"/>
              <p:nvPr/>
            </p:nvSpPr>
            <p:spPr>
              <a:xfrm>
                <a:off x="333956" y="4376793"/>
                <a:ext cx="11036411" cy="20549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 startAt="3"/>
                </a:pPr>
                <a:r>
                  <a:rPr lang="cs-CZ" dirty="0"/>
                  <a:t>Ocelové těleso o hmotnosti 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bylo taženo po podložce z neznámého materiálu a naměřená třecí síla měla hodnotu 80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 Z jakého   </a:t>
                </a:r>
              </a:p>
              <a:p>
                <a:r>
                  <a:rPr lang="cs-CZ" dirty="0"/>
                  <a:t>        materiálu byla podložka. Použij tabulku na snímku 8. </a:t>
                </a:r>
              </a:p>
              <a:p>
                <a:endParaRPr lang="cs-CZ" sz="800" dirty="0"/>
              </a:p>
              <a:p>
                <a:r>
                  <a:rPr lang="cs-CZ" dirty="0"/>
                  <a:t>        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80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 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         a)  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500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r>
                  <a:rPr lang="cs-CZ" dirty="0"/>
                  <a:t>          b)  Výpočet součinitele smykového tření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→           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80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500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16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          Součinitel smykového tření má hodnotu 0,16 a tomu odpovídá tření ocele po bronzové podložce (viz tabulka na snímku 8).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297349D-12D2-6660-6557-B8F80A8623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56" y="4376793"/>
                <a:ext cx="11036411" cy="2054986"/>
              </a:xfrm>
              <a:prstGeom prst="rect">
                <a:avLst/>
              </a:prstGeom>
              <a:blipFill>
                <a:blip r:embed="rId4"/>
                <a:stretch>
                  <a:fillRect l="-110" t="-593" r="-1381" b="-2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1914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0" name="Google Shape;340;p23"/>
          <p:cNvCxnSpPr/>
          <p:nvPr/>
        </p:nvCxnSpPr>
        <p:spPr>
          <a:xfrm>
            <a:off x="483894" y="1792793"/>
            <a:ext cx="108360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2" name="Google Shape;342;p23"/>
          <p:cNvSpPr txBox="1"/>
          <p:nvPr/>
        </p:nvSpPr>
        <p:spPr>
          <a:xfrm>
            <a:off x="588397" y="5208902"/>
            <a:ext cx="744242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1" dirty="0">
                <a:sym typeface="Calibri"/>
              </a:rPr>
              <a:t>K posouvání bedny rovnoměrným pohybem je potřeba vyvinout sílu o velikosti 400 N.</a:t>
            </a:r>
            <a:endParaRPr b="1" dirty="0"/>
          </a:p>
        </p:txBody>
      </p:sp>
      <p:cxnSp>
        <p:nvCxnSpPr>
          <p:cNvPr id="344" name="Google Shape;344;p23"/>
          <p:cNvCxnSpPr>
            <a:cxnSpLocks/>
          </p:cNvCxnSpPr>
          <p:nvPr/>
        </p:nvCxnSpPr>
        <p:spPr>
          <a:xfrm>
            <a:off x="7426518" y="4412975"/>
            <a:ext cx="3379304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5" name="Google Shape;345;p23"/>
          <p:cNvSpPr/>
          <p:nvPr/>
        </p:nvSpPr>
        <p:spPr>
          <a:xfrm>
            <a:off x="8476090" y="3753012"/>
            <a:ext cx="1447137" cy="6599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6" name="Google Shape;346;p23"/>
          <p:cNvCxnSpPr>
            <a:stCxn id="345" idx="2"/>
          </p:cNvCxnSpPr>
          <p:nvPr/>
        </p:nvCxnSpPr>
        <p:spPr>
          <a:xfrm>
            <a:off x="9199659" y="4412969"/>
            <a:ext cx="0" cy="112620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47" name="Google Shape;347;p23"/>
          <p:cNvCxnSpPr/>
          <p:nvPr/>
        </p:nvCxnSpPr>
        <p:spPr>
          <a:xfrm rot="10800000">
            <a:off x="7593495" y="4412969"/>
            <a:ext cx="882595" cy="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48" name="Google Shape;348;p23"/>
          <p:cNvCxnSpPr/>
          <p:nvPr/>
        </p:nvCxnSpPr>
        <p:spPr>
          <a:xfrm>
            <a:off x="9923227" y="4082990"/>
            <a:ext cx="882595" cy="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49" name="Google Shape;349;p23"/>
          <p:cNvSpPr txBox="1"/>
          <p:nvPr/>
        </p:nvSpPr>
        <p:spPr>
          <a:xfrm>
            <a:off x="7654313" y="3928928"/>
            <a:ext cx="365760" cy="36933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50" name="Google Shape;350;p23"/>
          <p:cNvSpPr txBox="1"/>
          <p:nvPr/>
        </p:nvSpPr>
        <p:spPr>
          <a:xfrm>
            <a:off x="10066351" y="3641698"/>
            <a:ext cx="628153" cy="36933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51" name="Google Shape;351;p23"/>
          <p:cNvSpPr txBox="1"/>
          <p:nvPr/>
        </p:nvSpPr>
        <p:spPr>
          <a:xfrm>
            <a:off x="9378563" y="4791457"/>
            <a:ext cx="365760" cy="36933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r="-83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52" name="Google Shape;352;p23"/>
          <p:cNvSpPr txBox="1"/>
          <p:nvPr/>
        </p:nvSpPr>
        <p:spPr>
          <a:xfrm>
            <a:off x="8730530" y="3928928"/>
            <a:ext cx="795131" cy="369332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r="-9998" b="-1311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5EF9DE6-B287-1FFD-8C97-AF52A84AB51F}"/>
              </a:ext>
            </a:extLst>
          </p:cNvPr>
          <p:cNvSpPr txBox="1"/>
          <p:nvPr/>
        </p:nvSpPr>
        <p:spPr>
          <a:xfrm>
            <a:off x="389614" y="355425"/>
            <a:ext cx="967031" cy="310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CABDA5A-6BEC-BCDB-7016-24F5B7030B2C}"/>
                  </a:ext>
                </a:extLst>
              </p:cNvPr>
              <p:cNvSpPr txBox="1"/>
              <p:nvPr/>
            </p:nvSpPr>
            <p:spPr>
              <a:xfrm>
                <a:off x="389614" y="683948"/>
                <a:ext cx="1108800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velkou silou musíme působit na bedni o hmotnosti 200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abychom jí posouvali rovnoměrným pohybem po vodorovné podlaze, je-li součinitel smykového tření roven 0,2?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,=?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CABDA5A-6BEC-BCDB-7016-24F5B7030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683948"/>
                <a:ext cx="11088000" cy="1077218"/>
              </a:xfrm>
              <a:prstGeom prst="rect">
                <a:avLst/>
              </a:prstGeom>
              <a:blipFill>
                <a:blip r:embed="rId7"/>
                <a:stretch>
                  <a:fillRect l="-165" t="-1130" b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6A88051-CA67-DF8D-CA1E-ECC408528223}"/>
                  </a:ext>
                </a:extLst>
              </p:cNvPr>
              <p:cNvSpPr txBox="1"/>
              <p:nvPr/>
            </p:nvSpPr>
            <p:spPr>
              <a:xfrm>
                <a:off x="389613" y="1986491"/>
                <a:ext cx="11076167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posouvání bedny rovnoměrným pohybem musíme na bednu působit silou která má směr rovnoběžný s podlahou a jejíž velikost se rovná velikosti třecí síly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b="1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Velikost  třecí síly a tím i velikost síly potřebné k posouvání bedny vypočítáme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6A88051-CA67-DF8D-CA1E-ECC4085282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3" y="1986491"/>
                <a:ext cx="11076167" cy="1292662"/>
              </a:xfrm>
              <a:prstGeom prst="rect">
                <a:avLst/>
              </a:prstGeom>
              <a:blipFill>
                <a:blip r:embed="rId8"/>
                <a:stretch>
                  <a:fillRect l="-165" t="-943" r="-440" b="-1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4605891-215F-4F26-8631-55E04D25E0A9}"/>
                  </a:ext>
                </a:extLst>
              </p:cNvPr>
              <p:cNvSpPr txBox="1"/>
              <p:nvPr/>
            </p:nvSpPr>
            <p:spPr>
              <a:xfrm>
                <a:off x="487395" y="3522828"/>
                <a:ext cx="58521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=200 . 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4605891-215F-4F26-8631-55E04D25E0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395" y="3522828"/>
                <a:ext cx="5852160" cy="523220"/>
              </a:xfrm>
              <a:prstGeom prst="rect">
                <a:avLst/>
              </a:prstGeom>
              <a:blipFill>
                <a:blip r:embed="rId9"/>
                <a:stretch>
                  <a:fillRect l="-208" t="-2326" b="-11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177D44F-CE93-BD1A-93AD-27E448CA823C}"/>
                  </a:ext>
                </a:extLst>
              </p:cNvPr>
              <p:cNvSpPr txBox="1"/>
              <p:nvPr/>
            </p:nvSpPr>
            <p:spPr>
              <a:xfrm>
                <a:off x="588397" y="4333461"/>
                <a:ext cx="58521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 . 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177D44F-CE93-BD1A-93AD-27E448CA82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397" y="4333461"/>
                <a:ext cx="5852160" cy="523220"/>
              </a:xfrm>
              <a:prstGeom prst="rect">
                <a:avLst/>
              </a:prstGeom>
              <a:blipFill>
                <a:blip r:embed="rId10"/>
                <a:stretch>
                  <a:fillRect l="-208" t="-2326" b="-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5228A2-016F-3332-304C-51F71E51D1BC}"/>
              </a:ext>
            </a:extLst>
          </p:cNvPr>
          <p:cNvSpPr txBox="1"/>
          <p:nvPr/>
        </p:nvSpPr>
        <p:spPr>
          <a:xfrm>
            <a:off x="548640" y="532737"/>
            <a:ext cx="9541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36A928D-1FD0-F759-F713-DE135B1BCC48}"/>
                  </a:ext>
                </a:extLst>
              </p:cNvPr>
              <p:cNvSpPr txBox="1"/>
              <p:nvPr/>
            </p:nvSpPr>
            <p:spPr>
              <a:xfrm>
                <a:off x="548640" y="978010"/>
                <a:ext cx="11100021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vodorovné dřevěné podložce leží dřevěný hranol o hmotnosti 25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𝑘𝑔</m:t>
                    </m:r>
                  </m:oMath>
                </a14:m>
                <a:r>
                  <a:rPr lang="cs-CZ" dirty="0"/>
                  <a:t>. Vypočítejte jakou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musíme na hranol zapůsobit, abychom ho uvedli do pohybu a jakou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musíme na hranol působit, aby se pohyboval rovnoměrnou rychlostí.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35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 (hodnoty součinitelů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– viz tabulka na snímku 8)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36A928D-1FD0-F759-F713-DE135B1BCC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640" y="978010"/>
                <a:ext cx="11100021" cy="1169551"/>
              </a:xfrm>
              <a:prstGeom prst="rect">
                <a:avLst/>
              </a:prstGeom>
              <a:blipFill>
                <a:blip r:embed="rId2"/>
                <a:stretch>
                  <a:fillRect l="-165" t="-521" b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8AA42046-9256-71D6-F074-37FBAA38BE0F}"/>
              </a:ext>
            </a:extLst>
          </p:cNvPr>
          <p:cNvCxnSpPr/>
          <p:nvPr/>
        </p:nvCxnSpPr>
        <p:spPr>
          <a:xfrm>
            <a:off x="532737" y="2146852"/>
            <a:ext cx="111238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87DA9E9-98F4-DB71-ED56-36E363FE8D6A}"/>
                  </a:ext>
                </a:extLst>
              </p:cNvPr>
              <p:cNvSpPr txBox="1"/>
              <p:nvPr/>
            </p:nvSpPr>
            <p:spPr>
              <a:xfrm>
                <a:off x="600322" y="3147909"/>
                <a:ext cx="10988703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síly potřebné k „odtržení“ hranolu z klidu do pohybu: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55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137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K odtržení hranolu od podložky a jeho uvedení do pohybu musíme vynaložit sílu větší než 137.5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𝐍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87DA9E9-98F4-DB71-ED56-36E363FE8D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22" y="3147909"/>
                <a:ext cx="10988703" cy="1169551"/>
              </a:xfrm>
              <a:prstGeom prst="rect">
                <a:avLst/>
              </a:prstGeom>
              <a:blipFill>
                <a:blip r:embed="rId3"/>
                <a:stretch>
                  <a:fillRect l="-166" t="-521" b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15F3FBC-D1A2-984F-0A5F-0DEC2F24595A}"/>
                  </a:ext>
                </a:extLst>
              </p:cNvPr>
              <p:cNvSpPr txBox="1"/>
              <p:nvPr/>
            </p:nvSpPr>
            <p:spPr>
              <a:xfrm>
                <a:off x="600322" y="2409245"/>
                <a:ext cx="843236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normálové síly, kterou působí hranol na podložku: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15F3FBC-D1A2-984F-0A5F-0DEC2F245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22" y="2409245"/>
                <a:ext cx="8432360" cy="738664"/>
              </a:xfrm>
              <a:prstGeom prst="rect">
                <a:avLst/>
              </a:prstGeom>
              <a:blipFill>
                <a:blip r:embed="rId4"/>
                <a:stretch>
                  <a:fillRect l="-72" t="-1653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39FB12B-E34E-7D32-1A10-F2878A341356}"/>
                  </a:ext>
                </a:extLst>
              </p:cNvPr>
              <p:cNvSpPr txBox="1"/>
              <p:nvPr/>
            </p:nvSpPr>
            <p:spPr>
              <a:xfrm>
                <a:off x="602975" y="4619707"/>
                <a:ext cx="10865456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síly potřebné k udržení rovnoměrné rychlosti hranolu: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35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87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K udržení rovnoměrné rychlosti hranolu je potřeba síla 87,5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39FB12B-E34E-7D32-1A10-F2878A3413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75" y="4619707"/>
                <a:ext cx="10865456" cy="1169551"/>
              </a:xfrm>
              <a:prstGeom prst="rect">
                <a:avLst/>
              </a:prstGeom>
              <a:blipFill>
                <a:blip r:embed="rId5"/>
                <a:stretch>
                  <a:fillRect l="-168" t="-1042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1353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F49E9E6-C5CD-7FE9-3146-53200685F21A}"/>
              </a:ext>
            </a:extLst>
          </p:cNvPr>
          <p:cNvSpPr txBox="1"/>
          <p:nvPr/>
        </p:nvSpPr>
        <p:spPr>
          <a:xfrm>
            <a:off x="278296" y="368085"/>
            <a:ext cx="1741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Obtížnější 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B70A136-4FDA-F608-E2DF-3E2E5C25B5D5}"/>
                  </a:ext>
                </a:extLst>
              </p:cNvPr>
              <p:cNvSpPr txBox="1"/>
              <p:nvPr/>
            </p:nvSpPr>
            <p:spPr>
              <a:xfrm>
                <a:off x="278296" y="747423"/>
                <a:ext cx="11418072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těleso o hmotnosti 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které je na začátku v klidu, začne působit stálá síla 12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 Jakou dráhu těleso urazí za 5 s, je-li součinitel smykového tření mezi tělesem a podložkou 0,2? 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B70A136-4FDA-F608-E2DF-3E2E5C25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96" y="747423"/>
                <a:ext cx="11418072" cy="1169551"/>
              </a:xfrm>
              <a:prstGeom prst="rect">
                <a:avLst/>
              </a:prstGeom>
              <a:blipFill>
                <a:blip r:embed="rId3"/>
                <a:stretch>
                  <a:fillRect l="-160" t="-1047" b="-20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456AF1C8-CE13-7E5B-C295-58B1D875D8FA}"/>
              </a:ext>
            </a:extLst>
          </p:cNvPr>
          <p:cNvCxnSpPr/>
          <p:nvPr/>
        </p:nvCxnSpPr>
        <p:spPr>
          <a:xfrm flipV="1">
            <a:off x="636104" y="1885170"/>
            <a:ext cx="10996654" cy="708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6D48E08-1339-6A68-FB11-6F9E71FFC1E5}"/>
                  </a:ext>
                </a:extLst>
              </p:cNvPr>
              <p:cNvSpPr txBox="1"/>
              <p:nvPr/>
            </p:nvSpPr>
            <p:spPr>
              <a:xfrm>
                <a:off x="278296" y="4035577"/>
                <a:ext cx="11418072" cy="9451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dráhu rovnoměrně zrychleného pohybu tělesa platí: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∙4  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6D48E08-1339-6A68-FB11-6F9E71FF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96" y="4035577"/>
                <a:ext cx="11418072" cy="945131"/>
              </a:xfrm>
              <a:prstGeom prst="rect">
                <a:avLst/>
              </a:prstGeom>
              <a:blipFill>
                <a:blip r:embed="rId4"/>
                <a:stretch>
                  <a:fillRect l="-160" t="-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E29AD22-4845-731B-7734-AD14B91C9CD2}"/>
                  </a:ext>
                </a:extLst>
              </p:cNvPr>
              <p:cNvSpPr txBox="1"/>
              <p:nvPr/>
            </p:nvSpPr>
            <p:spPr>
              <a:xfrm>
                <a:off x="278296" y="2099144"/>
                <a:ext cx="11608904" cy="18140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Pomineme-li velikost síly potřebné k „odtržení“ tělesa, které se poté dá do pohybu a budeme počítat pouze z třecí silou za pohybu, pak pohyb tělesa způsobuje 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dirty="0"/>
                  <a:t>, rovnající se rozdílu velikosti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a velikosti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=0,2 . 2 . 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12−4</m:t>
                        </m:r>
                      </m:e>
                    </m:d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dirty="0"/>
                  <a:t> způsobující pohyb tělesa je větší než třecí síla, těleso se tedy bude pohybovat rovnoměrně zrychleně se zrychlením </a:t>
                </a: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=4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E29AD22-4845-731B-7734-AD14B91C9C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96" y="2099144"/>
                <a:ext cx="11608904" cy="1814023"/>
              </a:xfrm>
              <a:prstGeom prst="rect">
                <a:avLst/>
              </a:prstGeom>
              <a:blipFill>
                <a:blip r:embed="rId5"/>
                <a:stretch>
                  <a:fillRect l="-158" t="-3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B914374-DA7C-0320-BEC6-52F341641881}"/>
                  </a:ext>
                </a:extLst>
              </p:cNvPr>
              <p:cNvSpPr txBox="1"/>
              <p:nvPr/>
            </p:nvSpPr>
            <p:spPr>
              <a:xfrm>
                <a:off x="4479235" y="5184250"/>
                <a:ext cx="323353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Za 5 sekund urazí těleso dráhu 50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𝐦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B914374-DA7C-0320-BEC6-52F341641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9235" y="5184250"/>
                <a:ext cx="3233530" cy="307777"/>
              </a:xfrm>
              <a:prstGeom prst="rect">
                <a:avLst/>
              </a:prstGeom>
              <a:blipFill>
                <a:blip r:embed="rId6"/>
                <a:stretch>
                  <a:fillRect l="-566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25"/>
          <p:cNvSpPr txBox="1"/>
          <p:nvPr/>
        </p:nvSpPr>
        <p:spPr>
          <a:xfrm>
            <a:off x="427622" y="455252"/>
            <a:ext cx="413409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Třecí síla na nakloněné rovině</a:t>
            </a:r>
            <a:endParaRPr dirty="0"/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EA9D5B1D-649C-1700-A92E-0F2D4ABC0724}"/>
              </a:ext>
            </a:extLst>
          </p:cNvPr>
          <p:cNvCxnSpPr>
            <a:cxnSpLocks/>
          </p:cNvCxnSpPr>
          <p:nvPr/>
        </p:nvCxnSpPr>
        <p:spPr>
          <a:xfrm flipV="1">
            <a:off x="5574195" y="2395505"/>
            <a:ext cx="3104624" cy="1516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5BFB6782-4867-20B2-740E-F06717B823F7}"/>
              </a:ext>
            </a:extLst>
          </p:cNvPr>
          <p:cNvCxnSpPr/>
          <p:nvPr/>
        </p:nvCxnSpPr>
        <p:spPr>
          <a:xfrm>
            <a:off x="5536789" y="4990689"/>
            <a:ext cx="32741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Obdélník 5">
            <a:extLst>
              <a:ext uri="{FF2B5EF4-FFF2-40B4-BE49-F238E27FC236}">
                <a16:creationId xmlns:a16="http://schemas.microsoft.com/office/drawing/2014/main" id="{646B00CB-9AA9-754F-799A-A59695C879AC}"/>
              </a:ext>
            </a:extLst>
          </p:cNvPr>
          <p:cNvSpPr/>
          <p:nvPr/>
        </p:nvSpPr>
        <p:spPr>
          <a:xfrm rot="20061847">
            <a:off x="6501557" y="2530723"/>
            <a:ext cx="910193" cy="647812"/>
          </a:xfrm>
          <a:prstGeom prst="rect">
            <a:avLst/>
          </a:prstGeom>
          <a:solidFill>
            <a:schemeClr val="tx2">
              <a:lumMod val="90000"/>
            </a:schemeClr>
          </a:solidFill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01711501-F84C-506F-79A7-5CCD07ADE13F}"/>
              </a:ext>
            </a:extLst>
          </p:cNvPr>
          <p:cNvCxnSpPr>
            <a:cxnSpLocks/>
          </p:cNvCxnSpPr>
          <p:nvPr/>
        </p:nvCxnSpPr>
        <p:spPr>
          <a:xfrm flipH="1" flipV="1">
            <a:off x="6363945" y="1743043"/>
            <a:ext cx="698064" cy="1393333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1A9318B6-C3C2-02F0-EBCD-B044D8C2C955}"/>
              </a:ext>
            </a:extLst>
          </p:cNvPr>
          <p:cNvCxnSpPr>
            <a:cxnSpLocks/>
          </p:cNvCxnSpPr>
          <p:nvPr/>
        </p:nvCxnSpPr>
        <p:spPr>
          <a:xfrm>
            <a:off x="7102468" y="3188688"/>
            <a:ext cx="682907" cy="1402000"/>
          </a:xfrm>
          <a:prstGeom prst="straightConnector1">
            <a:avLst/>
          </a:prstGeom>
          <a:noFill/>
          <a:ln w="3810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EC15CEF3-811E-BAD4-0916-2EA00CBD8729}"/>
              </a:ext>
            </a:extLst>
          </p:cNvPr>
          <p:cNvCxnSpPr>
            <a:cxnSpLocks/>
          </p:cNvCxnSpPr>
          <p:nvPr/>
        </p:nvCxnSpPr>
        <p:spPr>
          <a:xfrm flipV="1">
            <a:off x="7091480" y="4559811"/>
            <a:ext cx="735284" cy="362239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322986A7-756C-007F-F717-4FC3596FA2AD}"/>
              </a:ext>
            </a:extLst>
          </p:cNvPr>
          <p:cNvCxnSpPr/>
          <p:nvPr/>
        </p:nvCxnSpPr>
        <p:spPr>
          <a:xfrm flipH="1">
            <a:off x="3392233" y="4990689"/>
            <a:ext cx="2145149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1BC93532-B726-DB28-03C7-EA66A272AFD0}"/>
              </a:ext>
            </a:extLst>
          </p:cNvPr>
          <p:cNvCxnSpPr>
            <a:cxnSpLocks/>
          </p:cNvCxnSpPr>
          <p:nvPr/>
        </p:nvCxnSpPr>
        <p:spPr>
          <a:xfrm flipH="1">
            <a:off x="3381035" y="3899704"/>
            <a:ext cx="2179706" cy="109331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B3B53E9-0D29-382F-2E58-BDAD98454505}"/>
                  </a:ext>
                </a:extLst>
              </p:cNvPr>
              <p:cNvSpPr txBox="1"/>
              <p:nvPr/>
            </p:nvSpPr>
            <p:spPr>
              <a:xfrm>
                <a:off x="4150260" y="4479056"/>
                <a:ext cx="4114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B3B53E9-0D29-382F-2E58-BDAD984545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0260" y="4479056"/>
                <a:ext cx="41145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4CB9074E-49C9-AB28-2757-435DF907AC1A}"/>
                  </a:ext>
                </a:extLst>
              </p:cNvPr>
              <p:cNvSpPr txBox="1"/>
              <p:nvPr/>
            </p:nvSpPr>
            <p:spPr>
              <a:xfrm>
                <a:off x="7019615" y="3561934"/>
                <a:ext cx="411456" cy="497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4CB9074E-49C9-AB28-2757-435DF907AC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9615" y="3561934"/>
                <a:ext cx="411456" cy="49729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6C7C5B74-E9AD-E70F-9761-7963B4D84F70}"/>
                  </a:ext>
                </a:extLst>
              </p:cNvPr>
              <p:cNvSpPr txBox="1"/>
              <p:nvPr/>
            </p:nvSpPr>
            <p:spPr>
              <a:xfrm>
                <a:off x="5665881" y="1934731"/>
                <a:ext cx="698064" cy="497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6C7C5B74-E9AD-E70F-9761-7963B4D84F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5881" y="1934731"/>
                <a:ext cx="698064" cy="4972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C7E3B5F5-C07C-FD8D-81E6-F491FE673B5D}"/>
                  </a:ext>
                </a:extLst>
              </p:cNvPr>
              <p:cNvSpPr txBox="1"/>
              <p:nvPr/>
            </p:nvSpPr>
            <p:spPr>
              <a:xfrm>
                <a:off x="7549104" y="3440578"/>
                <a:ext cx="698064" cy="497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C7E3B5F5-C07C-FD8D-81E6-F491FE673B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9104" y="3440578"/>
                <a:ext cx="698064" cy="4972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1657210-48F8-DECD-42F5-008334E69248}"/>
                  </a:ext>
                </a:extLst>
              </p:cNvPr>
              <p:cNvSpPr txBox="1"/>
              <p:nvPr/>
            </p:nvSpPr>
            <p:spPr>
              <a:xfrm>
                <a:off x="6507987" y="3907781"/>
                <a:ext cx="44437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1657210-48F8-DECD-42F5-008334E692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7987" y="3907781"/>
                <a:ext cx="444371" cy="3077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7727A078-BFDC-27AA-A288-6AF48345E450}"/>
                  </a:ext>
                </a:extLst>
              </p:cNvPr>
              <p:cNvSpPr txBox="1"/>
              <p:nvPr/>
            </p:nvSpPr>
            <p:spPr>
              <a:xfrm>
                <a:off x="7294834" y="5028860"/>
                <a:ext cx="1383985" cy="497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7727A078-BFDC-27AA-A288-6AF48345E4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4834" y="5028860"/>
                <a:ext cx="1383985" cy="4972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DC717A42-6FFF-8FAD-553C-FB2E33798B57}"/>
              </a:ext>
            </a:extLst>
          </p:cNvPr>
          <p:cNvCxnSpPr>
            <a:cxnSpLocks/>
          </p:cNvCxnSpPr>
          <p:nvPr/>
        </p:nvCxnSpPr>
        <p:spPr>
          <a:xfrm>
            <a:off x="7048875" y="3182193"/>
            <a:ext cx="63494" cy="1746650"/>
          </a:xfrm>
          <a:prstGeom prst="straightConnector1">
            <a:avLst/>
          </a:prstGeom>
          <a:noFill/>
          <a:ln w="57150" cap="flat" cmpd="sng">
            <a:solidFill>
              <a:srgbClr val="00B0F0"/>
            </a:solidFill>
            <a:prstDash val="solid"/>
            <a:miter lim="800000"/>
            <a:headEnd type="none" w="sm" len="sm"/>
            <a:tailEnd type="triangle" w="med" len="med"/>
          </a:ln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27AE49EB-EB65-008F-3283-CA9E6AB26074}"/>
                  </a:ext>
                </a:extLst>
              </p:cNvPr>
              <p:cNvSpPr txBox="1"/>
              <p:nvPr/>
            </p:nvSpPr>
            <p:spPr>
              <a:xfrm>
                <a:off x="427622" y="1660159"/>
                <a:ext cx="4872692" cy="20403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velikosti normálové síly na nakloněné rovině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𝑁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𝐺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  →          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Výpočet velikosti třecí síly na nakloněné rovině </a:t>
                </a:r>
                <a:endParaRPr lang="cs-CZ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27AE49EB-EB65-008F-3283-CA9E6AB260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22" y="1660159"/>
                <a:ext cx="4872692" cy="2040367"/>
              </a:xfrm>
              <a:prstGeom prst="rect">
                <a:avLst/>
              </a:prstGeom>
              <a:blipFill>
                <a:blip r:embed="rId9"/>
                <a:stretch>
                  <a:fillRect l="-375" t="-299" b="-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>
            <a:extLst>
              <a:ext uri="{FF2B5EF4-FFF2-40B4-BE49-F238E27FC236}">
                <a16:creationId xmlns:a16="http://schemas.microsoft.com/office/drawing/2014/main" id="{48F3D1AC-0333-5DFB-1DCE-E54E9278158E}"/>
              </a:ext>
            </a:extLst>
          </p:cNvPr>
          <p:cNvSpPr txBox="1"/>
          <p:nvPr/>
        </p:nvSpPr>
        <p:spPr>
          <a:xfrm>
            <a:off x="427622" y="6384898"/>
            <a:ext cx="5096786" cy="310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10" action="ppaction://hlinksldjump"/>
              </a:rPr>
              <a:t>Matematický doplněk – goniometrie v pravoúhlém trojúhelníku</a:t>
            </a:r>
            <a:endParaRPr lang="cs-CZ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ACD41DC-9833-23AA-627C-E939C03D9DF3}"/>
              </a:ext>
            </a:extLst>
          </p:cNvPr>
          <p:cNvSpPr txBox="1"/>
          <p:nvPr/>
        </p:nvSpPr>
        <p:spPr>
          <a:xfrm>
            <a:off x="420092" y="4074436"/>
            <a:ext cx="39358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 třecí síly směřuje vždy na opačnou stranu pohybu tělesa. Třecí síla působí proti pohybu tělesa.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C29C174-3E97-7426-851E-F456E32DBEC9}"/>
              </a:ext>
            </a:extLst>
          </p:cNvPr>
          <p:cNvSpPr txBox="1"/>
          <p:nvPr/>
        </p:nvSpPr>
        <p:spPr>
          <a:xfrm>
            <a:off x="413468" y="430703"/>
            <a:ext cx="8746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1318FC4-1874-7B77-B4F1-8CEDD3ED160A}"/>
                  </a:ext>
                </a:extLst>
              </p:cNvPr>
              <p:cNvSpPr txBox="1"/>
              <p:nvPr/>
            </p:nvSpPr>
            <p:spPr>
              <a:xfrm>
                <a:off x="421419" y="906449"/>
                <a:ext cx="11131826" cy="988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1)  Jakou silou musíme působit na ocelové těleso o hmotnosti 10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ležící na rovině nakloněné pod úhlem 30</a:t>
                </a:r>
                <a:r>
                  <a:rPr lang="cs-CZ" baseline="30000" dirty="0"/>
                  <a:t>0</a:t>
                </a:r>
                <a:r>
                  <a:rPr lang="cs-CZ" dirty="0"/>
                  <a:t> vyrobené ze dřeva, aby   </a:t>
                </a:r>
              </a:p>
              <a:p>
                <a:r>
                  <a:rPr lang="cs-CZ" dirty="0"/>
                  <a:t>      se těleso po nakloněné rovině nepohybovalo?</a:t>
                </a:r>
              </a:p>
              <a:p>
                <a:endParaRPr lang="cs-CZ" sz="800" dirty="0"/>
              </a:p>
              <a:p>
                <a:r>
                  <a:rPr lang="cs-CZ" dirty="0"/>
                  <a:t>      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func>
                          <m:func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</m:e>
                        </m:func>
                      </m:e>
                    </m:func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55</m:t>
                    </m:r>
                  </m:oMath>
                </a14:m>
                <a:r>
                  <a:rPr lang="cs-CZ" dirty="0"/>
                  <a:t> (viz tabulka na snímku 8),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1318FC4-1874-7B77-B4F1-8CEDD3ED16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19" y="906449"/>
                <a:ext cx="11131826" cy="988989"/>
              </a:xfrm>
              <a:prstGeom prst="rect">
                <a:avLst/>
              </a:prstGeom>
              <a:blipFill>
                <a:blip r:embed="rId2"/>
                <a:stretch>
                  <a:fillRect l="-164" t="-1235" b="-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1038C2C-D448-39B7-AAE7-93FED4E87B94}"/>
              </a:ext>
            </a:extLst>
          </p:cNvPr>
          <p:cNvCxnSpPr/>
          <p:nvPr/>
        </p:nvCxnSpPr>
        <p:spPr>
          <a:xfrm>
            <a:off x="413468" y="1884459"/>
            <a:ext cx="1114772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115435C-B077-8413-59C8-2CD867349869}"/>
                  </a:ext>
                </a:extLst>
              </p:cNvPr>
              <p:cNvSpPr txBox="1"/>
              <p:nvPr/>
            </p:nvSpPr>
            <p:spPr>
              <a:xfrm>
                <a:off x="4205142" y="2954614"/>
                <a:ext cx="590782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a)  Výpočet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: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100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115435C-B077-8413-59C8-2CD8673498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5142" y="2954614"/>
                <a:ext cx="5907820" cy="307777"/>
              </a:xfrm>
              <a:prstGeom prst="rect">
                <a:avLst/>
              </a:prstGeom>
              <a:blipFill>
                <a:blip r:embed="rId3"/>
                <a:stretch>
                  <a:fillRect l="-310" t="-4000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D0688692-ACFC-ECF4-739A-BBC022761288}"/>
              </a:ext>
            </a:extLst>
          </p:cNvPr>
          <p:cNvCxnSpPr>
            <a:cxnSpLocks/>
          </p:cNvCxnSpPr>
          <p:nvPr/>
        </p:nvCxnSpPr>
        <p:spPr>
          <a:xfrm>
            <a:off x="420567" y="4465562"/>
            <a:ext cx="365503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1C65B39B-8FC2-6063-BDC4-9A1D43D42AFD}"/>
              </a:ext>
            </a:extLst>
          </p:cNvPr>
          <p:cNvCxnSpPr>
            <a:cxnSpLocks/>
          </p:cNvCxnSpPr>
          <p:nvPr/>
        </p:nvCxnSpPr>
        <p:spPr>
          <a:xfrm flipV="1">
            <a:off x="419211" y="2052429"/>
            <a:ext cx="3317900" cy="241910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bdélník 10">
            <a:extLst>
              <a:ext uri="{FF2B5EF4-FFF2-40B4-BE49-F238E27FC236}">
                <a16:creationId xmlns:a16="http://schemas.microsoft.com/office/drawing/2014/main" id="{2CABBC66-49E8-F8B4-7FC6-2C147A1B145E}"/>
              </a:ext>
            </a:extLst>
          </p:cNvPr>
          <p:cNvSpPr/>
          <p:nvPr/>
        </p:nvSpPr>
        <p:spPr>
          <a:xfrm rot="19471164">
            <a:off x="2014888" y="2279129"/>
            <a:ext cx="1001864" cy="57248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B653D118-6A6B-572A-71BD-C18F43114D4F}"/>
              </a:ext>
            </a:extLst>
          </p:cNvPr>
          <p:cNvCxnSpPr>
            <a:cxnSpLocks/>
          </p:cNvCxnSpPr>
          <p:nvPr/>
        </p:nvCxnSpPr>
        <p:spPr>
          <a:xfrm flipH="1">
            <a:off x="2625829" y="3829570"/>
            <a:ext cx="627201" cy="382801"/>
          </a:xfrm>
          <a:prstGeom prst="straightConnector1">
            <a:avLst/>
          </a:prstGeom>
          <a:ln w="38100">
            <a:solidFill>
              <a:srgbClr val="7030A0"/>
            </a:solidFill>
            <a:prstDash val="solid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FC805384-B6FE-C2B8-6FF9-2FDEB25D14DD}"/>
              </a:ext>
            </a:extLst>
          </p:cNvPr>
          <p:cNvCxnSpPr>
            <a:cxnSpLocks/>
          </p:cNvCxnSpPr>
          <p:nvPr/>
        </p:nvCxnSpPr>
        <p:spPr>
          <a:xfrm flipV="1">
            <a:off x="2210464" y="3139266"/>
            <a:ext cx="1690256" cy="1081361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FBFBB07-3C1B-5E7D-1623-8FC96956C8C2}"/>
              </a:ext>
            </a:extLst>
          </p:cNvPr>
          <p:cNvCxnSpPr>
            <a:cxnSpLocks/>
          </p:cNvCxnSpPr>
          <p:nvPr/>
        </p:nvCxnSpPr>
        <p:spPr>
          <a:xfrm>
            <a:off x="2400191" y="2440435"/>
            <a:ext cx="1070478" cy="1704413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70D42CA0-267B-8B2D-2709-8842ECAF81EB}"/>
              </a:ext>
            </a:extLst>
          </p:cNvPr>
          <p:cNvCxnSpPr>
            <a:cxnSpLocks/>
          </p:cNvCxnSpPr>
          <p:nvPr/>
        </p:nvCxnSpPr>
        <p:spPr>
          <a:xfrm>
            <a:off x="2641041" y="2847349"/>
            <a:ext cx="0" cy="140400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BD169523-E4C5-226D-1F74-342676052ACC}"/>
              </a:ext>
            </a:extLst>
          </p:cNvPr>
          <p:cNvCxnSpPr>
            <a:cxnSpLocks/>
          </p:cNvCxnSpPr>
          <p:nvPr/>
        </p:nvCxnSpPr>
        <p:spPr>
          <a:xfrm flipV="1">
            <a:off x="3103607" y="2122828"/>
            <a:ext cx="515320" cy="38203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849B01A-458F-C42C-CE20-9CBA366764E0}"/>
                  </a:ext>
                </a:extLst>
              </p:cNvPr>
              <p:cNvSpPr txBox="1"/>
              <p:nvPr/>
            </p:nvSpPr>
            <p:spPr>
              <a:xfrm>
                <a:off x="2907003" y="3027646"/>
                <a:ext cx="25614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849B01A-458F-C42C-CE20-9CBA366764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003" y="3027646"/>
                <a:ext cx="256143" cy="307777"/>
              </a:xfrm>
              <a:prstGeom prst="rect">
                <a:avLst/>
              </a:prstGeom>
              <a:blipFill>
                <a:blip r:embed="rId4"/>
                <a:stretch>
                  <a:fillRect r="-35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05BE1143-E1EA-8F8D-9F47-FF712939A33A}"/>
                  </a:ext>
                </a:extLst>
              </p:cNvPr>
              <p:cNvSpPr txBox="1"/>
              <p:nvPr/>
            </p:nvSpPr>
            <p:spPr>
              <a:xfrm>
                <a:off x="2750326" y="4094079"/>
                <a:ext cx="17805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05BE1143-E1EA-8F8D-9F47-FF712939A3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0326" y="4094079"/>
                <a:ext cx="1780504" cy="30777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05859166-5DE6-BA4B-7F29-92FB36EF1644}"/>
                  </a:ext>
                </a:extLst>
              </p:cNvPr>
              <p:cNvSpPr txBox="1"/>
              <p:nvPr/>
            </p:nvSpPr>
            <p:spPr>
              <a:xfrm>
                <a:off x="3147275" y="1973765"/>
                <a:ext cx="35835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05859166-5DE6-BA4B-7F29-92FB36EF16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275" y="1973765"/>
                <a:ext cx="358357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5B5F792A-78BF-7107-B7EA-A7CF75DBEF77}"/>
              </a:ext>
            </a:extLst>
          </p:cNvPr>
          <p:cNvCxnSpPr>
            <a:cxnSpLocks/>
          </p:cNvCxnSpPr>
          <p:nvPr/>
        </p:nvCxnSpPr>
        <p:spPr>
          <a:xfrm>
            <a:off x="1645573" y="2873554"/>
            <a:ext cx="1104753" cy="1534185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DF59CEE2-49D4-EDFC-0CCB-767C222AA422}"/>
              </a:ext>
            </a:extLst>
          </p:cNvPr>
          <p:cNvCxnSpPr>
            <a:cxnSpLocks/>
          </p:cNvCxnSpPr>
          <p:nvPr/>
        </p:nvCxnSpPr>
        <p:spPr>
          <a:xfrm>
            <a:off x="2657324" y="2851538"/>
            <a:ext cx="595706" cy="98052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6FA03C93-D735-D4A0-9BD3-08578FADAC38}"/>
              </a:ext>
            </a:extLst>
          </p:cNvPr>
          <p:cNvCxnSpPr>
            <a:cxnSpLocks/>
          </p:cNvCxnSpPr>
          <p:nvPr/>
        </p:nvCxnSpPr>
        <p:spPr>
          <a:xfrm flipV="1">
            <a:off x="2913017" y="2060568"/>
            <a:ext cx="317279" cy="21145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938BCD42-73A0-E05E-A013-5BB0D99952C7}"/>
              </a:ext>
            </a:extLst>
          </p:cNvPr>
          <p:cNvCxnSpPr>
            <a:cxnSpLocks/>
          </p:cNvCxnSpPr>
          <p:nvPr/>
        </p:nvCxnSpPr>
        <p:spPr>
          <a:xfrm flipV="1">
            <a:off x="1665727" y="2002378"/>
            <a:ext cx="1641134" cy="1154754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DC82CA43-B9A5-9E8E-3BE4-154BB6BA6442}"/>
                  </a:ext>
                </a:extLst>
              </p:cNvPr>
              <p:cNvSpPr txBox="1"/>
              <p:nvPr/>
            </p:nvSpPr>
            <p:spPr>
              <a:xfrm>
                <a:off x="2260985" y="3320068"/>
                <a:ext cx="4063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DC82CA43-B9A5-9E8E-3BE4-154BB6BA6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985" y="3320068"/>
                <a:ext cx="406368" cy="3077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9FED3DC9-15FA-939A-29E2-E5E28263FA01}"/>
                  </a:ext>
                </a:extLst>
              </p:cNvPr>
              <p:cNvSpPr txBox="1"/>
              <p:nvPr/>
            </p:nvSpPr>
            <p:spPr>
              <a:xfrm>
                <a:off x="869847" y="4049550"/>
                <a:ext cx="39841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9FED3DC9-15FA-939A-29E2-E5E28263FA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9847" y="4049550"/>
                <a:ext cx="398417" cy="4001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200745C-EAD0-1A39-2926-1CCA6B13F478}"/>
                  </a:ext>
                </a:extLst>
              </p:cNvPr>
              <p:cNvSpPr txBox="1"/>
              <p:nvPr/>
            </p:nvSpPr>
            <p:spPr>
              <a:xfrm>
                <a:off x="2560371" y="3039372"/>
                <a:ext cx="39841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200745C-EAD0-1A39-2926-1CCA6B13F4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71" y="3039372"/>
                <a:ext cx="398417" cy="40011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A29E4491-EF7A-BB04-B7E8-073B69C00025}"/>
                  </a:ext>
                </a:extLst>
              </p:cNvPr>
              <p:cNvSpPr txBox="1"/>
              <p:nvPr/>
            </p:nvSpPr>
            <p:spPr>
              <a:xfrm>
                <a:off x="3538117" y="2178368"/>
                <a:ext cx="41171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A29E4491-EF7A-BB04-B7E8-073B69C000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8117" y="2178368"/>
                <a:ext cx="411716" cy="30777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C1A88824-D1B2-F390-8B08-55D8C3587714}"/>
              </a:ext>
            </a:extLst>
          </p:cNvPr>
          <p:cNvCxnSpPr>
            <a:cxnSpLocks/>
          </p:cNvCxnSpPr>
          <p:nvPr/>
        </p:nvCxnSpPr>
        <p:spPr>
          <a:xfrm flipH="1">
            <a:off x="1476551" y="2859508"/>
            <a:ext cx="619219" cy="438799"/>
          </a:xfrm>
          <a:prstGeom prst="straightConnector1">
            <a:avLst/>
          </a:prstGeom>
          <a:ln w="38100">
            <a:solidFill>
              <a:srgbClr val="7030A0"/>
            </a:solidFill>
            <a:prstDash val="solid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118F447-8C95-DB99-256A-0981883BA510}"/>
                  </a:ext>
                </a:extLst>
              </p:cNvPr>
              <p:cNvSpPr txBox="1"/>
              <p:nvPr/>
            </p:nvSpPr>
            <p:spPr>
              <a:xfrm>
                <a:off x="1069055" y="2873554"/>
                <a:ext cx="41984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𝑮</m:t>
                          </m:r>
                          <m:r>
                            <a:rPr lang="cs-CZ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118F447-8C95-DB99-256A-0981883BA5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9055" y="2873554"/>
                <a:ext cx="419841" cy="30777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DEFAA114-0D8B-A462-3041-97C7540B992F}"/>
                  </a:ext>
                </a:extLst>
              </p:cNvPr>
              <p:cNvSpPr txBox="1"/>
              <p:nvPr/>
            </p:nvSpPr>
            <p:spPr>
              <a:xfrm>
                <a:off x="4261899" y="2052429"/>
                <a:ext cx="7211833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Aby těleso zůstalo na nakloněné rovině v klidu, musí platit 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DEFAA114-0D8B-A462-3041-97C7540B9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899" y="2052429"/>
                <a:ext cx="7211833" cy="738664"/>
              </a:xfrm>
              <a:prstGeom prst="rect">
                <a:avLst/>
              </a:prstGeom>
              <a:blipFill>
                <a:blip r:embed="rId12"/>
                <a:stretch>
                  <a:fillRect l="-254" t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3F571FF0-26A8-BB38-C7F0-DD19C0AF3BAC}"/>
                  </a:ext>
                </a:extLst>
              </p:cNvPr>
              <p:cNvSpPr txBox="1"/>
              <p:nvPr/>
            </p:nvSpPr>
            <p:spPr>
              <a:xfrm>
                <a:off x="4248498" y="3415278"/>
                <a:ext cx="5907819" cy="434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b)  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86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    </a:t>
                </a:r>
              </a:p>
            </p:txBody>
          </p:sp>
        </mc:Choice>
        <mc:Fallback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3F571FF0-26A8-BB38-C7F0-DD19C0AF3B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498" y="3415278"/>
                <a:ext cx="5907819" cy="434991"/>
              </a:xfrm>
              <a:prstGeom prst="rect">
                <a:avLst/>
              </a:prstGeom>
              <a:blipFill>
                <a:blip r:embed="rId13"/>
                <a:stretch>
                  <a:fillRect l="-310" b="-2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DE504BEC-A865-1454-2E21-85319D168373}"/>
                  </a:ext>
                </a:extLst>
              </p:cNvPr>
              <p:cNvSpPr txBox="1"/>
              <p:nvPr/>
            </p:nvSpPr>
            <p:spPr>
              <a:xfrm>
                <a:off x="4261899" y="4003853"/>
                <a:ext cx="614635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c)  Výpočet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55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86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47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63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    </a:t>
                </a:r>
              </a:p>
            </p:txBody>
          </p:sp>
        </mc:Choice>
        <mc:Fallback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DE504BEC-A865-1454-2E21-85319D1683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899" y="4003853"/>
                <a:ext cx="6146359" cy="307777"/>
              </a:xfrm>
              <a:prstGeom prst="rect">
                <a:avLst/>
              </a:prstGeom>
              <a:blipFill>
                <a:blip r:embed="rId14"/>
                <a:stretch>
                  <a:fillRect l="-298" t="-4000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EF72B167-8433-ED09-26AE-2BA836F30DA2}"/>
                  </a:ext>
                </a:extLst>
              </p:cNvPr>
              <p:cNvSpPr txBox="1"/>
              <p:nvPr/>
            </p:nvSpPr>
            <p:spPr>
              <a:xfrm>
                <a:off x="4261899" y="4555440"/>
                <a:ext cx="6146359" cy="834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d) Výpočet síly tíže působící ve směru nakloněné roviny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EF72B167-8433-ED09-26AE-2BA836F30D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1899" y="4555440"/>
                <a:ext cx="6146359" cy="834203"/>
              </a:xfrm>
              <a:prstGeom prst="rect">
                <a:avLst/>
              </a:prstGeom>
              <a:blipFill>
                <a:blip r:embed="rId15"/>
                <a:stretch>
                  <a:fillRect l="-298" t="-730" b="-7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B38654DC-911B-7533-BD86-37DDDE718836}"/>
                  </a:ext>
                </a:extLst>
              </p:cNvPr>
              <p:cNvSpPr txBox="1"/>
              <p:nvPr/>
            </p:nvSpPr>
            <p:spPr>
              <a:xfrm>
                <a:off x="1848848" y="5466915"/>
                <a:ext cx="83074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 startAt="5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kterou musíme přidržovat těleso na nakloněné rovině, aby se nedalo do pohybu:</a:t>
                </a:r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47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63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37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B38654DC-911B-7533-BD86-37DDDE7188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8848" y="5466915"/>
                <a:ext cx="8307469" cy="646331"/>
              </a:xfrm>
              <a:prstGeom prst="rect">
                <a:avLst/>
              </a:prstGeom>
              <a:blipFill>
                <a:blip r:embed="rId16"/>
                <a:stretch>
                  <a:fillRect l="-73" t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ovéPole 44">
            <a:extLst>
              <a:ext uri="{FF2B5EF4-FFF2-40B4-BE49-F238E27FC236}">
                <a16:creationId xmlns:a16="http://schemas.microsoft.com/office/drawing/2014/main" id="{B67329FD-FFD4-8995-ABA2-54A86BB43699}"/>
              </a:ext>
            </a:extLst>
          </p:cNvPr>
          <p:cNvSpPr txBox="1"/>
          <p:nvPr/>
        </p:nvSpPr>
        <p:spPr>
          <a:xfrm>
            <a:off x="3513525" y="6329238"/>
            <a:ext cx="5164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Těleso na nakloněné rovině musíme přidržovat silou 2,37 N</a:t>
            </a:r>
          </a:p>
        </p:txBody>
      </p:sp>
    </p:spTree>
    <p:extLst>
      <p:ext uri="{BB962C8B-B14F-4D97-AF65-F5344CB8AC3E}">
        <p14:creationId xmlns:p14="http://schemas.microsoft.com/office/powerpoint/2010/main" val="2868180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6"/>
          <p:cNvSpPr txBox="1"/>
          <p:nvPr/>
        </p:nvSpPr>
        <p:spPr>
          <a:xfrm>
            <a:off x="251791" y="355925"/>
            <a:ext cx="11529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Příklad</a:t>
            </a:r>
            <a:endParaRPr/>
          </a:p>
        </p:txBody>
      </p:sp>
      <p:sp>
        <p:nvSpPr>
          <p:cNvPr id="375" name="Google Shape;375;p26"/>
          <p:cNvSpPr txBox="1"/>
          <p:nvPr/>
        </p:nvSpPr>
        <p:spPr>
          <a:xfrm>
            <a:off x="251791" y="725991"/>
            <a:ext cx="11688418" cy="270458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16" t="-1125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378" name="Google Shape;378;p26"/>
          <p:cNvCxnSpPr/>
          <p:nvPr/>
        </p:nvCxnSpPr>
        <p:spPr>
          <a:xfrm>
            <a:off x="380811" y="3429000"/>
            <a:ext cx="11615057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79" name="Google Shape;379;p26"/>
          <p:cNvSpPr txBox="1"/>
          <p:nvPr/>
        </p:nvSpPr>
        <p:spPr>
          <a:xfrm>
            <a:off x="4092882" y="3508662"/>
            <a:ext cx="7943354" cy="2623347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690" t="-139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80" name="Google Shape;380;p26"/>
          <p:cNvSpPr txBox="1"/>
          <p:nvPr/>
        </p:nvSpPr>
        <p:spPr>
          <a:xfrm>
            <a:off x="210234" y="6215222"/>
            <a:ext cx="11688418" cy="545855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l="-416" r="-364" b="-5616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363CA10B-EAA3-99D4-B3E8-A933013C5A71}"/>
              </a:ext>
            </a:extLst>
          </p:cNvPr>
          <p:cNvGrpSpPr/>
          <p:nvPr/>
        </p:nvGrpSpPr>
        <p:grpSpPr>
          <a:xfrm>
            <a:off x="291992" y="3673929"/>
            <a:ext cx="3656390" cy="2515088"/>
            <a:chOff x="291992" y="3673929"/>
            <a:chExt cx="3656390" cy="2515088"/>
          </a:xfrm>
        </p:grpSpPr>
        <p:cxnSp>
          <p:nvCxnSpPr>
            <p:cNvPr id="3" name="Přímá spojnice 2">
              <a:extLst>
                <a:ext uri="{FF2B5EF4-FFF2-40B4-BE49-F238E27FC236}">
                  <a16:creationId xmlns:a16="http://schemas.microsoft.com/office/drawing/2014/main" id="{A228CF16-437C-2408-FB14-2A45C6C6F98C}"/>
                </a:ext>
              </a:extLst>
            </p:cNvPr>
            <p:cNvCxnSpPr>
              <a:cxnSpLocks/>
            </p:cNvCxnSpPr>
            <p:nvPr/>
          </p:nvCxnSpPr>
          <p:spPr>
            <a:xfrm>
              <a:off x="293348" y="6183043"/>
              <a:ext cx="365503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2DCA1946-3259-CEE7-9EE1-A2F05DF4E5C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1992" y="3769910"/>
              <a:ext cx="3317900" cy="2419107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65E1BC64-0754-A431-2ACE-27931B53129B}"/>
                </a:ext>
              </a:extLst>
            </p:cNvPr>
            <p:cNvSpPr/>
            <p:nvPr/>
          </p:nvSpPr>
          <p:spPr>
            <a:xfrm rot="19471164">
              <a:off x="1887669" y="3996610"/>
              <a:ext cx="1001864" cy="572482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3B49904D-1199-28BF-0956-4EAC706EE3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98610" y="5547051"/>
              <a:ext cx="627201" cy="382801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2D742AA2-16F0-8069-CC1B-B5D74B1454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20735" y="5038478"/>
              <a:ext cx="1690256" cy="1081361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7B328617-BD3A-A9AA-D05D-1D26CC3590E4}"/>
                </a:ext>
              </a:extLst>
            </p:cNvPr>
            <p:cNvCxnSpPr>
              <a:cxnSpLocks/>
            </p:cNvCxnSpPr>
            <p:nvPr/>
          </p:nvCxnSpPr>
          <p:spPr>
            <a:xfrm>
              <a:off x="2272972" y="4157916"/>
              <a:ext cx="1070478" cy="1704413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7D4ADE2C-B8CF-49BD-6319-DFBD43108D22}"/>
                </a:ext>
              </a:extLst>
            </p:cNvPr>
            <p:cNvCxnSpPr>
              <a:cxnSpLocks/>
            </p:cNvCxnSpPr>
            <p:nvPr/>
          </p:nvCxnSpPr>
          <p:spPr>
            <a:xfrm>
              <a:off x="2513822" y="4564830"/>
              <a:ext cx="0" cy="140400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28954810-7ADE-0ACD-9C45-9D35642D64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14718" y="4060997"/>
              <a:ext cx="732750" cy="49119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A35EA224-17B4-8878-75A8-6725F8E128E7}"/>
                    </a:ext>
                  </a:extLst>
                </p:cNvPr>
                <p:cNvSpPr txBox="1"/>
                <p:nvPr/>
              </p:nvSpPr>
              <p:spPr>
                <a:xfrm>
                  <a:off x="2779784" y="4745127"/>
                  <a:ext cx="25614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A35EA224-17B4-8878-75A8-6725F8E128E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9784" y="4745127"/>
                  <a:ext cx="256143" cy="307777"/>
                </a:xfrm>
                <a:prstGeom prst="rect">
                  <a:avLst/>
                </a:prstGeom>
                <a:blipFill>
                  <a:blip r:embed="rId6"/>
                  <a:stretch>
                    <a:fillRect r="-3809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00B307D6-9432-935C-DB10-C00850DBAF58}"/>
                    </a:ext>
                  </a:extLst>
                </p:cNvPr>
                <p:cNvSpPr txBox="1"/>
                <p:nvPr/>
              </p:nvSpPr>
              <p:spPr>
                <a:xfrm>
                  <a:off x="2775595" y="5746830"/>
                  <a:ext cx="35835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00B307D6-9432-935C-DB10-C00850DBAF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5595" y="5746830"/>
                  <a:ext cx="358357" cy="30777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F80736BD-2CC8-F12E-66BE-DFA81F7C5FE7}"/>
                    </a:ext>
                  </a:extLst>
                </p:cNvPr>
                <p:cNvSpPr txBox="1"/>
                <p:nvPr/>
              </p:nvSpPr>
              <p:spPr>
                <a:xfrm>
                  <a:off x="1217255" y="4686972"/>
                  <a:ext cx="35835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F80736BD-2CC8-F12E-66BE-DFA81F7C5FE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17255" y="4686972"/>
                  <a:ext cx="358357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Přímá spojnice 31">
              <a:extLst>
                <a:ext uri="{FF2B5EF4-FFF2-40B4-BE49-F238E27FC236}">
                  <a16:creationId xmlns:a16="http://schemas.microsoft.com/office/drawing/2014/main" id="{73949B36-FBC4-115A-2031-5EC3BAFEE624}"/>
                </a:ext>
              </a:extLst>
            </p:cNvPr>
            <p:cNvCxnSpPr>
              <a:cxnSpLocks/>
            </p:cNvCxnSpPr>
            <p:nvPr/>
          </p:nvCxnSpPr>
          <p:spPr>
            <a:xfrm>
              <a:off x="1518354" y="4591035"/>
              <a:ext cx="1104753" cy="1534185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909FA5D5-E385-8817-C620-42D6C0544D37}"/>
                </a:ext>
              </a:extLst>
            </p:cNvPr>
            <p:cNvCxnSpPr>
              <a:cxnSpLocks/>
            </p:cNvCxnSpPr>
            <p:nvPr/>
          </p:nvCxnSpPr>
          <p:spPr>
            <a:xfrm>
              <a:off x="2530105" y="4569019"/>
              <a:ext cx="595706" cy="98052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8473C3B-1056-4F67-066F-5A0C95CE79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44436" y="4282851"/>
              <a:ext cx="719851" cy="488253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1" name="Přímá spojnice 30">
              <a:extLst>
                <a:ext uri="{FF2B5EF4-FFF2-40B4-BE49-F238E27FC236}">
                  <a16:creationId xmlns:a16="http://schemas.microsoft.com/office/drawing/2014/main" id="{74867D1C-A7A0-0017-DAEE-D9F36E1B663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6079" y="3673929"/>
              <a:ext cx="1641134" cy="1154754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7" name="TextovéPole 56">
                  <a:extLst>
                    <a:ext uri="{FF2B5EF4-FFF2-40B4-BE49-F238E27FC236}">
                      <a16:creationId xmlns:a16="http://schemas.microsoft.com/office/drawing/2014/main" id="{213E65A3-1C51-FDE5-5990-3B33AB2AC8D9}"/>
                    </a:ext>
                  </a:extLst>
                </p:cNvPr>
                <p:cNvSpPr txBox="1"/>
                <p:nvPr/>
              </p:nvSpPr>
              <p:spPr>
                <a:xfrm>
                  <a:off x="2133766" y="5037549"/>
                  <a:ext cx="40636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57" name="TextovéPole 56">
                  <a:extLst>
                    <a:ext uri="{FF2B5EF4-FFF2-40B4-BE49-F238E27FC236}">
                      <a16:creationId xmlns:a16="http://schemas.microsoft.com/office/drawing/2014/main" id="{213E65A3-1C51-FDE5-5990-3B33AB2AC8D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33766" y="5037549"/>
                  <a:ext cx="406368" cy="30777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8" name="TextovéPole 57">
                  <a:extLst>
                    <a:ext uri="{FF2B5EF4-FFF2-40B4-BE49-F238E27FC236}">
                      <a16:creationId xmlns:a16="http://schemas.microsoft.com/office/drawing/2014/main" id="{0FB689D6-2538-B313-5A16-68D326690D1C}"/>
                    </a:ext>
                  </a:extLst>
                </p:cNvPr>
                <p:cNvSpPr txBox="1"/>
                <p:nvPr/>
              </p:nvSpPr>
              <p:spPr>
                <a:xfrm>
                  <a:off x="742628" y="5767031"/>
                  <a:ext cx="39841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sz="2000" dirty="0"/>
                </a:p>
              </p:txBody>
            </p:sp>
          </mc:Choice>
          <mc:Fallback>
            <p:sp>
              <p:nvSpPr>
                <p:cNvPr id="58" name="TextovéPole 57">
                  <a:extLst>
                    <a:ext uri="{FF2B5EF4-FFF2-40B4-BE49-F238E27FC236}">
                      <a16:creationId xmlns:a16="http://schemas.microsoft.com/office/drawing/2014/main" id="{0FB689D6-2538-B313-5A16-68D326690D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2628" y="5767031"/>
                  <a:ext cx="398417" cy="40011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9" name="TextovéPole 58">
                  <a:extLst>
                    <a:ext uri="{FF2B5EF4-FFF2-40B4-BE49-F238E27FC236}">
                      <a16:creationId xmlns:a16="http://schemas.microsoft.com/office/drawing/2014/main" id="{B6543F0B-E5A8-8697-9D49-9DA6E9FC1DA6}"/>
                    </a:ext>
                  </a:extLst>
                </p:cNvPr>
                <p:cNvSpPr txBox="1"/>
                <p:nvPr/>
              </p:nvSpPr>
              <p:spPr>
                <a:xfrm>
                  <a:off x="2433152" y="4756853"/>
                  <a:ext cx="39841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sz="2000" dirty="0"/>
                </a:p>
              </p:txBody>
            </p:sp>
          </mc:Choice>
          <mc:Fallback>
            <p:sp>
              <p:nvSpPr>
                <p:cNvPr id="59" name="TextovéPole 58">
                  <a:extLst>
                    <a:ext uri="{FF2B5EF4-FFF2-40B4-BE49-F238E27FC236}">
                      <a16:creationId xmlns:a16="http://schemas.microsoft.com/office/drawing/2014/main" id="{B6543F0B-E5A8-8697-9D49-9DA6E9FC1D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3152" y="4756853"/>
                  <a:ext cx="398417" cy="400110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933EA73-88A5-06C8-1FE9-AE353F08B9B7}"/>
                  </a:ext>
                </a:extLst>
              </p:cNvPr>
              <p:cNvSpPr txBox="1"/>
              <p:nvPr/>
            </p:nvSpPr>
            <p:spPr>
              <a:xfrm>
                <a:off x="3165169" y="4080639"/>
                <a:ext cx="3035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933EA73-88A5-06C8-1FE9-AE353F08B9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5169" y="4080639"/>
                <a:ext cx="303548" cy="30777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7"/>
          <p:cNvSpPr txBox="1"/>
          <p:nvPr/>
        </p:nvSpPr>
        <p:spPr>
          <a:xfrm>
            <a:off x="554603" y="355594"/>
            <a:ext cx="11082793" cy="614681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94" t="-49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A934FC8E-0177-B929-B979-6F30EF1475AE}"/>
              </a:ext>
            </a:extLst>
          </p:cNvPr>
          <p:cNvGrpSpPr/>
          <p:nvPr/>
        </p:nvGrpSpPr>
        <p:grpSpPr>
          <a:xfrm>
            <a:off x="8227390" y="1042046"/>
            <a:ext cx="3656390" cy="2515088"/>
            <a:chOff x="291992" y="3673929"/>
            <a:chExt cx="3656390" cy="2515088"/>
          </a:xfrm>
        </p:grpSpPr>
        <p:cxnSp>
          <p:nvCxnSpPr>
            <p:cNvPr id="3" name="Přímá spojnice 2">
              <a:extLst>
                <a:ext uri="{FF2B5EF4-FFF2-40B4-BE49-F238E27FC236}">
                  <a16:creationId xmlns:a16="http://schemas.microsoft.com/office/drawing/2014/main" id="{CF8DEBDD-4434-8BBF-12B6-AE816E0FB856}"/>
                </a:ext>
              </a:extLst>
            </p:cNvPr>
            <p:cNvCxnSpPr>
              <a:cxnSpLocks/>
            </p:cNvCxnSpPr>
            <p:nvPr/>
          </p:nvCxnSpPr>
          <p:spPr>
            <a:xfrm>
              <a:off x="293348" y="6183043"/>
              <a:ext cx="365503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>
              <a:extLst>
                <a:ext uri="{FF2B5EF4-FFF2-40B4-BE49-F238E27FC236}">
                  <a16:creationId xmlns:a16="http://schemas.microsoft.com/office/drawing/2014/main" id="{1CF89FF8-8136-37A8-3199-DF2AF5C2742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1992" y="3769910"/>
              <a:ext cx="3317900" cy="2419107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BFDBA860-75AF-AE50-1890-D8E72FFF3EB5}"/>
                </a:ext>
              </a:extLst>
            </p:cNvPr>
            <p:cNvSpPr/>
            <p:nvPr/>
          </p:nvSpPr>
          <p:spPr>
            <a:xfrm rot="19471164">
              <a:off x="1887669" y="3996610"/>
              <a:ext cx="1001864" cy="572482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821FC199-0DA0-3F5C-8065-BF3E66D23B0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98610" y="5547051"/>
              <a:ext cx="627201" cy="382801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079257B3-59C8-2469-AEC7-B0F95D0107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20735" y="5038478"/>
              <a:ext cx="1690256" cy="1081361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CE60AA46-F659-609D-983C-E43E8E9C360D}"/>
                </a:ext>
              </a:extLst>
            </p:cNvPr>
            <p:cNvCxnSpPr>
              <a:cxnSpLocks/>
            </p:cNvCxnSpPr>
            <p:nvPr/>
          </p:nvCxnSpPr>
          <p:spPr>
            <a:xfrm>
              <a:off x="2272972" y="4157916"/>
              <a:ext cx="1070478" cy="1704413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EDF4BF13-6992-34A7-B882-7DEECE902985}"/>
                </a:ext>
              </a:extLst>
            </p:cNvPr>
            <p:cNvCxnSpPr>
              <a:cxnSpLocks/>
            </p:cNvCxnSpPr>
            <p:nvPr/>
          </p:nvCxnSpPr>
          <p:spPr>
            <a:xfrm>
              <a:off x="2513822" y="4564830"/>
              <a:ext cx="0" cy="140400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3F50DD74-5017-35D3-B7CA-298AB88BB4F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14718" y="4060997"/>
              <a:ext cx="732750" cy="49119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E45CBEB5-1CF0-C087-C5A6-86B1CD5351A2}"/>
                    </a:ext>
                  </a:extLst>
                </p:cNvPr>
                <p:cNvSpPr txBox="1"/>
                <p:nvPr/>
              </p:nvSpPr>
              <p:spPr>
                <a:xfrm>
                  <a:off x="2779784" y="4745127"/>
                  <a:ext cx="25614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E45CBEB5-1CF0-C087-C5A6-86B1CD5351A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9784" y="4745127"/>
                  <a:ext cx="256143" cy="307777"/>
                </a:xfrm>
                <a:prstGeom prst="rect">
                  <a:avLst/>
                </a:prstGeom>
                <a:blipFill>
                  <a:blip r:embed="rId4"/>
                  <a:stretch>
                    <a:fillRect r="-3571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F7BE023-FF88-F87A-274E-BDF659756ACF}"/>
                    </a:ext>
                  </a:extLst>
                </p:cNvPr>
                <p:cNvSpPr txBox="1"/>
                <p:nvPr/>
              </p:nvSpPr>
              <p:spPr>
                <a:xfrm>
                  <a:off x="2775595" y="5746830"/>
                  <a:ext cx="35835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F7BE023-FF88-F87A-274E-BDF659756AC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5595" y="5746830"/>
                  <a:ext cx="358357" cy="30777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A6BB62C6-F899-54F2-DA23-F6F18333C760}"/>
                    </a:ext>
                  </a:extLst>
                </p:cNvPr>
                <p:cNvSpPr txBox="1"/>
                <p:nvPr/>
              </p:nvSpPr>
              <p:spPr>
                <a:xfrm>
                  <a:off x="1217255" y="4686972"/>
                  <a:ext cx="35835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A6BB62C6-F899-54F2-DA23-F6F18333C76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17255" y="4686972"/>
                  <a:ext cx="358357" cy="30777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B2DF5B7B-9276-A967-2DAB-34A89641A0C4}"/>
                </a:ext>
              </a:extLst>
            </p:cNvPr>
            <p:cNvCxnSpPr>
              <a:cxnSpLocks/>
            </p:cNvCxnSpPr>
            <p:nvPr/>
          </p:nvCxnSpPr>
          <p:spPr>
            <a:xfrm>
              <a:off x="1518354" y="4591035"/>
              <a:ext cx="1104753" cy="1534185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03D4CA81-4335-9631-F809-E5862CE6C5BF}"/>
                </a:ext>
              </a:extLst>
            </p:cNvPr>
            <p:cNvCxnSpPr>
              <a:cxnSpLocks/>
            </p:cNvCxnSpPr>
            <p:nvPr/>
          </p:nvCxnSpPr>
          <p:spPr>
            <a:xfrm>
              <a:off x="2530105" y="4569019"/>
              <a:ext cx="595706" cy="98052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>
              <a:extLst>
                <a:ext uri="{FF2B5EF4-FFF2-40B4-BE49-F238E27FC236}">
                  <a16:creationId xmlns:a16="http://schemas.microsoft.com/office/drawing/2014/main" id="{978B91F1-8498-A3AA-AADE-705602C4D4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44436" y="4282851"/>
              <a:ext cx="719851" cy="488253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CF7B058C-56E5-8682-A8FB-8D032CF2DE1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66079" y="3673929"/>
              <a:ext cx="1641134" cy="1154754"/>
            </a:xfrm>
            <a:prstGeom prst="line">
              <a:avLst/>
            </a:prstGeom>
            <a:ln w="1905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42ED8C3D-A9A6-A6DD-36CE-B720B027BA81}"/>
                    </a:ext>
                  </a:extLst>
                </p:cNvPr>
                <p:cNvSpPr txBox="1"/>
                <p:nvPr/>
              </p:nvSpPr>
              <p:spPr>
                <a:xfrm>
                  <a:off x="2133766" y="5037549"/>
                  <a:ext cx="40636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42ED8C3D-A9A6-A6DD-36CE-B720B027BA8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33766" y="5037549"/>
                  <a:ext cx="406368" cy="30777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F8571991-C52D-BD16-D264-302ABD433E1A}"/>
                    </a:ext>
                  </a:extLst>
                </p:cNvPr>
                <p:cNvSpPr txBox="1"/>
                <p:nvPr/>
              </p:nvSpPr>
              <p:spPr>
                <a:xfrm>
                  <a:off x="742628" y="5767031"/>
                  <a:ext cx="39841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sz="20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F8571991-C52D-BD16-D264-302ABD433E1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2628" y="5767031"/>
                  <a:ext cx="398417" cy="40011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64503889-3588-028A-81C9-1D4823597D8D}"/>
                    </a:ext>
                  </a:extLst>
                </p:cNvPr>
                <p:cNvSpPr txBox="1"/>
                <p:nvPr/>
              </p:nvSpPr>
              <p:spPr>
                <a:xfrm>
                  <a:off x="2433152" y="4756853"/>
                  <a:ext cx="39841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cs-CZ" sz="2000" dirty="0"/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64503889-3588-028A-81C9-1D4823597D8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3152" y="4756853"/>
                  <a:ext cx="398417" cy="400110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8"/>
          <p:cNvSpPr txBox="1"/>
          <p:nvPr/>
        </p:nvSpPr>
        <p:spPr>
          <a:xfrm>
            <a:off x="5714337" y="3059668"/>
            <a:ext cx="7633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Konec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9"/>
          <p:cNvSpPr txBox="1"/>
          <p:nvPr/>
        </p:nvSpPr>
        <p:spPr>
          <a:xfrm>
            <a:off x="349858" y="274479"/>
            <a:ext cx="11648660" cy="64633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18" t="-5659" b="-14150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99" name="Google Shape;399;p29"/>
          <p:cNvSpPr txBox="1"/>
          <p:nvPr/>
        </p:nvSpPr>
        <p:spPr>
          <a:xfrm rot="1825171">
            <a:off x="2712003" y="4189219"/>
            <a:ext cx="11052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Přepona</a:t>
            </a:r>
            <a:endParaRPr/>
          </a:p>
        </p:txBody>
      </p:sp>
      <p:sp>
        <p:nvSpPr>
          <p:cNvPr id="400" name="Google Shape;400;p29"/>
          <p:cNvSpPr/>
          <p:nvPr/>
        </p:nvSpPr>
        <p:spPr>
          <a:xfrm>
            <a:off x="1485457" y="3934834"/>
            <a:ext cx="3419952" cy="1931105"/>
          </a:xfrm>
          <a:prstGeom prst="triangle">
            <a:avLst>
              <a:gd name="adj" fmla="val 0"/>
            </a:avLst>
          </a:prstGeom>
          <a:solidFill>
            <a:schemeClr val="lt1"/>
          </a:solidFill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29"/>
          <p:cNvSpPr txBox="1"/>
          <p:nvPr/>
        </p:nvSpPr>
        <p:spPr>
          <a:xfrm>
            <a:off x="3901440" y="5496607"/>
            <a:ext cx="310101" cy="36933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02" name="Google Shape;402;p29"/>
          <p:cNvSpPr/>
          <p:nvPr/>
        </p:nvSpPr>
        <p:spPr>
          <a:xfrm>
            <a:off x="7719279" y="3919675"/>
            <a:ext cx="3419952" cy="1931105"/>
          </a:xfrm>
          <a:prstGeom prst="triangle">
            <a:avLst>
              <a:gd name="adj" fmla="val 0"/>
            </a:avLst>
          </a:prstGeom>
          <a:solidFill>
            <a:schemeClr val="lt1"/>
          </a:solidFill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29"/>
          <p:cNvSpPr txBox="1"/>
          <p:nvPr/>
        </p:nvSpPr>
        <p:spPr>
          <a:xfrm rot="1825171">
            <a:off x="9067634" y="4219324"/>
            <a:ext cx="11052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Přepona</a:t>
            </a:r>
            <a:endParaRPr dirty="0"/>
          </a:p>
        </p:txBody>
      </p:sp>
      <p:sp>
        <p:nvSpPr>
          <p:cNvPr id="406" name="Google Shape;406;p29"/>
          <p:cNvSpPr txBox="1"/>
          <p:nvPr/>
        </p:nvSpPr>
        <p:spPr>
          <a:xfrm>
            <a:off x="7806107" y="4174059"/>
            <a:ext cx="310101" cy="36933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l="-5880" r="-9801" b="-133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07" name="Google Shape;407;p29"/>
          <p:cNvSpPr txBox="1"/>
          <p:nvPr/>
        </p:nvSpPr>
        <p:spPr>
          <a:xfrm>
            <a:off x="4962727" y="5665052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08" name="Google Shape;408;p29"/>
          <p:cNvSpPr txBox="1"/>
          <p:nvPr/>
        </p:nvSpPr>
        <p:spPr>
          <a:xfrm>
            <a:off x="11271021" y="5607925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09" name="Google Shape;409;p29"/>
          <p:cNvSpPr txBox="1"/>
          <p:nvPr/>
        </p:nvSpPr>
        <p:spPr>
          <a:xfrm>
            <a:off x="6975196" y="3550343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0" name="Google Shape;410;p29"/>
          <p:cNvSpPr txBox="1"/>
          <p:nvPr/>
        </p:nvSpPr>
        <p:spPr>
          <a:xfrm>
            <a:off x="1468118" y="3528323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1" name="Google Shape;411;p29"/>
          <p:cNvSpPr txBox="1"/>
          <p:nvPr/>
        </p:nvSpPr>
        <p:spPr>
          <a:xfrm>
            <a:off x="1330406" y="5977257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2" name="Google Shape;412;p29"/>
          <p:cNvSpPr txBox="1"/>
          <p:nvPr/>
        </p:nvSpPr>
        <p:spPr>
          <a:xfrm>
            <a:off x="7631818" y="5962825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3" name="Google Shape;413;p29"/>
          <p:cNvSpPr txBox="1"/>
          <p:nvPr/>
        </p:nvSpPr>
        <p:spPr>
          <a:xfrm rot="2075075">
            <a:off x="2881060" y="4389623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4" name="Google Shape;414;p29"/>
          <p:cNvSpPr txBox="1"/>
          <p:nvPr/>
        </p:nvSpPr>
        <p:spPr>
          <a:xfrm>
            <a:off x="1201133" y="4768658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15" name="Google Shape;415;p29"/>
          <p:cNvSpPr txBox="1"/>
          <p:nvPr/>
        </p:nvSpPr>
        <p:spPr>
          <a:xfrm>
            <a:off x="7448449" y="4768658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16" name="Google Shape;416;p29"/>
          <p:cNvSpPr txBox="1"/>
          <p:nvPr/>
        </p:nvSpPr>
        <p:spPr>
          <a:xfrm>
            <a:off x="2718248" y="5873571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7" name="Google Shape;417;p29"/>
          <p:cNvSpPr txBox="1"/>
          <p:nvPr/>
        </p:nvSpPr>
        <p:spPr>
          <a:xfrm>
            <a:off x="9173818" y="5856290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8" name="Google Shape;418;p29"/>
          <p:cNvSpPr txBox="1"/>
          <p:nvPr/>
        </p:nvSpPr>
        <p:spPr>
          <a:xfrm rot="2075075">
            <a:off x="9264990" y="4467791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9" name="Google Shape;419;p29"/>
          <p:cNvSpPr txBox="1"/>
          <p:nvPr/>
        </p:nvSpPr>
        <p:spPr>
          <a:xfrm>
            <a:off x="367085" y="1056829"/>
            <a:ext cx="11457830" cy="529184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5746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0" name="Google Shape;420;p29"/>
          <p:cNvSpPr txBox="1"/>
          <p:nvPr/>
        </p:nvSpPr>
        <p:spPr>
          <a:xfrm>
            <a:off x="2182591" y="1725449"/>
            <a:ext cx="83157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 funkci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sinus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se používá zkratka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pro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kosinus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a  pro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tangens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tg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nebo též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tan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29"/>
          <p:cNvSpPr txBox="1"/>
          <p:nvPr/>
        </p:nvSpPr>
        <p:spPr>
          <a:xfrm>
            <a:off x="1278794" y="2345120"/>
            <a:ext cx="4086971" cy="1062535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l="-1342" t="-3447" b="-172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2" name="Google Shape;422;p29"/>
          <p:cNvSpPr txBox="1"/>
          <p:nvPr/>
        </p:nvSpPr>
        <p:spPr>
          <a:xfrm>
            <a:off x="6909945" y="2349165"/>
            <a:ext cx="4086971" cy="1062535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l="-1342" t="-2855" b="-114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2BB37B-1B89-F52A-7B29-D1BD010D8FB4}"/>
                  </a:ext>
                </a:extLst>
              </p:cNvPr>
              <p:cNvSpPr txBox="1"/>
              <p:nvPr/>
            </p:nvSpPr>
            <p:spPr>
              <a:xfrm>
                <a:off x="8556039" y="6242903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2BB37B-1B89-F52A-7B29-D1BD010D8F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6039" y="6242903"/>
                <a:ext cx="1993472" cy="307777"/>
              </a:xfrm>
              <a:prstGeom prst="rect">
                <a:avLst/>
              </a:prstGeom>
              <a:blipFill>
                <a:blip r:embed="rId10"/>
                <a:stretch>
                  <a:fillRect l="-917" t="-3922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A0BA72-32B4-36F2-BE1E-EE1E132C7548}"/>
                  </a:ext>
                </a:extLst>
              </p:cNvPr>
              <p:cNvSpPr txBox="1"/>
              <p:nvPr/>
            </p:nvSpPr>
            <p:spPr>
              <a:xfrm rot="16200000">
                <a:off x="6193422" y="4771985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A0BA72-32B4-36F2-BE1E-EE1E132C75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6193422" y="4771985"/>
                <a:ext cx="1993472" cy="307777"/>
              </a:xfrm>
              <a:prstGeom prst="rect">
                <a:avLst/>
              </a:prstGeom>
              <a:blipFill>
                <a:blip r:embed="rId11"/>
                <a:stretch>
                  <a:fillRect l="-3922" r="-19608" b="-9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7C3271-4454-DBA1-9F47-901C49DB1788}"/>
                  </a:ext>
                </a:extLst>
              </p:cNvPr>
              <p:cNvSpPr txBox="1"/>
              <p:nvPr/>
            </p:nvSpPr>
            <p:spPr>
              <a:xfrm>
                <a:off x="2108065" y="6178268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7C3271-4454-DBA1-9F47-901C49DB17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065" y="6178268"/>
                <a:ext cx="1993472" cy="307777"/>
              </a:xfrm>
              <a:prstGeom prst="rect">
                <a:avLst/>
              </a:prstGeom>
              <a:blipFill>
                <a:blip r:embed="rId12"/>
                <a:stretch>
                  <a:fillRect l="-917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9660DAF-CA24-E6F8-A887-2F7B4A7D3DA3}"/>
                  </a:ext>
                </a:extLst>
              </p:cNvPr>
              <p:cNvSpPr txBox="1"/>
              <p:nvPr/>
            </p:nvSpPr>
            <p:spPr>
              <a:xfrm rot="16200000">
                <a:off x="50509" y="4650400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9660DAF-CA24-E6F8-A887-2F7B4A7D3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50509" y="4650400"/>
                <a:ext cx="1993472" cy="307777"/>
              </a:xfrm>
              <a:prstGeom prst="rect">
                <a:avLst/>
              </a:prstGeom>
              <a:blipFill>
                <a:blip r:embed="rId13"/>
                <a:stretch>
                  <a:fillRect l="-4000" r="-20000" b="-9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>
            <a:hlinkClick r:id="rId14" action="ppaction://hlinksldjump"/>
            <a:extLst>
              <a:ext uri="{FF2B5EF4-FFF2-40B4-BE49-F238E27FC236}">
                <a16:creationId xmlns:a16="http://schemas.microsoft.com/office/drawing/2014/main" id="{F768AC26-8F80-B1C1-A36E-B3190B09F6E8}"/>
              </a:ext>
            </a:extLst>
          </p:cNvPr>
          <p:cNvSpPr/>
          <p:nvPr/>
        </p:nvSpPr>
        <p:spPr>
          <a:xfrm>
            <a:off x="11644915" y="6370680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0"/>
          <p:cNvSpPr txBox="1"/>
          <p:nvPr/>
        </p:nvSpPr>
        <p:spPr>
          <a:xfrm>
            <a:off x="696686" y="531223"/>
            <a:ext cx="5921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Hodnoty funkcí sinus, kosinus a tangens pro vybrané úhly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29" name="Google Shape;429;p30"/>
              <p:cNvGraphicFramePr/>
              <p:nvPr>
                <p:extLst>
                  <p:ext uri="{D42A27DB-BD31-4B8C-83A1-F6EECF244321}">
                    <p14:modId xmlns:p14="http://schemas.microsoft.com/office/powerpoint/2010/main" val="1327373012"/>
                  </p:ext>
                </p:extLst>
              </p:nvPr>
            </p:nvGraphicFramePr>
            <p:xfrm>
              <a:off x="1351041" y="1573110"/>
              <a:ext cx="9489900" cy="3602544"/>
            </p:xfrm>
            <a:graphic>
              <a:graphicData uri="http://schemas.openxmlformats.org/drawingml/2006/table">
                <a:tbl>
                  <a:tblPr firstRow="1" bandRow="1">
                    <a:noFill/>
                    <a:tableStyleId>{4B2FA953-89C5-4D0F-9F97-F59573B0762F}</a:tableStyleId>
                  </a:tblPr>
                  <a:tblGrid>
                    <a:gridCol w="12349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349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7085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u="none" strike="noStrike" cap="none"/>
                            <a:t>Stupeň</a:t>
                          </a:r>
                          <a:endParaRPr sz="1800" u="none" strike="noStrike" cap="none"/>
                        </a:p>
                      </a:txBody>
                      <a:tcPr marL="91450" marR="91450" marT="45725" marB="45725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60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90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930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Radián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 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sinus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cosinus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8525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400"/>
                            <a:t>nedefinována</a:t>
                          </a:r>
                          <a:endParaRPr sz="14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68525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1400"/>
                            <a:buFont typeface="Calibri"/>
                            <a:buNone/>
                          </a:pPr>
                          <a:r>
                            <a:rPr lang="cs-CZ" sz="1400" dirty="0"/>
                            <a:t>nedefinována</a:t>
                          </a:r>
                          <a:endParaRPr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1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29" name="Google Shape;429;p30"/>
              <p:cNvGraphicFramePr/>
              <p:nvPr>
                <p:extLst>
                  <p:ext uri="{D42A27DB-BD31-4B8C-83A1-F6EECF244321}">
                    <p14:modId xmlns:p14="http://schemas.microsoft.com/office/powerpoint/2010/main" val="1327373012"/>
                  </p:ext>
                </p:extLst>
              </p:nvPr>
            </p:nvGraphicFramePr>
            <p:xfrm>
              <a:off x="1351041" y="1573110"/>
              <a:ext cx="9489900" cy="3602544"/>
            </p:xfrm>
            <a:graphic>
              <a:graphicData uri="http://schemas.openxmlformats.org/drawingml/2006/table">
                <a:tbl>
                  <a:tblPr firstRow="1" bandRow="1">
                    <a:noFill/>
                    <a:tableStyleId>{4B2FA953-89C5-4D0F-9F97-F59573B0762F}</a:tableStyleId>
                  </a:tblPr>
                  <a:tblGrid>
                    <a:gridCol w="12349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349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7085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u="none" strike="noStrike" cap="none"/>
                            <a:t>Stupeň</a:t>
                          </a:r>
                          <a:endParaRPr sz="1800" u="none" strike="noStrike" cap="none"/>
                        </a:p>
                      </a:txBody>
                      <a:tcPr marL="91450" marR="91450" marT="45725" marB="45725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blipFill>
                          <a:blip r:embed="rId3"/>
                          <a:stretch>
                            <a:fillRect l="-175758" t="-8197" r="-400866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8197" r="-302609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375325" t="-8197" r="-201299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477391" t="-8197" r="-102174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574892" t="-8197" r="-1732" b="-87704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9318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Radián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 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276957" t="-71739" r="-302609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375325" t="-71739" r="-201299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477391" t="-71739" r="-102174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574892" t="-71739" r="-1732" b="-48152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sinus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276957" t="-143636" r="-302609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375325" t="-143636" r="-201299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477391" t="-143636" r="-102174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cosinus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245872" r="-302609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375325" t="-245872" r="-201299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477391" t="-245872" r="-102174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8538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342727" r="-302609" b="-10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477391" t="-342727" r="-102174" b="-10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400"/>
                            <a:t>nedefinována</a:t>
                          </a:r>
                          <a:endParaRPr sz="14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68538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1400"/>
                            <a:buFont typeface="Calibri"/>
                            <a:buNone/>
                          </a:pPr>
                          <a:r>
                            <a:rPr lang="cs-CZ" sz="1400" dirty="0"/>
                            <a:t>nedefinována</a:t>
                          </a:r>
                          <a:endParaRPr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276957" t="-442727" r="-302609" b="-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1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477391" t="-442727" r="-102174" b="-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30" name="Google Shape;430;p30"/>
          <p:cNvSpPr txBox="1"/>
          <p:nvPr/>
        </p:nvSpPr>
        <p:spPr>
          <a:xfrm>
            <a:off x="1232869" y="5381896"/>
            <a:ext cx="4540914" cy="117237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1073" t="-3124" b="-260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31" name="Google Shape;431;p30"/>
          <p:cNvSpPr txBox="1"/>
          <p:nvPr/>
        </p:nvSpPr>
        <p:spPr>
          <a:xfrm>
            <a:off x="6287589" y="5381896"/>
            <a:ext cx="4450080" cy="119366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l="-1095" t="-3060" b="-152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2114</Words>
  <Application>Microsoft Office PowerPoint</Application>
  <PresentationFormat>Širokoúhlá obrazovka</PresentationFormat>
  <Paragraphs>329</Paragraphs>
  <Slides>19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Cambria Math</vt:lpstr>
      <vt:lpstr>Motiv Office</vt:lpstr>
      <vt:lpstr>Mechanika – dynamika (Fyz34)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– dynamika (44)</dc:title>
  <dc:creator>Sixl Karel</dc:creator>
  <cp:lastModifiedBy>Karel Sixl</cp:lastModifiedBy>
  <cp:revision>40</cp:revision>
  <dcterms:modified xsi:type="dcterms:W3CDTF">2025-11-17T08:55:23Z</dcterms:modified>
</cp:coreProperties>
</file>