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61" r:id="rId15"/>
    <p:sldId id="26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660"/>
  </p:normalViewPr>
  <p:slideViewPr>
    <p:cSldViewPr>
      <p:cViewPr varScale="1">
        <p:scale>
          <a:sx n="80" d="100"/>
          <a:sy n="80" d="100"/>
        </p:scale>
        <p:origin x="-950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8639E36-F16D-4D4B-A5E0-15517D1C13E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577598B-C0FA-4CB1-B87F-7E29F20EBBF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8639E36-F16D-4D4B-A5E0-15517D1C13E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577598B-C0FA-4CB1-B87F-7E29F20EBBF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8639E36-F16D-4D4B-A5E0-15517D1C13E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577598B-C0FA-4CB1-B87F-7E29F20EBBF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39E36-F16D-4D4B-A5E0-15517D1C13E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7598B-C0FA-4CB1-B87F-7E29F20EBBF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39E36-F16D-4D4B-A5E0-15517D1C13E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7598B-C0FA-4CB1-B87F-7E29F20EBBF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8639E36-F16D-4D4B-A5E0-15517D1C13E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577598B-C0FA-4CB1-B87F-7E29F20EBBF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39E36-F16D-4D4B-A5E0-15517D1C13E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7598B-C0FA-4CB1-B87F-7E29F20EBB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8639E36-F16D-4D4B-A5E0-15517D1C13E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577598B-C0FA-4CB1-B87F-7E29F20EBBFA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8639E36-F16D-4D4B-A5E0-15517D1C13E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577598B-C0FA-4CB1-B87F-7E29F20EBBFA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39E36-F16D-4D4B-A5E0-15517D1C13E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7598B-C0FA-4CB1-B87F-7E29F20EBB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39E36-F16D-4D4B-A5E0-15517D1C13E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7598B-C0FA-4CB1-B87F-7E29F20EBB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8639E36-F16D-4D4B-A5E0-15517D1C13E0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577598B-C0FA-4CB1-B87F-7E29F20EBBF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Firewall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Ochrana a bezpečnost dat, přístupová práva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Vypracoval: Mgr. Jan Chvál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731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Osnova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Aft>
                <a:spcPts val="2400"/>
              </a:spcAft>
            </a:pPr>
            <a:r>
              <a:rPr lang="cs-CZ" dirty="0" smtClean="0"/>
              <a:t>Softwarová bezpečnost</a:t>
            </a:r>
          </a:p>
          <a:p>
            <a:pPr>
              <a:spcAft>
                <a:spcPts val="2400"/>
              </a:spcAft>
            </a:pPr>
            <a:r>
              <a:rPr lang="cs-CZ" dirty="0" smtClean="0"/>
              <a:t>Internetová bezpečnost</a:t>
            </a:r>
          </a:p>
          <a:p>
            <a:pPr>
              <a:spcAft>
                <a:spcPts val="2400"/>
              </a:spcAft>
            </a:pPr>
            <a:r>
              <a:rPr lang="cs-CZ" dirty="0" smtClean="0"/>
              <a:t>Bezpečnost sociálních sítí</a:t>
            </a:r>
          </a:p>
          <a:p>
            <a:pPr>
              <a:spcAft>
                <a:spcPts val="2400"/>
              </a:spcAft>
            </a:pPr>
            <a:r>
              <a:rPr lang="cs-CZ" dirty="0" smtClean="0"/>
              <a:t>Přístupová práva</a:t>
            </a:r>
          </a:p>
          <a:p>
            <a:endParaRPr lang="cs-CZ" dirty="0"/>
          </a:p>
        </p:txBody>
      </p:sp>
      <p:pic>
        <p:nvPicPr>
          <p:cNvPr id="1026" name="Picture 2" descr="http://www.inn.cz/res/dwe-files/82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933056"/>
            <a:ext cx="4248472" cy="273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247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Softwarová bezpečnost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IP adresa – jedinečný údaj</a:t>
            </a:r>
          </a:p>
          <a:p>
            <a:r>
              <a:rPr lang="cs-CZ" dirty="0" smtClean="0"/>
              <a:t>Porty – cesta kterou přistupují aplikace k síti a opačně (FTP,…)</a:t>
            </a:r>
          </a:p>
          <a:p>
            <a:r>
              <a:rPr lang="cs-CZ" dirty="0" smtClean="0"/>
              <a:t>Virus – program, který je schopen se svévolně šířit a rozšiřovat</a:t>
            </a:r>
          </a:p>
          <a:p>
            <a:r>
              <a:rPr lang="cs-CZ" dirty="0" smtClean="0"/>
              <a:t>Trojský kůň – skrytý program, který umožňuje manipulovat se systémem</a:t>
            </a:r>
          </a:p>
          <a:p>
            <a:r>
              <a:rPr lang="cs-CZ" dirty="0" err="1" smtClean="0"/>
              <a:t>Spyware</a:t>
            </a:r>
            <a:r>
              <a:rPr lang="cs-CZ" dirty="0" smtClean="0"/>
              <a:t> – odesílá informace o počítači a jeho uživatelích</a:t>
            </a:r>
          </a:p>
          <a:p>
            <a:pPr marL="274320" lvl="2" indent="-274320">
              <a:spcBef>
                <a:spcPts val="600"/>
              </a:spcBef>
              <a:buClr>
                <a:schemeClr val="accent1"/>
              </a:buClr>
              <a:buSzPct val="70000"/>
            </a:pPr>
            <a:r>
              <a:rPr lang="cs-CZ" sz="2400" dirty="0" err="1" smtClean="0"/>
              <a:t>Adware</a:t>
            </a:r>
            <a:r>
              <a:rPr lang="cs-CZ" sz="2400" dirty="0" smtClean="0"/>
              <a:t> – není nebezpečný, </a:t>
            </a:r>
            <a:r>
              <a:rPr lang="cs-CZ" sz="2400" dirty="0">
                <a:solidFill>
                  <a:srgbClr val="333333"/>
                </a:solidFill>
                <a:cs typeface="Arial" charset="0"/>
              </a:rPr>
              <a:t>jen zobrazuje </a:t>
            </a:r>
            <a:r>
              <a:rPr lang="cs-CZ" sz="2400" dirty="0" smtClean="0">
                <a:solidFill>
                  <a:srgbClr val="333333"/>
                </a:solidFill>
                <a:cs typeface="Arial" charset="0"/>
              </a:rPr>
              <a:t>v aplikacích</a:t>
            </a:r>
            <a:r>
              <a:rPr lang="cs-CZ" sz="2400" dirty="0">
                <a:solidFill>
                  <a:srgbClr val="333333"/>
                </a:solidFill>
                <a:cs typeface="Arial" charset="0"/>
              </a:rPr>
              <a:t>, se kterými je šířen, reklamu.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123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Softwarová bezpečnost - firewall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l-PL" dirty="0" smtClean="0"/>
              <a:t>Definuje </a:t>
            </a:r>
            <a:r>
              <a:rPr lang="pl-PL" dirty="0"/>
              <a:t>pravidla </a:t>
            </a:r>
            <a:r>
              <a:rPr lang="pl-PL" dirty="0" smtClean="0"/>
              <a:t>pro komunikaci mezi </a:t>
            </a:r>
            <a:r>
              <a:rPr lang="pl-PL" dirty="0"/>
              <a:t>sítěmi, které od sebe odděluje</a:t>
            </a:r>
            <a:endParaRPr lang="cs-CZ" dirty="0"/>
          </a:p>
        </p:txBody>
      </p:sp>
      <p:pic>
        <p:nvPicPr>
          <p:cNvPr id="2050" name="Picture 2" descr="Soubor:Firewal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36912"/>
            <a:ext cx="7277100" cy="400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770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Softwarová bezpečnost - firewall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Paketové </a:t>
            </a:r>
            <a:r>
              <a:rPr lang="cs-CZ" dirty="0" smtClean="0"/>
              <a:t>filtry – přesně uvedeno z jaké adresy, portu a kam může být paket doručen (nejstarší)</a:t>
            </a:r>
          </a:p>
          <a:p>
            <a:pPr marL="628650" indent="-276225">
              <a:buFont typeface="Wingdings" pitchFamily="2" charset="2"/>
              <a:buChar char="Ø"/>
            </a:pPr>
            <a:r>
              <a:rPr lang="cs-CZ" dirty="0" smtClean="0"/>
              <a:t>Výhodou je vysoká rychlost zpracování</a:t>
            </a:r>
          </a:p>
          <a:p>
            <a:pPr marL="628650" indent="-276225">
              <a:buFont typeface="Wingdings" pitchFamily="2" charset="2"/>
              <a:buChar char="Ø"/>
            </a:pPr>
            <a:r>
              <a:rPr lang="cs-CZ" dirty="0" smtClean="0"/>
              <a:t>Nevýhodou je nízká úroveň kontroly procházejícího spojení např. FTP (otevře i jiné porty než bylo plánováno)</a:t>
            </a:r>
            <a:endParaRPr lang="cs-CZ" dirty="0"/>
          </a:p>
          <a:p>
            <a:r>
              <a:rPr lang="cs-CZ" dirty="0"/>
              <a:t>Aplikační </a:t>
            </a:r>
            <a:r>
              <a:rPr lang="cs-CZ" dirty="0" smtClean="0"/>
              <a:t>brány </a:t>
            </a:r>
          </a:p>
          <a:p>
            <a:pPr marL="625475" indent="-273050">
              <a:buFont typeface="Wingdings" pitchFamily="2" charset="2"/>
              <a:buChar char="Ø"/>
            </a:pPr>
            <a:r>
              <a:rPr lang="cs-CZ" dirty="0" smtClean="0"/>
              <a:t>Oddělují sítě nazývají se </a:t>
            </a:r>
            <a:r>
              <a:rPr lang="cs-CZ" dirty="0" err="1" smtClean="0"/>
              <a:t>Proxi</a:t>
            </a:r>
            <a:r>
              <a:rPr lang="cs-CZ" dirty="0" smtClean="0"/>
              <a:t> servery</a:t>
            </a:r>
          </a:p>
          <a:p>
            <a:pPr marL="625475" indent="-273050">
              <a:buFont typeface="Wingdings" pitchFamily="2" charset="2"/>
              <a:buChar char="Ø"/>
            </a:pPr>
            <a:r>
              <a:rPr lang="cs-CZ" dirty="0" smtClean="0"/>
              <a:t>Dvě spojení klient-brána, zpracuje informaci a pak brána-server</a:t>
            </a:r>
          </a:p>
          <a:p>
            <a:pPr marL="625475" indent="-273050">
              <a:buFont typeface="Wingdings" pitchFamily="2" charset="2"/>
              <a:buChar char="Ø"/>
            </a:pPr>
            <a:r>
              <a:rPr lang="cs-CZ" dirty="0" smtClean="0"/>
              <a:t>Vysoké zabezpečení známých protokolů, vysoké nároky na HW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227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Softwarová bezpečnost - firewall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Stavové paketové </a:t>
            </a:r>
            <a:r>
              <a:rPr lang="cs-CZ" dirty="0" smtClean="0"/>
              <a:t>filtry</a:t>
            </a:r>
          </a:p>
          <a:p>
            <a:pPr marL="892175" indent="-273050">
              <a:buFont typeface="Wingdings" pitchFamily="2" charset="2"/>
              <a:buChar char="Ø"/>
            </a:pPr>
            <a:r>
              <a:rPr lang="cs-CZ" dirty="0" smtClean="0"/>
              <a:t>Fungují jako paketové filtry</a:t>
            </a:r>
          </a:p>
          <a:p>
            <a:pPr marL="892175" indent="-273050">
              <a:buFont typeface="Wingdings" pitchFamily="2" charset="2"/>
              <a:buChar char="Ø"/>
            </a:pPr>
            <a:r>
              <a:rPr lang="cs-CZ" dirty="0" smtClean="0"/>
              <a:t>Navíc ukládají informace o povolených stanicích (nezkoumá již schválené spojení)</a:t>
            </a:r>
          </a:p>
          <a:p>
            <a:pPr marL="892175" indent="-273050">
              <a:buFont typeface="Wingdings" pitchFamily="2" charset="2"/>
              <a:buChar char="Ø"/>
            </a:pPr>
            <a:r>
              <a:rPr lang="cs-CZ" dirty="0" smtClean="0"/>
              <a:t>Výhodou je rychlost a nevýhodou nižší bezpečnost než aplikační brány</a:t>
            </a:r>
            <a:endParaRPr lang="cs-CZ" dirty="0"/>
          </a:p>
          <a:p>
            <a:r>
              <a:rPr lang="cs-CZ" dirty="0"/>
              <a:t>Stavové paketové filtry s kontrolou známých protokolů a popř. kombinované s </a:t>
            </a:r>
            <a:r>
              <a:rPr lang="cs-CZ" dirty="0" smtClean="0"/>
              <a:t>IDS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7288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Softwarová bezpečnost - antivirus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>
                <a:solidFill>
                  <a:srgbClr val="333333"/>
                </a:solidFill>
                <a:cs typeface="Arial" charset="0"/>
              </a:rPr>
              <a:t>Program sloužící k detekci a odstranění škodlivého kódu z počítače. </a:t>
            </a:r>
          </a:p>
          <a:p>
            <a:r>
              <a:rPr lang="cs-CZ" sz="2500" dirty="0" smtClean="0">
                <a:solidFill>
                  <a:srgbClr val="333333"/>
                </a:solidFill>
                <a:cs typeface="Arial" charset="0"/>
              </a:rPr>
              <a:t>Dva </a:t>
            </a:r>
            <a:r>
              <a:rPr lang="cs-CZ" sz="2500" dirty="0">
                <a:solidFill>
                  <a:srgbClr val="333333"/>
                </a:solidFill>
                <a:cs typeface="Arial" charset="0"/>
              </a:rPr>
              <a:t>způsoby </a:t>
            </a:r>
            <a:r>
              <a:rPr lang="cs-CZ" sz="2500" dirty="0" smtClean="0">
                <a:solidFill>
                  <a:srgbClr val="333333"/>
                </a:solidFill>
                <a:cs typeface="Arial" charset="0"/>
              </a:rPr>
              <a:t>činnosti:</a:t>
            </a:r>
          </a:p>
          <a:p>
            <a:pPr marL="806450" indent="-273050">
              <a:buFont typeface="Wingdings" pitchFamily="2" charset="2"/>
              <a:buChar char="Ø"/>
            </a:pPr>
            <a:r>
              <a:rPr lang="cs-CZ" sz="2500" dirty="0">
                <a:solidFill>
                  <a:srgbClr val="333333"/>
                </a:solidFill>
                <a:cs typeface="Arial" charset="0"/>
              </a:rPr>
              <a:t>Sledování a analýza podezřelých aktivit</a:t>
            </a:r>
          </a:p>
          <a:p>
            <a:pPr marL="806450" indent="-273050">
              <a:buFont typeface="Wingdings" pitchFamily="2" charset="2"/>
              <a:buChar char="Ø"/>
            </a:pPr>
            <a:r>
              <a:rPr lang="cs-CZ" sz="2500" dirty="0">
                <a:solidFill>
                  <a:srgbClr val="333333"/>
                </a:solidFill>
                <a:cs typeface="Arial" charset="0"/>
              </a:rPr>
              <a:t>Skenování paměti RAM a </a:t>
            </a:r>
            <a:r>
              <a:rPr lang="cs-CZ" sz="2500" dirty="0" smtClean="0">
                <a:solidFill>
                  <a:srgbClr val="333333"/>
                </a:solidFill>
                <a:cs typeface="Arial" charset="0"/>
              </a:rPr>
              <a:t>disků</a:t>
            </a:r>
          </a:p>
          <a:p>
            <a:r>
              <a:rPr lang="cs-CZ" sz="2500" dirty="0" smtClean="0">
                <a:solidFill>
                  <a:srgbClr val="333333"/>
                </a:solidFill>
                <a:cs typeface="Arial" charset="0"/>
              </a:rPr>
              <a:t>Podmínkou </a:t>
            </a:r>
            <a:r>
              <a:rPr lang="cs-CZ" sz="2500" dirty="0">
                <a:solidFill>
                  <a:srgbClr val="333333"/>
                </a:solidFill>
                <a:cs typeface="Arial" charset="0"/>
              </a:rPr>
              <a:t>efektivní účinnosti je udržování aktuální </a:t>
            </a:r>
            <a:r>
              <a:rPr lang="cs-CZ" sz="2500" dirty="0" smtClean="0">
                <a:solidFill>
                  <a:srgbClr val="333333"/>
                </a:solidFill>
                <a:cs typeface="Arial" charset="0"/>
              </a:rPr>
              <a:t>databáze.</a:t>
            </a:r>
          </a:p>
          <a:p>
            <a:r>
              <a:rPr lang="cs-CZ" sz="2500" dirty="0" smtClean="0">
                <a:solidFill>
                  <a:srgbClr val="333333"/>
                </a:solidFill>
                <a:cs typeface="Arial" charset="0"/>
              </a:rPr>
              <a:t>Dnes </a:t>
            </a:r>
            <a:r>
              <a:rPr lang="cs-CZ" sz="2500" dirty="0">
                <a:solidFill>
                  <a:srgbClr val="333333"/>
                </a:solidFill>
                <a:cs typeface="Arial" charset="0"/>
              </a:rPr>
              <a:t>se obvykle jedná o rozsáhlejší programový balík, který poskytuje komplexní softwarovou ochranu.</a:t>
            </a:r>
          </a:p>
          <a:p>
            <a:pPr marL="806450" indent="-273050">
              <a:buFont typeface="Wingdings" pitchFamily="2" charset="2"/>
              <a:buChar char="Ø"/>
            </a:pPr>
            <a:endParaRPr lang="cs-CZ" sz="2500" dirty="0">
              <a:solidFill>
                <a:srgbClr val="333333"/>
              </a:solidFill>
              <a:cs typeface="Arial" charset="0"/>
            </a:endParaRPr>
          </a:p>
          <a:p>
            <a:pPr marL="806450" indent="-273050">
              <a:buFont typeface="Wingdings" pitchFamily="2" charset="2"/>
              <a:buChar char="Ø"/>
            </a:pPr>
            <a:endParaRPr lang="cs-CZ" sz="2500" dirty="0">
              <a:solidFill>
                <a:srgbClr val="333333"/>
              </a:solidFill>
              <a:cs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5491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Softwarová bezpečnost - antivirus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cs-CZ" dirty="0" smtClean="0"/>
              <a:t>Antiviry</a:t>
            </a:r>
          </a:p>
          <a:p>
            <a:pPr marL="806450" indent="-27305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AVG </a:t>
            </a:r>
            <a:r>
              <a:rPr lang="cs-CZ" sz="2700" i="1" dirty="0">
                <a:solidFill>
                  <a:srgbClr val="333333"/>
                </a:solidFill>
                <a:cs typeface="Arial" charset="0"/>
              </a:rPr>
              <a:t>(pro nekomerční </a:t>
            </a:r>
            <a:r>
              <a:rPr lang="cs-CZ" sz="2700" i="1" dirty="0" smtClean="0">
                <a:solidFill>
                  <a:srgbClr val="333333"/>
                </a:solidFill>
                <a:cs typeface="Arial" charset="0"/>
              </a:rPr>
              <a:t>využití)</a:t>
            </a:r>
          </a:p>
          <a:p>
            <a:pPr marL="806450" indent="-27305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700" i="1" dirty="0" err="1" smtClean="0">
                <a:solidFill>
                  <a:srgbClr val="333333"/>
                </a:solidFill>
                <a:cs typeface="Arial" charset="0"/>
              </a:rPr>
              <a:t>Avast</a:t>
            </a:r>
            <a:r>
              <a:rPr lang="cs-CZ" sz="2700" i="1" dirty="0">
                <a:solidFill>
                  <a:srgbClr val="333333"/>
                </a:solidFill>
                <a:cs typeface="Arial" charset="0"/>
              </a:rPr>
              <a:t>! (pro nekomerční </a:t>
            </a:r>
            <a:r>
              <a:rPr lang="cs-CZ" sz="2700" i="1" dirty="0" smtClean="0">
                <a:solidFill>
                  <a:srgbClr val="333333"/>
                </a:solidFill>
                <a:cs typeface="Arial" charset="0"/>
              </a:rPr>
              <a:t>využití)</a:t>
            </a:r>
          </a:p>
          <a:p>
            <a:pPr marL="806450" indent="-27305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700" i="1" dirty="0" err="1" smtClean="0">
                <a:solidFill>
                  <a:srgbClr val="333333"/>
                </a:solidFill>
                <a:cs typeface="Arial" charset="0"/>
              </a:rPr>
              <a:t>ClamAV</a:t>
            </a:r>
            <a:endParaRPr lang="cs-CZ" sz="2700" i="1" dirty="0" smtClean="0">
              <a:solidFill>
                <a:srgbClr val="333333"/>
              </a:solidFill>
              <a:cs typeface="Arial" charset="0"/>
            </a:endParaRPr>
          </a:p>
          <a:p>
            <a:pPr>
              <a:spcAft>
                <a:spcPts val="1200"/>
              </a:spcAft>
            </a:pP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Firewally:</a:t>
            </a:r>
          </a:p>
          <a:p>
            <a:pPr marL="806450" indent="-27305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700" dirty="0" err="1" smtClean="0">
                <a:solidFill>
                  <a:srgbClr val="333333"/>
                </a:solidFill>
                <a:cs typeface="Arial" charset="0"/>
              </a:rPr>
              <a:t>ZoneAlarm</a:t>
            </a:r>
            <a:endParaRPr lang="cs-CZ" sz="2700" dirty="0" smtClean="0">
              <a:solidFill>
                <a:srgbClr val="333333"/>
              </a:solidFill>
              <a:cs typeface="Arial" charset="0"/>
            </a:endParaRPr>
          </a:p>
          <a:p>
            <a:pPr marL="806450" indent="-27305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700" dirty="0" err="1" smtClean="0">
                <a:solidFill>
                  <a:srgbClr val="333333"/>
                </a:solidFill>
                <a:cs typeface="Arial" charset="0"/>
              </a:rPr>
              <a:t>Comodo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Internet </a:t>
            </a:r>
            <a:r>
              <a:rPr lang="cs-CZ" sz="2700" dirty="0" err="1">
                <a:solidFill>
                  <a:srgbClr val="333333"/>
                </a:solidFill>
                <a:cs typeface="Arial" charset="0"/>
              </a:rPr>
              <a:t>Security</a:t>
            </a:r>
            <a:endParaRPr lang="cs-CZ" sz="2700" dirty="0">
              <a:solidFill>
                <a:srgbClr val="333333"/>
              </a:solidFill>
              <a:cs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1189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Internetová bezpečnost - </a:t>
            </a:r>
            <a:r>
              <a:rPr lang="cs-CZ" dirty="0" err="1" smtClean="0"/>
              <a:t>Phishing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Podvodná technika,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jejímž cílem je získat citlivá data od 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uživatelů</a:t>
            </a:r>
          </a:p>
          <a:p>
            <a:pPr>
              <a:spcAft>
                <a:spcPts val="1200"/>
              </a:spcAft>
            </a:pP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Může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mít formu 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mailu</a:t>
            </a:r>
          </a:p>
          <a:p>
            <a:pPr>
              <a:spcAft>
                <a:spcPts val="1200"/>
              </a:spcAft>
            </a:pP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Daleko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nebezpečnější je forma podvodných webových stránek, které vypadají jako web bankovního ústavu či </a:t>
            </a:r>
            <a:r>
              <a:rPr lang="cs-CZ" sz="2700" dirty="0" err="1" smtClean="0">
                <a:solidFill>
                  <a:srgbClr val="333333"/>
                </a:solidFill>
                <a:cs typeface="Arial" charset="0"/>
              </a:rPr>
              <a:t>PayPal</a:t>
            </a:r>
            <a:endParaRPr lang="cs-CZ" sz="2700" dirty="0" smtClean="0">
              <a:solidFill>
                <a:srgbClr val="333333"/>
              </a:solidFill>
              <a:cs typeface="Arial" charset="0"/>
            </a:endParaRPr>
          </a:p>
          <a:p>
            <a:pPr>
              <a:spcAft>
                <a:spcPts val="1200"/>
              </a:spcAft>
            </a:pPr>
            <a:r>
              <a:rPr lang="cs-CZ" sz="2700" dirty="0" err="1" smtClean="0">
                <a:solidFill>
                  <a:srgbClr val="333333"/>
                </a:solidFill>
                <a:cs typeface="Arial" charset="0"/>
              </a:rPr>
              <a:t>Phishing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se vyskytuje také na 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IM (Instant </a:t>
            </a:r>
            <a:r>
              <a:rPr lang="cs-CZ" sz="2700" dirty="0" err="1" smtClean="0">
                <a:solidFill>
                  <a:srgbClr val="333333"/>
                </a:solidFill>
                <a:cs typeface="Arial" charset="0"/>
              </a:rPr>
              <a:t>messaging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 – online kontrola uživatele)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875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Internetová bezpečnost - Spam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Aft>
                <a:spcPts val="1800"/>
              </a:spcAft>
            </a:pP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Spam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= nevyžádaná pošta. </a:t>
            </a:r>
            <a:endParaRPr lang="cs-CZ" sz="2700" dirty="0" smtClean="0">
              <a:solidFill>
                <a:srgbClr val="333333"/>
              </a:solidFill>
              <a:cs typeface="Arial" charset="0"/>
            </a:endParaRPr>
          </a:p>
          <a:p>
            <a:pPr>
              <a:spcAft>
                <a:spcPts val="1800"/>
              </a:spcAft>
            </a:pP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Na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spam zásadně 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neodpovídejte!!!</a:t>
            </a:r>
          </a:p>
          <a:p>
            <a:pPr>
              <a:spcAft>
                <a:spcPts val="1800"/>
              </a:spcAft>
            </a:pP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Informace pro </a:t>
            </a:r>
            <a:r>
              <a:rPr lang="cs-CZ" sz="2700" dirty="0" err="1" smtClean="0">
                <a:solidFill>
                  <a:srgbClr val="333333"/>
                </a:solidFill>
                <a:cs typeface="Arial" charset="0"/>
              </a:rPr>
              <a:t>spamera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,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že váš e-mail je 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využíván.</a:t>
            </a:r>
          </a:p>
          <a:p>
            <a:pPr>
              <a:spcAft>
                <a:spcPts val="1800"/>
              </a:spcAft>
            </a:pP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Nejčastěji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jsou nabízeny falešné léky (viagra), pirátské programy případně přístup na pornografické stránky.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8923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Datová komunikace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Zde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řešíme problém se zajištěním 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autenticity.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Ř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ešení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je podpisový 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certifikát.</a:t>
            </a:r>
          </a:p>
          <a:p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U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IM 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je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problém možnosti zveřejnění rozhovorů (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ICQ) k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libovolným 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účelům </a:t>
            </a:r>
          </a:p>
          <a:p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Používejte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šifrovanou komunikaci tam, kde chcete zabránit odposlechu (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e-mail, </a:t>
            </a:r>
            <a:r>
              <a:rPr lang="cs-CZ" sz="2700" dirty="0" err="1" smtClean="0">
                <a:solidFill>
                  <a:srgbClr val="333333"/>
                </a:solidFill>
                <a:cs typeface="Arial" charset="0"/>
              </a:rPr>
              <a:t>PayPal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, </a:t>
            </a:r>
            <a:r>
              <a:rPr lang="cs-CZ" sz="2700" dirty="0" err="1">
                <a:solidFill>
                  <a:srgbClr val="333333"/>
                </a:solidFill>
                <a:cs typeface="Arial" charset="0"/>
              </a:rPr>
              <a:t>Facebook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 atp</a:t>
            </a:r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.)</a:t>
            </a:r>
          </a:p>
          <a:p>
            <a:r>
              <a:rPr lang="cs-CZ" sz="2700" dirty="0" smtClean="0">
                <a:solidFill>
                  <a:srgbClr val="333333"/>
                </a:solidFill>
                <a:cs typeface="Arial" charset="0"/>
              </a:rPr>
              <a:t>Nesmíme </a:t>
            </a:r>
            <a:r>
              <a:rPr lang="cs-CZ" sz="2700" dirty="0">
                <a:solidFill>
                  <a:srgbClr val="333333"/>
                </a:solidFill>
                <a:cs typeface="Arial" charset="0"/>
              </a:rPr>
              <a:t>zapomínat na rovinu lidskou. Druhá strana může námi poskytnuté informace zveřejnit či zneužít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6560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Aft>
                <a:spcPts val="2400"/>
              </a:spcAft>
            </a:pPr>
            <a:r>
              <a:rPr lang="cs-CZ" dirty="0" smtClean="0">
                <a:solidFill>
                  <a:srgbClr val="333333"/>
                </a:solidFill>
                <a:cs typeface="Arial" charset="0"/>
              </a:rPr>
              <a:t>Co </a:t>
            </a:r>
            <a:r>
              <a:rPr lang="cs-CZ" dirty="0">
                <a:solidFill>
                  <a:srgbClr val="333333"/>
                </a:solidFill>
                <a:cs typeface="Arial" charset="0"/>
              </a:rPr>
              <a:t>je to </a:t>
            </a:r>
            <a:r>
              <a:rPr lang="cs-CZ" dirty="0" err="1">
                <a:solidFill>
                  <a:srgbClr val="333333"/>
                </a:solidFill>
                <a:cs typeface="Arial" charset="0"/>
              </a:rPr>
              <a:t>hoax</a:t>
            </a:r>
            <a:r>
              <a:rPr lang="cs-CZ" dirty="0">
                <a:solidFill>
                  <a:srgbClr val="333333"/>
                </a:solidFill>
                <a:cs typeface="Arial" charset="0"/>
              </a:rPr>
              <a:t>? Jak ho poznáte? V čem může být </a:t>
            </a:r>
            <a:r>
              <a:rPr lang="cs-CZ" dirty="0" smtClean="0">
                <a:solidFill>
                  <a:srgbClr val="333333"/>
                </a:solidFill>
                <a:cs typeface="Arial" charset="0"/>
              </a:rPr>
              <a:t>nebezpečný?</a:t>
            </a:r>
          </a:p>
          <a:p>
            <a:pPr>
              <a:spcAft>
                <a:spcPts val="2400"/>
              </a:spcAft>
            </a:pPr>
            <a:r>
              <a:rPr lang="cs-CZ" dirty="0" smtClean="0">
                <a:solidFill>
                  <a:srgbClr val="333333"/>
                </a:solidFill>
                <a:cs typeface="Arial" charset="0"/>
              </a:rPr>
              <a:t>Jaký </a:t>
            </a:r>
            <a:r>
              <a:rPr lang="cs-CZ" dirty="0">
                <a:solidFill>
                  <a:srgbClr val="333333"/>
                </a:solidFill>
                <a:cs typeface="Arial" charset="0"/>
              </a:rPr>
              <a:t>je rozdíl mezi trojským koněm a počítačovým virem? Má dnes smysl tyto dvě kategorie striktně oddělovat</a:t>
            </a:r>
            <a:r>
              <a:rPr lang="cs-CZ" dirty="0" smtClean="0">
                <a:solidFill>
                  <a:srgbClr val="333333"/>
                </a:solidFill>
                <a:cs typeface="Arial" charset="0"/>
              </a:rPr>
              <a:t>?</a:t>
            </a:r>
          </a:p>
          <a:p>
            <a:pPr>
              <a:spcAft>
                <a:spcPts val="2400"/>
              </a:spcAft>
            </a:pPr>
            <a:r>
              <a:rPr lang="cs-CZ" dirty="0">
                <a:solidFill>
                  <a:srgbClr val="333333"/>
                </a:solidFill>
                <a:cs typeface="Arial" charset="0"/>
              </a:rPr>
              <a:t>Najděte na internetu, jakým způsobem jsou jednotlivé prohlížeče chráněny proti </a:t>
            </a:r>
            <a:r>
              <a:rPr lang="cs-CZ" dirty="0" err="1">
                <a:solidFill>
                  <a:srgbClr val="333333"/>
                </a:solidFill>
                <a:cs typeface="Arial" charset="0"/>
              </a:rPr>
              <a:t>Phisingu</a:t>
            </a:r>
            <a:r>
              <a:rPr lang="cs-CZ" dirty="0">
                <a:solidFill>
                  <a:srgbClr val="333333"/>
                </a:solidFill>
                <a:cs typeface="Arial" charset="0"/>
              </a:rPr>
              <a:t>.</a:t>
            </a:r>
          </a:p>
          <a:p>
            <a:pPr marL="0" indent="0">
              <a:buNone/>
            </a:pPr>
            <a:endParaRPr lang="cs-CZ" dirty="0">
              <a:solidFill>
                <a:srgbClr val="333333"/>
              </a:solidFill>
              <a:cs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443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Přístupová práva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cs-CZ" dirty="0" smtClean="0"/>
              <a:t>Pro třídy uživatelů</a:t>
            </a:r>
          </a:p>
          <a:p>
            <a:pPr marL="806450" indent="-273050">
              <a:spcAft>
                <a:spcPts val="1200"/>
              </a:spcAft>
              <a:buFont typeface="Wingdings" pitchFamily="2" charset="2"/>
              <a:buChar char="Ø"/>
            </a:pPr>
            <a:r>
              <a:rPr lang="cs-CZ" dirty="0" smtClean="0"/>
              <a:t>Vlastníka</a:t>
            </a:r>
          </a:p>
          <a:p>
            <a:pPr marL="806450" indent="-273050">
              <a:spcAft>
                <a:spcPts val="1200"/>
              </a:spcAft>
              <a:buFont typeface="Wingdings" pitchFamily="2" charset="2"/>
              <a:buChar char="Ø"/>
            </a:pPr>
            <a:r>
              <a:rPr lang="cs-CZ" dirty="0" smtClean="0"/>
              <a:t>Skupinu</a:t>
            </a:r>
          </a:p>
          <a:p>
            <a:pPr marL="806450" indent="-273050">
              <a:spcAft>
                <a:spcPts val="1200"/>
              </a:spcAft>
              <a:buFont typeface="Wingdings" pitchFamily="2" charset="2"/>
              <a:buChar char="Ø"/>
            </a:pPr>
            <a:r>
              <a:rPr lang="cs-CZ" dirty="0" smtClean="0"/>
              <a:t>Ostatní</a:t>
            </a:r>
          </a:p>
          <a:p>
            <a:pPr>
              <a:spcAft>
                <a:spcPts val="2400"/>
              </a:spcAft>
            </a:pPr>
            <a:r>
              <a:rPr lang="cs-CZ" dirty="0" smtClean="0"/>
              <a:t>Základní právo – čtení, zápisu, spuštění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0815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cs.wikipedia.org/wiki/Firewall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108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2852936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Děkuji za pozornost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8705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125</TotalTime>
  <Words>523</Words>
  <Application>Microsoft Office PowerPoint</Application>
  <PresentationFormat>Předvádění na obrazovce (4:3)</PresentationFormat>
  <Paragraphs>74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Arkýř</vt:lpstr>
      <vt:lpstr>Ochrana a bezpečnost dat, přístupová práva</vt:lpstr>
      <vt:lpstr>Osnova</vt:lpstr>
      <vt:lpstr>Softwarová bezpečnost</vt:lpstr>
      <vt:lpstr>Softwarová bezpečnost - firewall</vt:lpstr>
      <vt:lpstr>Softwarová bezpečnost - firewall</vt:lpstr>
      <vt:lpstr>Softwarová bezpečnost - firewall</vt:lpstr>
      <vt:lpstr>Softwarová bezpečnost - antivirus</vt:lpstr>
      <vt:lpstr>Softwarová bezpečnost - antivirus</vt:lpstr>
      <vt:lpstr>Internetová bezpečnost - Phishing</vt:lpstr>
      <vt:lpstr>Internetová bezpečnost - Spam</vt:lpstr>
      <vt:lpstr>Datová komunikace</vt:lpstr>
      <vt:lpstr>OTÁZKY A ÚKOLY</vt:lpstr>
      <vt:lpstr>Přístupová práva</vt:lpstr>
      <vt:lpstr>Zdroje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Ochrana a bezpečnost, přístupová práva</dc:title>
  <dc:creator>Honza IX</dc:creator>
  <cp:lastModifiedBy>Honza IX</cp:lastModifiedBy>
  <cp:revision>13</cp:revision>
  <dcterms:created xsi:type="dcterms:W3CDTF">2013-02-04T19:25:21Z</dcterms:created>
  <dcterms:modified xsi:type="dcterms:W3CDTF">2013-02-04T21:31:15Z</dcterms:modified>
</cp:coreProperties>
</file>