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8" r:id="rId3"/>
    <p:sldId id="259" r:id="rId4"/>
    <p:sldId id="260" r:id="rId5"/>
    <p:sldId id="261" r:id="rId6"/>
    <p:sldId id="262" r:id="rId7"/>
    <p:sldId id="265" r:id="rId8"/>
    <p:sldId id="269" r:id="rId9"/>
    <p:sldId id="273" r:id="rId10"/>
    <p:sldId id="271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04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8569FBF-5064-4543-B252-141D6622EBAD}" type="datetimeFigureOut">
              <a:rPr lang="cs-CZ" smtClean="0"/>
              <a:pPr/>
              <a:t>10.10.2024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6F1FE21-278F-4354-AE1D-B4C1A4BC9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elk%C3%A1_francouzsk%C3%A1_revoluce" TargetMode="External"/><Relationship Id="rId2" Type="http://schemas.openxmlformats.org/officeDocument/2006/relationships/hyperlink" Target="http://cs.wikipedia.org/wiki/183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Romantismus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/>
              <a:t>a</a:t>
            </a:r>
            <a:r>
              <a:rPr lang="cs-CZ" i="1" dirty="0" smtClean="0"/>
              <a:t>neb síla osobního prožitku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Hodnoty romantismu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e Francii umělci zklamáni obnovením monarchie po pádu Napoleona --- únik od skutečnosti, potřeba silných prožitků</a:t>
            </a:r>
          </a:p>
          <a:p>
            <a:r>
              <a:rPr lang="cs-CZ" dirty="0"/>
              <a:t>o</a:t>
            </a:r>
            <a:r>
              <a:rPr lang="cs-CZ" dirty="0" smtClean="0"/>
              <a:t>dmítali i bezduchou vyumělkovanost šlechty, ale i „ošklivost“ průmyslové výroby</a:t>
            </a:r>
          </a:p>
          <a:p>
            <a:r>
              <a:rPr lang="cs-CZ" dirty="0"/>
              <a:t>p</a:t>
            </a:r>
            <a:r>
              <a:rPr lang="cs-CZ" dirty="0" smtClean="0"/>
              <a:t>ocity rozervanosti, izolace, touha po dálkách, svobodě, tajemnu, inspirace v historii</a:t>
            </a:r>
          </a:p>
          <a:p>
            <a:r>
              <a:rPr lang="cs-CZ" dirty="0"/>
              <a:t>z</a:t>
            </a:r>
            <a:r>
              <a:rPr lang="cs-CZ" dirty="0" smtClean="0"/>
              <a:t>důraznění jedinečnosti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Výtvarné umění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éně přesné, ale dynamické, plné pohybu</a:t>
            </a:r>
          </a:p>
          <a:p>
            <a:r>
              <a:rPr lang="cs-CZ" dirty="0" err="1" smtClean="0"/>
              <a:t>Eugéne</a:t>
            </a:r>
            <a:r>
              <a:rPr lang="cs-CZ" dirty="0" smtClean="0"/>
              <a:t> </a:t>
            </a:r>
            <a:r>
              <a:rPr lang="cs-CZ" dirty="0" err="1" smtClean="0"/>
              <a:t>Delacroix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Svoboda vede lid na barikády (</a:t>
            </a:r>
            <a:r>
              <a:rPr lang="cs-CZ" i="1" dirty="0" smtClean="0"/>
              <a:t>La </a:t>
            </a:r>
            <a:r>
              <a:rPr lang="cs-CZ" i="1" dirty="0" err="1" smtClean="0"/>
              <a:t>liberté</a:t>
            </a:r>
            <a:r>
              <a:rPr lang="cs-CZ" i="1" dirty="0" smtClean="0"/>
              <a:t> </a:t>
            </a:r>
            <a:r>
              <a:rPr lang="cs-CZ" i="1" dirty="0" err="1" smtClean="0"/>
              <a:t>guidant</a:t>
            </a:r>
            <a:r>
              <a:rPr lang="cs-CZ" i="1" dirty="0" smtClean="0"/>
              <a:t> </a:t>
            </a:r>
            <a:r>
              <a:rPr lang="cs-CZ" i="1" dirty="0" err="1" smtClean="0"/>
              <a:t>le</a:t>
            </a:r>
            <a:r>
              <a:rPr lang="cs-CZ" i="1" dirty="0" smtClean="0"/>
              <a:t> </a:t>
            </a:r>
            <a:r>
              <a:rPr lang="cs-CZ" i="1" dirty="0" err="1" smtClean="0"/>
              <a:t>peuple</a:t>
            </a:r>
            <a:r>
              <a:rPr lang="cs-CZ" dirty="0" smtClean="0"/>
              <a:t>; </a:t>
            </a:r>
            <a:r>
              <a:rPr lang="cs-CZ" dirty="0" smtClean="0">
                <a:hlinkClick r:id="rId2" tooltip="1830"/>
              </a:rPr>
              <a:t>1830</a:t>
            </a:r>
            <a:r>
              <a:rPr lang="cs-CZ" dirty="0" smtClean="0"/>
              <a:t>) patří k nejslavnějším </a:t>
            </a:r>
            <a:r>
              <a:rPr lang="cs-CZ" dirty="0" err="1" smtClean="0"/>
              <a:t>Delacroixovým</a:t>
            </a:r>
            <a:r>
              <a:rPr lang="cs-CZ" dirty="0" smtClean="0"/>
              <a:t> obrazům, stal se symbolem </a:t>
            </a:r>
            <a:r>
              <a:rPr lang="cs-CZ" dirty="0" smtClean="0">
                <a:hlinkClick r:id="rId3" tooltip="Velká francouzská revoluce"/>
              </a:rPr>
              <a:t>Francouzské revoluce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Francie – </a:t>
            </a:r>
            <a:r>
              <a:rPr lang="cs-CZ" dirty="0" err="1" smtClean="0"/>
              <a:t>F.Delacroix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078263"/>
            <a:ext cx="5832648" cy="445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Francisco</a:t>
            </a:r>
            <a:r>
              <a:rPr lang="cs-CZ" dirty="0" smtClean="0"/>
              <a:t> </a:t>
            </a:r>
            <a:r>
              <a:rPr lang="cs-CZ" dirty="0" err="1" smtClean="0"/>
              <a:t>Goya</a:t>
            </a:r>
            <a:r>
              <a:rPr lang="cs-CZ" dirty="0" smtClean="0"/>
              <a:t> - Španělsko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628800"/>
            <a:ext cx="3665587" cy="5005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Mánes</a:t>
            </a:r>
            <a:endParaRPr lang="cs-CZ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383868"/>
            <a:ext cx="7200800" cy="467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Romantický hrdina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znik – počátek 19.stol.</a:t>
            </a:r>
          </a:p>
          <a:p>
            <a:r>
              <a:rPr lang="cs-CZ" i="1" dirty="0" smtClean="0"/>
              <a:t>Jaké jsou pocity romantického hrdiny?</a:t>
            </a:r>
          </a:p>
          <a:p>
            <a:r>
              <a:rPr lang="cs-CZ" b="1" dirty="0" smtClean="0"/>
              <a:t>Co prožívá?                       Po čem touží?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aktivní --- pasivní hrdina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 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Žánry romantismu: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poéma  - básnická povídka  - byronská povídka</a:t>
            </a:r>
          </a:p>
          <a:p>
            <a:r>
              <a:rPr lang="cs-CZ" dirty="0" smtClean="0"/>
              <a:t> (</a:t>
            </a:r>
            <a:r>
              <a:rPr lang="cs-CZ" u="sng" dirty="0" smtClean="0"/>
              <a:t> Evžen </a:t>
            </a:r>
            <a:r>
              <a:rPr lang="cs-CZ" u="sng" dirty="0" err="1" smtClean="0"/>
              <a:t>Oněgin</a:t>
            </a:r>
            <a:r>
              <a:rPr lang="cs-CZ" u="sng" dirty="0" smtClean="0"/>
              <a:t>, Démon)</a:t>
            </a:r>
            <a:endParaRPr lang="cs-CZ" dirty="0" smtClean="0"/>
          </a:p>
          <a:p>
            <a:r>
              <a:rPr lang="cs-CZ" dirty="0" smtClean="0"/>
              <a:t>moderní epos (</a:t>
            </a:r>
            <a:r>
              <a:rPr lang="cs-CZ" u="sng" dirty="0" err="1" smtClean="0"/>
              <a:t>Childe</a:t>
            </a:r>
            <a:r>
              <a:rPr lang="cs-CZ" u="sng" dirty="0" smtClean="0"/>
              <a:t> </a:t>
            </a:r>
            <a:r>
              <a:rPr lang="cs-CZ" u="sng" dirty="0" err="1" smtClean="0"/>
              <a:t>Haroldova</a:t>
            </a:r>
            <a:r>
              <a:rPr lang="cs-CZ" u="sng" dirty="0" smtClean="0"/>
              <a:t> pouť)</a:t>
            </a:r>
            <a:endParaRPr lang="cs-CZ" dirty="0" smtClean="0"/>
          </a:p>
          <a:p>
            <a:r>
              <a:rPr lang="cs-CZ" dirty="0" smtClean="0"/>
              <a:t>román ( </a:t>
            </a:r>
            <a:r>
              <a:rPr lang="cs-CZ" u="sng" dirty="0" err="1" smtClean="0"/>
              <a:t>Ivanhoe</a:t>
            </a:r>
            <a:r>
              <a:rPr lang="cs-CZ" u="sng" dirty="0" smtClean="0"/>
              <a:t>)</a:t>
            </a:r>
            <a:endParaRPr lang="cs-CZ" dirty="0" smtClean="0"/>
          </a:p>
          <a:p>
            <a:r>
              <a:rPr lang="cs-CZ" dirty="0" smtClean="0"/>
              <a:t>drama ve verších (</a:t>
            </a:r>
            <a:r>
              <a:rPr lang="cs-CZ" u="sng" dirty="0" smtClean="0"/>
              <a:t>Maškaráda)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vzniká literatura s prvky hrůzy (</a:t>
            </a:r>
            <a:r>
              <a:rPr lang="cs-CZ" b="1" dirty="0" smtClean="0"/>
              <a:t>E. A. </a:t>
            </a:r>
            <a:r>
              <a:rPr lang="cs-CZ" b="1" dirty="0" err="1" smtClean="0"/>
              <a:t>Poe</a:t>
            </a:r>
            <a:r>
              <a:rPr lang="cs-CZ" b="1" dirty="0" smtClean="0"/>
              <a:t>)</a:t>
            </a:r>
            <a:endParaRPr lang="cs-CZ" dirty="0" smtClean="0"/>
          </a:p>
          <a:p>
            <a:endParaRPr lang="cs-CZ" dirty="0" smtClean="0"/>
          </a:p>
          <a:p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- světová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Anglie</a:t>
            </a:r>
            <a:r>
              <a:rPr lang="cs-CZ" dirty="0" smtClean="0"/>
              <a:t> – </a:t>
            </a:r>
            <a:r>
              <a:rPr lang="cs-CZ" b="1" dirty="0" smtClean="0"/>
              <a:t>G.G. Byron – </a:t>
            </a:r>
            <a:r>
              <a:rPr lang="cs-CZ" u="sng" dirty="0" err="1" smtClean="0"/>
              <a:t>Childe</a:t>
            </a:r>
            <a:r>
              <a:rPr lang="cs-CZ" u="sng" dirty="0" smtClean="0"/>
              <a:t> </a:t>
            </a:r>
            <a:r>
              <a:rPr lang="cs-CZ" u="sng" dirty="0" err="1" smtClean="0"/>
              <a:t>Haroldova</a:t>
            </a:r>
            <a:r>
              <a:rPr lang="cs-CZ" u="sng" dirty="0" smtClean="0"/>
              <a:t> pouť</a:t>
            </a:r>
            <a:r>
              <a:rPr lang="cs-CZ" dirty="0" smtClean="0"/>
              <a:t> – byronismus – nejen svoboda a nezávislost hlavní postavy, důležitý je také boj za svobodu národů, </a:t>
            </a:r>
            <a:r>
              <a:rPr lang="cs-CZ" u="sng" dirty="0" smtClean="0"/>
              <a:t>Manfréd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    W. </a:t>
            </a:r>
            <a:r>
              <a:rPr lang="cs-CZ" b="1" dirty="0" err="1" smtClean="0"/>
              <a:t>Scott</a:t>
            </a:r>
            <a:r>
              <a:rPr lang="cs-CZ" dirty="0" smtClean="0"/>
              <a:t> – </a:t>
            </a:r>
            <a:r>
              <a:rPr lang="cs-CZ" u="sng" dirty="0" err="1" smtClean="0"/>
              <a:t>Ivanhoe</a:t>
            </a:r>
            <a:endParaRPr lang="cs-CZ" u="sng" dirty="0" smtClean="0"/>
          </a:p>
          <a:p>
            <a:pPr>
              <a:buNone/>
            </a:pPr>
            <a:r>
              <a:rPr lang="cs-CZ" b="1" dirty="0" smtClean="0"/>
              <a:t>    J. </a:t>
            </a:r>
            <a:r>
              <a:rPr lang="cs-CZ" b="1" dirty="0" err="1" smtClean="0"/>
              <a:t>Austen</a:t>
            </a:r>
            <a:r>
              <a:rPr lang="cs-CZ" b="1" dirty="0" smtClean="0"/>
              <a:t> – </a:t>
            </a:r>
            <a:r>
              <a:rPr lang="cs-CZ" u="sng" dirty="0" smtClean="0"/>
              <a:t>Pýcha a předsudek, Rozum a cit</a:t>
            </a:r>
            <a:r>
              <a:rPr lang="cs-CZ" dirty="0" smtClean="0"/>
              <a:t> – rodinný román</a:t>
            </a: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Francie - V. Hugo</a:t>
            </a:r>
            <a:r>
              <a:rPr lang="cs-CZ" dirty="0" smtClean="0"/>
              <a:t> – </a:t>
            </a:r>
            <a:r>
              <a:rPr lang="cs-CZ" u="sng" dirty="0" smtClean="0"/>
              <a:t>Chrám Matky boží v Paříži, Bídníci</a:t>
            </a:r>
          </a:p>
          <a:p>
            <a:pPr>
              <a:buNone/>
            </a:pPr>
            <a:r>
              <a:rPr lang="cs-CZ" b="1" dirty="0" smtClean="0"/>
              <a:t>   A. Dumas st.</a:t>
            </a:r>
            <a:r>
              <a:rPr lang="cs-CZ" dirty="0" smtClean="0"/>
              <a:t> – </a:t>
            </a:r>
            <a:r>
              <a:rPr lang="cs-CZ" u="sng" dirty="0" smtClean="0"/>
              <a:t>Tři </a:t>
            </a:r>
            <a:r>
              <a:rPr lang="cs-CZ" u="sng" dirty="0" smtClean="0"/>
              <a:t>mušketýři</a:t>
            </a:r>
          </a:p>
          <a:p>
            <a:r>
              <a:rPr lang="cs-CZ" b="1" dirty="0" smtClean="0"/>
              <a:t>Německo – H. </a:t>
            </a:r>
            <a:r>
              <a:rPr lang="cs-CZ" b="1" dirty="0" err="1" smtClean="0"/>
              <a:t>Heine</a:t>
            </a:r>
            <a:r>
              <a:rPr lang="cs-CZ" b="1" dirty="0" smtClean="0"/>
              <a:t> – </a:t>
            </a:r>
            <a:r>
              <a:rPr lang="cs-CZ" u="sng" dirty="0" smtClean="0"/>
              <a:t>Kniha písní - </a:t>
            </a:r>
            <a:r>
              <a:rPr lang="cs-CZ" smtClean="0"/>
              <a:t>Lorelei</a:t>
            </a: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Rusko -  A. S. </a:t>
            </a:r>
            <a:r>
              <a:rPr lang="cs-CZ" b="1" dirty="0" err="1" smtClean="0"/>
              <a:t>Puškin</a:t>
            </a:r>
            <a:r>
              <a:rPr lang="cs-CZ" b="1" dirty="0" smtClean="0"/>
              <a:t> – </a:t>
            </a:r>
            <a:r>
              <a:rPr lang="cs-CZ" u="sng" dirty="0" smtClean="0"/>
              <a:t>Evžen </a:t>
            </a:r>
            <a:r>
              <a:rPr lang="cs-CZ" u="sng" dirty="0" err="1" smtClean="0"/>
              <a:t>Oněgin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   M.J. </a:t>
            </a:r>
            <a:r>
              <a:rPr lang="cs-CZ" b="1" dirty="0" err="1" smtClean="0"/>
              <a:t>Lermontov</a:t>
            </a:r>
            <a:r>
              <a:rPr lang="cs-CZ" dirty="0" smtClean="0"/>
              <a:t> – </a:t>
            </a:r>
            <a:r>
              <a:rPr lang="cs-CZ" u="sng" dirty="0" smtClean="0"/>
              <a:t>Démon</a:t>
            </a:r>
            <a:r>
              <a:rPr lang="cs-CZ" dirty="0" smtClean="0"/>
              <a:t>,  </a:t>
            </a:r>
            <a:r>
              <a:rPr lang="cs-CZ" u="sng" dirty="0" smtClean="0"/>
              <a:t>Maškaráda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    - téma </a:t>
            </a:r>
            <a:r>
              <a:rPr lang="cs-CZ" b="1" i="1" dirty="0" smtClean="0"/>
              <a:t>zbytečného člověka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Znaky romantické literatury - 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Častá </a:t>
            </a:r>
            <a:r>
              <a:rPr lang="cs-CZ" b="1" dirty="0" smtClean="0"/>
              <a:t>témata</a:t>
            </a:r>
            <a:r>
              <a:rPr lang="cs-CZ" dirty="0" smtClean="0"/>
              <a:t> – boj za svobodu, tragická láska, téma outsidera</a:t>
            </a:r>
          </a:p>
          <a:p>
            <a:r>
              <a:rPr lang="cs-CZ" dirty="0" smtClean="0"/>
              <a:t>Typický </a:t>
            </a:r>
            <a:r>
              <a:rPr lang="cs-CZ" b="1" dirty="0" smtClean="0"/>
              <a:t>subjektivismus</a:t>
            </a:r>
            <a:r>
              <a:rPr lang="cs-CZ" dirty="0" smtClean="0"/>
              <a:t> – konflikt se světem</a:t>
            </a:r>
          </a:p>
          <a:p>
            <a:r>
              <a:rPr lang="cs-CZ" b="1" dirty="0" smtClean="0"/>
              <a:t>tragičnost</a:t>
            </a:r>
            <a:r>
              <a:rPr lang="cs-CZ" dirty="0" smtClean="0"/>
              <a:t> – hrdina nakonec ztroskotává ---- hloubka lidské tragiky jako životního údělu</a:t>
            </a:r>
          </a:p>
          <a:p>
            <a:r>
              <a:rPr lang="cs-CZ" b="1" dirty="0" smtClean="0"/>
              <a:t>příroda – tajemná zákoutí</a:t>
            </a:r>
            <a:r>
              <a:rPr lang="cs-CZ" dirty="0" smtClean="0"/>
              <a:t> – místa pro rozjímání, smíření (zříceniny hradů, lesy, hřbitovy…)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i="1" dirty="0" smtClean="0"/>
              <a:t>„Štěstí se nevyhrává, o štěstí se musí bojovat.“</a:t>
            </a:r>
          </a:p>
          <a:p>
            <a:pPr>
              <a:buNone/>
            </a:pPr>
            <a:r>
              <a:rPr lang="cs-CZ" b="1" i="1" dirty="0" smtClean="0"/>
              <a:t>                                                       </a:t>
            </a:r>
            <a:r>
              <a:rPr lang="cs-CZ" i="1" dirty="0" err="1" smtClean="0"/>
              <a:t>A</a:t>
            </a:r>
            <a:r>
              <a:rPr lang="cs-CZ" i="1" dirty="0" smtClean="0"/>
              <a:t>.</a:t>
            </a:r>
            <a:r>
              <a:rPr lang="cs-CZ" i="1" dirty="0" err="1" smtClean="0"/>
              <a:t>S</a:t>
            </a:r>
            <a:r>
              <a:rPr lang="cs-CZ" i="1" dirty="0" smtClean="0"/>
              <a:t>.</a:t>
            </a:r>
            <a:r>
              <a:rPr lang="cs-CZ" i="1" smtClean="0"/>
              <a:t>Puškin</a:t>
            </a:r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Literatura – česká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období konečné fáze NO – vrcholem 1848 – situace v Čechách se politizuje („nebyl čas na romantismus“)</a:t>
            </a:r>
          </a:p>
          <a:p>
            <a:r>
              <a:rPr lang="cs-CZ" dirty="0" smtClean="0"/>
              <a:t>generace Národního divadla – architektura (J. Zítek), sochařství (J.V. </a:t>
            </a:r>
            <a:r>
              <a:rPr lang="cs-CZ" dirty="0" err="1" smtClean="0"/>
              <a:t>Myslbek</a:t>
            </a:r>
            <a:r>
              <a:rPr lang="cs-CZ" dirty="0" smtClean="0"/>
              <a:t>), malířství ( M. Aleš, V. Brožík, F. Ženíšek, V. </a:t>
            </a:r>
            <a:r>
              <a:rPr lang="cs-CZ" dirty="0" err="1" smtClean="0"/>
              <a:t>Hynais</a:t>
            </a:r>
            <a:r>
              <a:rPr lang="cs-CZ" dirty="0" smtClean="0"/>
              <a:t>…), hudební skladatelé – B. Smetana, A. Dvořák</a:t>
            </a:r>
          </a:p>
          <a:p>
            <a:r>
              <a:rPr lang="cs-CZ" dirty="0" smtClean="0"/>
              <a:t>v literatuře nejvýznamnější osobností </a:t>
            </a:r>
            <a:r>
              <a:rPr lang="cs-CZ" b="1" dirty="0" smtClean="0"/>
              <a:t>K.H. Mácha</a:t>
            </a:r>
          </a:p>
          <a:p>
            <a:endParaRPr lang="cs-CZ" b="1" dirty="0" smtClean="0"/>
          </a:p>
          <a:p>
            <a:r>
              <a:rPr lang="cs-CZ" b="1" dirty="0" smtClean="0"/>
              <a:t>K.J. Erben</a:t>
            </a:r>
            <a:r>
              <a:rPr lang="cs-CZ" dirty="0" smtClean="0"/>
              <a:t> – prvky racionalismu, lidové tvorby</a:t>
            </a:r>
          </a:p>
          <a:p>
            <a:endParaRPr lang="cs-CZ" dirty="0" smtClean="0"/>
          </a:p>
          <a:p>
            <a:r>
              <a:rPr lang="cs-CZ" b="1" dirty="0" smtClean="0"/>
              <a:t>K. Sabina, J.V. </a:t>
            </a:r>
            <a:r>
              <a:rPr lang="cs-CZ" b="1" smtClean="0"/>
              <a:t>Frič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147</TotalTime>
  <Words>436</Words>
  <Application>Microsoft Office PowerPoint</Application>
  <PresentationFormat>Předvádění na obrazovce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Bookman Old Style</vt:lpstr>
      <vt:lpstr>Gill Sans MT</vt:lpstr>
      <vt:lpstr>Wingdings</vt:lpstr>
      <vt:lpstr>Wingdings 3</vt:lpstr>
      <vt:lpstr>Původ</vt:lpstr>
      <vt:lpstr>Romantismus</vt:lpstr>
      <vt:lpstr>Hodnoty romantismu</vt:lpstr>
      <vt:lpstr>Výtvarné umění</vt:lpstr>
      <vt:lpstr>Francie – F.Delacroix</vt:lpstr>
      <vt:lpstr>Francisco Goya - Španělsko</vt:lpstr>
      <vt:lpstr>Josef Mánes</vt:lpstr>
      <vt:lpstr>Romantický hrdina</vt:lpstr>
      <vt:lpstr>Žánry romantismu: </vt:lpstr>
      <vt:lpstr>Literatura - světová</vt:lpstr>
      <vt:lpstr>Znaky romantické literatury - shrnutí</vt:lpstr>
      <vt:lpstr>Literatura – česká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Romantismus</dc:title>
  <dc:creator>Alena</dc:creator>
  <cp:lastModifiedBy>ALENA SIMUNKOVA</cp:lastModifiedBy>
  <cp:revision>20</cp:revision>
  <dcterms:created xsi:type="dcterms:W3CDTF">2010-09-12T19:15:38Z</dcterms:created>
  <dcterms:modified xsi:type="dcterms:W3CDTF">2024-10-10T07:08:15Z</dcterms:modified>
</cp:coreProperties>
</file>