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70" r:id="rId11"/>
    <p:sldId id="271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9C1093C-D801-4A36-919B-A9B50632E53C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0D9F1AD-17A4-460C-85F4-00EAE31F79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Lexikologie – nauka o slovní zásobě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4509120"/>
            <a:ext cx="7427168" cy="114341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437112"/>
            <a:ext cx="5760720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91264" cy="21602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91264" cy="451368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Název projektu: </a:t>
            </a:r>
            <a:r>
              <a:rPr lang="cs-CZ" b="1" dirty="0" smtClean="0"/>
              <a:t>Šablony v </a:t>
            </a:r>
            <a:r>
              <a:rPr lang="cs-CZ" b="1" dirty="0" err="1" smtClean="0"/>
              <a:t>SZŠ</a:t>
            </a:r>
            <a:r>
              <a:rPr lang="cs-CZ" b="1" dirty="0" smtClean="0"/>
              <a:t> Příbram</a:t>
            </a:r>
          </a:p>
          <a:p>
            <a:r>
              <a:rPr lang="cs-CZ" b="1" dirty="0" smtClean="0"/>
              <a:t>Registrační číslo: </a:t>
            </a:r>
            <a:r>
              <a:rPr lang="cs-CZ" b="1" dirty="0" err="1" smtClean="0"/>
              <a:t>CZ.1.07</a:t>
            </a:r>
            <a:r>
              <a:rPr lang="cs-CZ" b="1" dirty="0" smtClean="0"/>
              <a:t>/1.5.003/34.0933</a:t>
            </a:r>
          </a:p>
          <a:p>
            <a:r>
              <a:rPr lang="cs-CZ" b="1" dirty="0" smtClean="0"/>
              <a:t>VY_32_INOVACE_</a:t>
            </a:r>
            <a:r>
              <a:rPr lang="cs-CZ" b="1" dirty="0" err="1" smtClean="0"/>
              <a:t>CJ.2.10</a:t>
            </a:r>
            <a:endParaRPr lang="cs-CZ" b="1" dirty="0" smtClean="0"/>
          </a:p>
          <a:p>
            <a:r>
              <a:rPr lang="cs-CZ" b="1" i="1" dirty="0" smtClean="0"/>
              <a:t>Letem světem českou gramatikou</a:t>
            </a:r>
          </a:p>
          <a:p>
            <a:r>
              <a:rPr lang="cs-CZ" dirty="0" smtClean="0"/>
              <a:t>Vyučovací předmět – Český jazyk a literatura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Autor: Mgr. Alena Šimůnková</a:t>
            </a:r>
          </a:p>
          <a:p>
            <a:r>
              <a:rPr lang="cs-CZ" b="1" dirty="0" smtClean="0"/>
              <a:t>Střední zdravotnická škola a Vyšší odborná škola zdravotnická, Příbram I, Jiráskovy sady 113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48680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19256" cy="648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terminologie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075240" cy="4513688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Slovo – </a:t>
            </a:r>
            <a:r>
              <a:rPr lang="cs-CZ" dirty="0" smtClean="0"/>
              <a:t>základní a ustálená jednotka lexikální roviny jazykového systému, která je nositelem významu.</a:t>
            </a:r>
          </a:p>
          <a:p>
            <a:r>
              <a:rPr lang="cs-CZ" b="1" dirty="0" smtClean="0"/>
              <a:t>slova plnovýznamová </a:t>
            </a:r>
            <a:r>
              <a:rPr lang="cs-CZ" dirty="0" smtClean="0"/>
              <a:t>(samostatně pojmenovávají, </a:t>
            </a:r>
            <a:r>
              <a:rPr lang="cs-CZ" b="1" dirty="0" smtClean="0"/>
              <a:t>neplnovýznamová</a:t>
            </a:r>
            <a:r>
              <a:rPr lang="cs-CZ" dirty="0" smtClean="0"/>
              <a:t> (podílejí se na utváření vět)</a:t>
            </a:r>
          </a:p>
          <a:p>
            <a:r>
              <a:rPr lang="cs-CZ" b="1" dirty="0" smtClean="0"/>
              <a:t>Lexém – </a:t>
            </a:r>
            <a:r>
              <a:rPr lang="cs-CZ" dirty="0" smtClean="0"/>
              <a:t>abstraktní jednotka nadřazená všem konkrétním tvarům (ve všech pádech, číslech, osobách)</a:t>
            </a:r>
          </a:p>
          <a:p>
            <a:r>
              <a:rPr lang="cs-CZ" i="1" u="sng" dirty="0" smtClean="0"/>
              <a:t>Vrána vráně </a:t>
            </a:r>
            <a:r>
              <a:rPr lang="cs-CZ" i="1" dirty="0" smtClean="0"/>
              <a:t>oči nevyklove. – 1 lexém, dvě slova</a:t>
            </a:r>
          </a:p>
          <a:p>
            <a:endParaRPr lang="cs-CZ" b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147248" cy="6480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Slovo a jeho význam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4585696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Slovní význam je vyjádřením pojmu, základní myšlenkové jednotky---pojmy jsou uspořádány v našem vědomí --- </a:t>
            </a:r>
          </a:p>
          <a:p>
            <a:r>
              <a:rPr lang="cs-CZ" dirty="0" smtClean="0"/>
              <a:t>Slova jsou spojována do skupin podle </a:t>
            </a:r>
            <a:r>
              <a:rPr lang="cs-CZ" b="1" dirty="0" smtClean="0"/>
              <a:t>významu</a:t>
            </a:r>
            <a:r>
              <a:rPr lang="cs-CZ" dirty="0" smtClean="0"/>
              <a:t>, např. názvy pro vztahy rodinné: </a:t>
            </a:r>
            <a:r>
              <a:rPr lang="cs-CZ" i="1" dirty="0" smtClean="0"/>
              <a:t>otec –matka, syn – dcera, bratr – sestra</a:t>
            </a:r>
            <a:r>
              <a:rPr lang="cs-CZ" dirty="0" smtClean="0"/>
              <a:t>, pro vztahy prostorové: </a:t>
            </a:r>
            <a:r>
              <a:rPr lang="cs-CZ" i="1" dirty="0" smtClean="0"/>
              <a:t>vysoký – nízký, hluboký – mělký, široký – rozsáhlý…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Slova spojená </a:t>
            </a:r>
            <a:r>
              <a:rPr lang="cs-CZ" b="1" dirty="0" smtClean="0"/>
              <a:t>věcnými obsahy</a:t>
            </a:r>
            <a:r>
              <a:rPr lang="cs-CZ" dirty="0" smtClean="0"/>
              <a:t> mohou být podle těchto obsahových významů </a:t>
            </a:r>
            <a:r>
              <a:rPr lang="cs-CZ" b="1" dirty="0" smtClean="0"/>
              <a:t>souřadná</a:t>
            </a:r>
            <a:r>
              <a:rPr lang="cs-CZ" dirty="0" smtClean="0"/>
              <a:t>, např. názvy druhů stromů: </a:t>
            </a:r>
            <a:r>
              <a:rPr lang="cs-CZ" i="1" dirty="0" smtClean="0"/>
              <a:t>lípa, buk, dub, </a:t>
            </a:r>
            <a:r>
              <a:rPr lang="cs-CZ" dirty="0" smtClean="0"/>
              <a:t> nebo jedna jsou </a:t>
            </a:r>
            <a:r>
              <a:rPr lang="cs-CZ" b="1" dirty="0" smtClean="0"/>
              <a:t>nadřazená </a:t>
            </a:r>
            <a:r>
              <a:rPr lang="cs-CZ" dirty="0" smtClean="0"/>
              <a:t>a druhá </a:t>
            </a:r>
            <a:r>
              <a:rPr lang="cs-CZ" b="1" dirty="0" smtClean="0"/>
              <a:t>podřazená</a:t>
            </a:r>
            <a:r>
              <a:rPr lang="cs-CZ" dirty="0" smtClean="0"/>
              <a:t>, např. </a:t>
            </a:r>
            <a:r>
              <a:rPr lang="cs-CZ" i="1" dirty="0" smtClean="0"/>
              <a:t>rostlina </a:t>
            </a:r>
            <a:r>
              <a:rPr lang="cs-CZ" i="1" dirty="0" smtClean="0">
                <a:sym typeface="Wingdings"/>
              </a:rPr>
              <a:t></a:t>
            </a:r>
            <a:r>
              <a:rPr lang="cs-CZ" i="1" dirty="0" smtClean="0"/>
              <a:t> strom </a:t>
            </a:r>
            <a:r>
              <a:rPr lang="cs-CZ" i="1" dirty="0" smtClean="0">
                <a:sym typeface="Wingdings"/>
              </a:rPr>
              <a:t></a:t>
            </a:r>
            <a:r>
              <a:rPr lang="cs-CZ" i="1" dirty="0" smtClean="0"/>
              <a:t> lípa</a:t>
            </a:r>
            <a:endParaRPr lang="cs-CZ" dirty="0" smtClean="0"/>
          </a:p>
          <a:p>
            <a:r>
              <a:rPr lang="cs-CZ" dirty="0" smtClean="0"/>
              <a:t>Slovo nadřazené označuje větší množinu jednotlivin než slovo podřazené. 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363272" cy="720080"/>
          </a:xfrm>
        </p:spPr>
        <p:txBody>
          <a:bodyPr>
            <a:noAutofit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u="sng" dirty="0" smtClean="0"/>
              <a:t>Slova nadřazená, podřazená, souřadná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4225656"/>
          </a:xfrm>
        </p:spPr>
        <p:txBody>
          <a:bodyPr>
            <a:normAutofit fontScale="77500" lnSpcReduction="20000"/>
          </a:bodyPr>
          <a:lstStyle/>
          <a:p>
            <a:r>
              <a:rPr lang="cs-CZ" sz="3100" b="1" dirty="0" smtClean="0"/>
              <a:t>Určete vzájemnou nadřazenost, souřadnost či podřazenost uvedených slov:</a:t>
            </a:r>
          </a:p>
          <a:p>
            <a:r>
              <a:rPr lang="cs-CZ" dirty="0" smtClean="0"/>
              <a:t>a) </a:t>
            </a:r>
            <a:r>
              <a:rPr lang="cs-CZ" i="1" dirty="0" smtClean="0"/>
              <a:t>mince – pětikoruna – peníze – šek – bankovka – platidlo – pětisetkoruna</a:t>
            </a:r>
            <a:endParaRPr lang="cs-CZ" dirty="0" smtClean="0"/>
          </a:p>
          <a:p>
            <a:r>
              <a:rPr lang="cs-CZ" dirty="0" smtClean="0"/>
              <a:t>b) </a:t>
            </a:r>
            <a:r>
              <a:rPr lang="cs-CZ" i="1" dirty="0" smtClean="0"/>
              <a:t>pes – savec – kočka – foxteriér – tele – kráva -  britská – zvíře</a:t>
            </a:r>
            <a:endParaRPr lang="cs-CZ" dirty="0" smtClean="0"/>
          </a:p>
          <a:p>
            <a:r>
              <a:rPr lang="cs-CZ" dirty="0" smtClean="0"/>
              <a:t>c)  </a:t>
            </a:r>
            <a:r>
              <a:rPr lang="cs-CZ" i="1" dirty="0" smtClean="0"/>
              <a:t>cukr – sladidlo – med – potravina – poživatina – přísada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3100" b="1" dirty="0" smtClean="0"/>
              <a:t>K uvedeným slovům uvádějte slova významem nadřazená a podřazená:</a:t>
            </a:r>
          </a:p>
          <a:p>
            <a:pPr>
              <a:buNone/>
            </a:pPr>
            <a:endParaRPr lang="cs-CZ" dirty="0" smtClean="0"/>
          </a:p>
          <a:p>
            <a:r>
              <a:rPr lang="cs-CZ" i="1" dirty="0" smtClean="0"/>
              <a:t>Loď, automobil, listnáč, atlet, umělec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19256" cy="936104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91264" cy="42976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a) </a:t>
            </a:r>
            <a:r>
              <a:rPr lang="cs-CZ" b="1" dirty="0" smtClean="0"/>
              <a:t>platidlo – </a:t>
            </a:r>
            <a:r>
              <a:rPr lang="cs-CZ" dirty="0" smtClean="0"/>
              <a:t>peníze a šek – bankovka (--pětisetkoruna) a mince (-- pětikoruna)</a:t>
            </a:r>
          </a:p>
          <a:p>
            <a:r>
              <a:rPr lang="cs-CZ" dirty="0" smtClean="0"/>
              <a:t>b) </a:t>
            </a:r>
            <a:r>
              <a:rPr lang="cs-CZ" b="1" dirty="0" smtClean="0"/>
              <a:t>zvíře --- savec --- </a:t>
            </a:r>
            <a:r>
              <a:rPr lang="cs-CZ" dirty="0" smtClean="0"/>
              <a:t>pes (-- foxteriér), kočka (--- britská), kráva (-- tele)</a:t>
            </a:r>
          </a:p>
          <a:p>
            <a:r>
              <a:rPr lang="cs-CZ" dirty="0" smtClean="0"/>
              <a:t>c</a:t>
            </a:r>
            <a:r>
              <a:rPr lang="cs-CZ" dirty="0" smtClean="0"/>
              <a:t>) </a:t>
            </a:r>
            <a:r>
              <a:rPr lang="cs-CZ" b="1" dirty="0" smtClean="0"/>
              <a:t>poživatina</a:t>
            </a:r>
            <a:r>
              <a:rPr lang="cs-CZ" dirty="0" smtClean="0"/>
              <a:t> – potravina  a přísada (--- sladidlo --- cukr a med)</a:t>
            </a:r>
            <a:r>
              <a:rPr lang="cs-CZ" i="1" dirty="0" smtClean="0"/>
              <a:t> </a:t>
            </a:r>
            <a:endParaRPr lang="cs-CZ" i="1" dirty="0" smtClean="0"/>
          </a:p>
          <a:p>
            <a:r>
              <a:rPr lang="cs-CZ" i="1" dirty="0" smtClean="0"/>
              <a:t>l</a:t>
            </a:r>
            <a:r>
              <a:rPr lang="cs-CZ" i="1" dirty="0" smtClean="0"/>
              <a:t>oď – </a:t>
            </a:r>
            <a:r>
              <a:rPr lang="cs-CZ" b="1" dirty="0" smtClean="0"/>
              <a:t>plavidlo - </a:t>
            </a:r>
            <a:r>
              <a:rPr lang="cs-CZ" dirty="0" smtClean="0"/>
              <a:t>plachetnice</a:t>
            </a:r>
            <a:r>
              <a:rPr lang="cs-CZ" i="1" dirty="0" smtClean="0"/>
              <a:t>, automobil – </a:t>
            </a:r>
            <a:r>
              <a:rPr lang="cs-CZ" b="1" dirty="0" smtClean="0"/>
              <a:t>dopravní prostředek</a:t>
            </a:r>
            <a:r>
              <a:rPr lang="cs-CZ" dirty="0" smtClean="0"/>
              <a:t> - osobní</a:t>
            </a:r>
            <a:r>
              <a:rPr lang="cs-CZ" i="1" dirty="0" smtClean="0"/>
              <a:t>, listnáč- </a:t>
            </a:r>
            <a:r>
              <a:rPr lang="cs-CZ" b="1" dirty="0" smtClean="0"/>
              <a:t>strom - </a:t>
            </a:r>
            <a:r>
              <a:rPr lang="cs-CZ" dirty="0" smtClean="0"/>
              <a:t>lípa</a:t>
            </a:r>
            <a:r>
              <a:rPr lang="cs-CZ" i="1" dirty="0" smtClean="0"/>
              <a:t>, atlet – </a:t>
            </a:r>
            <a:r>
              <a:rPr lang="cs-CZ" b="1" dirty="0" smtClean="0"/>
              <a:t>sportovec</a:t>
            </a:r>
            <a:r>
              <a:rPr lang="cs-CZ" dirty="0" smtClean="0"/>
              <a:t> - běžec</a:t>
            </a:r>
            <a:r>
              <a:rPr lang="cs-CZ" i="1" dirty="0" smtClean="0"/>
              <a:t>, umělec</a:t>
            </a:r>
            <a:r>
              <a:rPr lang="cs-CZ" dirty="0" smtClean="0"/>
              <a:t> – </a:t>
            </a:r>
            <a:r>
              <a:rPr lang="cs-CZ" b="1" dirty="0" smtClean="0"/>
              <a:t>profese</a:t>
            </a:r>
            <a:r>
              <a:rPr lang="cs-CZ" dirty="0" smtClean="0"/>
              <a:t> - výtvarník</a:t>
            </a:r>
            <a:endParaRPr lang="cs-CZ" dirty="0" smtClean="0"/>
          </a:p>
          <a:p>
            <a:endParaRPr lang="cs-CZ" b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19256" cy="797024"/>
          </a:xfrm>
        </p:spPr>
        <p:txBody>
          <a:bodyPr/>
          <a:lstStyle/>
          <a:p>
            <a:r>
              <a:rPr lang="cs-CZ" dirty="0" smtClean="0"/>
              <a:t>Jednoznačnost, mnohoznačnost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Slova jednoznačná – </a:t>
            </a:r>
            <a:r>
              <a:rPr lang="cs-CZ" b="1" i="1" dirty="0" smtClean="0"/>
              <a:t>termíny</a:t>
            </a:r>
            <a:r>
              <a:rPr lang="cs-CZ" dirty="0" smtClean="0"/>
              <a:t> </a:t>
            </a:r>
            <a:r>
              <a:rPr lang="cs-CZ" i="1" dirty="0" smtClean="0"/>
              <a:t>(přímka, citoslovce, kanyla…), </a:t>
            </a:r>
            <a:r>
              <a:rPr lang="cs-CZ" b="1" i="1" dirty="0" smtClean="0"/>
              <a:t>vlastní jména </a:t>
            </a:r>
            <a:r>
              <a:rPr lang="cs-CZ" i="1" dirty="0" smtClean="0"/>
              <a:t>(Praha)</a:t>
            </a:r>
          </a:p>
          <a:p>
            <a:r>
              <a:rPr lang="cs-CZ" b="1" dirty="0" smtClean="0"/>
              <a:t>Slova mnohoznačná – </a:t>
            </a:r>
            <a:r>
              <a:rPr lang="cs-CZ" dirty="0" smtClean="0"/>
              <a:t>význam základní a přenesený:</a:t>
            </a:r>
          </a:p>
          <a:p>
            <a:r>
              <a:rPr lang="cs-CZ" dirty="0" smtClean="0"/>
              <a:t>Přenesení významu může být podle: </a:t>
            </a:r>
            <a:r>
              <a:rPr lang="cs-CZ" b="1" dirty="0" smtClean="0"/>
              <a:t>vnější podobnosti – </a:t>
            </a:r>
            <a:r>
              <a:rPr lang="cs-CZ" b="1" i="1" dirty="0" smtClean="0"/>
              <a:t>metafora</a:t>
            </a:r>
            <a:r>
              <a:rPr lang="cs-CZ" dirty="0" smtClean="0"/>
              <a:t> (</a:t>
            </a:r>
            <a:r>
              <a:rPr lang="cs-CZ" i="1" dirty="0" smtClean="0"/>
              <a:t>zub času), </a:t>
            </a:r>
            <a:r>
              <a:rPr lang="cs-CZ" b="1" dirty="0" smtClean="0"/>
              <a:t>věcné souvislosti – </a:t>
            </a:r>
            <a:r>
              <a:rPr lang="cs-CZ" b="1" i="1" dirty="0" smtClean="0"/>
              <a:t>metonymie</a:t>
            </a:r>
            <a:r>
              <a:rPr lang="cs-CZ" i="1" dirty="0" smtClean="0"/>
              <a:t> ( číst Jiráska), </a:t>
            </a:r>
            <a:r>
              <a:rPr lang="cs-CZ" b="1" dirty="0" smtClean="0"/>
              <a:t>slova utvořená pro určitou příležitost – </a:t>
            </a:r>
            <a:r>
              <a:rPr lang="cs-CZ" b="1" i="1" dirty="0" err="1" smtClean="0"/>
              <a:t>okazionalismy</a:t>
            </a:r>
            <a:r>
              <a:rPr lang="cs-CZ" i="1" dirty="0" smtClean="0"/>
              <a:t> (</a:t>
            </a:r>
            <a:r>
              <a:rPr lang="cs-CZ" i="1" dirty="0" err="1" smtClean="0"/>
              <a:t>odbenešit</a:t>
            </a:r>
            <a:r>
              <a:rPr lang="cs-CZ" i="1" dirty="0" smtClean="0"/>
              <a:t>), </a:t>
            </a:r>
            <a:r>
              <a:rPr lang="cs-CZ" b="1" dirty="0" smtClean="0"/>
              <a:t>ustálená spojení – </a:t>
            </a:r>
            <a:r>
              <a:rPr lang="cs-CZ" b="1" i="1" dirty="0" smtClean="0"/>
              <a:t>frazeologismy </a:t>
            </a:r>
            <a:r>
              <a:rPr lang="cs-CZ" i="1" dirty="0" smtClean="0"/>
              <a:t>(bílá vrána)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91264" cy="725016"/>
          </a:xfrm>
        </p:spPr>
        <p:txBody>
          <a:bodyPr/>
          <a:lstStyle/>
          <a:p>
            <a:r>
              <a:rPr lang="cs-CZ" dirty="0" smtClean="0"/>
              <a:t>Synonyma, antonyma, homonyma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Synonyma (slova souznačná)</a:t>
            </a:r>
            <a:r>
              <a:rPr lang="cs-CZ" dirty="0" smtClean="0"/>
              <a:t> – slova různě znějící, která mají stejný nebo podobný význam (</a:t>
            </a:r>
            <a:r>
              <a:rPr lang="cs-CZ" i="1" dirty="0" smtClean="0"/>
              <a:t>hezký –pěkný, hned – okamžitě)</a:t>
            </a:r>
          </a:p>
          <a:p>
            <a:r>
              <a:rPr lang="cs-CZ" b="1" dirty="0" smtClean="0"/>
              <a:t>Antonyma (slova protikladná)</a:t>
            </a:r>
            <a:r>
              <a:rPr lang="cs-CZ" dirty="0" smtClean="0"/>
              <a:t> – slova s opačným významem (</a:t>
            </a:r>
            <a:r>
              <a:rPr lang="cs-CZ" i="1" dirty="0" smtClean="0"/>
              <a:t>stát – jít, veselý – smutný)</a:t>
            </a:r>
            <a:endParaRPr lang="cs-CZ" dirty="0" smtClean="0"/>
          </a:p>
          <a:p>
            <a:r>
              <a:rPr lang="cs-CZ" b="1" dirty="0" smtClean="0"/>
              <a:t>Homonyma (slova souzvučná)</a:t>
            </a:r>
            <a:r>
              <a:rPr lang="cs-CZ" dirty="0" smtClean="0"/>
              <a:t> – slova stejně znějící s různým významem (</a:t>
            </a:r>
            <a:r>
              <a:rPr lang="cs-CZ" i="1" dirty="0" smtClean="0"/>
              <a:t>koruna, kolej), </a:t>
            </a:r>
            <a:r>
              <a:rPr lang="cs-CZ" b="1" dirty="0" smtClean="0"/>
              <a:t>slovnědruhová </a:t>
            </a:r>
            <a:r>
              <a:rPr lang="cs-CZ" b="1" dirty="0" err="1" smtClean="0"/>
              <a:t>h</a:t>
            </a:r>
            <a:r>
              <a:rPr lang="cs-CZ" b="1" dirty="0" smtClean="0"/>
              <a:t>.</a:t>
            </a:r>
            <a:r>
              <a:rPr lang="cs-CZ" dirty="0" smtClean="0"/>
              <a:t> (</a:t>
            </a:r>
            <a:r>
              <a:rPr lang="cs-CZ" i="1" dirty="0" smtClean="0"/>
              <a:t>pila, hledím)</a:t>
            </a:r>
          </a:p>
          <a:p>
            <a:r>
              <a:rPr lang="cs-CZ" b="1" dirty="0" smtClean="0"/>
              <a:t>Paronyma – </a:t>
            </a:r>
            <a:r>
              <a:rPr lang="cs-CZ" dirty="0" smtClean="0"/>
              <a:t>slova podobně znějící s různým významem (</a:t>
            </a:r>
            <a:r>
              <a:rPr lang="cs-CZ" i="1" smtClean="0"/>
              <a:t>adaptovat – adoptovat)</a:t>
            </a:r>
            <a:endParaRPr lang="cs-CZ" b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19256" cy="725016"/>
          </a:xfrm>
        </p:spPr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Užijte slova v různých významech, podobu slov neměňte:</a:t>
            </a:r>
          </a:p>
          <a:p>
            <a:pPr>
              <a:buNone/>
            </a:pPr>
            <a:r>
              <a:rPr lang="cs-CZ" b="1" i="1" dirty="0" smtClean="0"/>
              <a:t>Drápu, odvaž, </a:t>
            </a:r>
            <a:r>
              <a:rPr lang="cs-CZ" b="1" i="1" smtClean="0"/>
              <a:t>per, </a:t>
            </a:r>
            <a:r>
              <a:rPr lang="cs-CZ" b="1" i="1" dirty="0" smtClean="0"/>
              <a:t>žal</a:t>
            </a:r>
          </a:p>
          <a:p>
            <a:pPr>
              <a:buNone/>
            </a:pPr>
            <a:endParaRPr lang="cs-CZ" b="1" i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Uvedená slova užijte ve větách, aby byl patrný významový rozdíl:</a:t>
            </a:r>
          </a:p>
          <a:p>
            <a:pPr>
              <a:buNone/>
            </a:pPr>
            <a:r>
              <a:rPr lang="cs-CZ" b="1" i="1" dirty="0" smtClean="0"/>
              <a:t>prací – pracný – pracovní – pracovitý</a:t>
            </a:r>
          </a:p>
          <a:p>
            <a:pPr>
              <a:buNone/>
            </a:pPr>
            <a:r>
              <a:rPr lang="cs-CZ" b="1" i="1" dirty="0" smtClean="0"/>
              <a:t>cvičný – cvičený – cvičební – cvičící</a:t>
            </a:r>
          </a:p>
          <a:p>
            <a:pPr>
              <a:buNone/>
            </a:pPr>
            <a:r>
              <a:rPr lang="cs-CZ" b="1" i="1" dirty="0" smtClean="0"/>
              <a:t>hravý – hraný – hrající - hráčský</a:t>
            </a:r>
            <a:endParaRPr lang="cs-CZ" b="1" i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19256" cy="797024"/>
          </a:xfrm>
        </p:spPr>
        <p:txBody>
          <a:bodyPr>
            <a:norm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147248" cy="4441680"/>
          </a:xfrm>
        </p:spPr>
        <p:txBody>
          <a:bodyPr/>
          <a:lstStyle/>
          <a:p>
            <a:r>
              <a:rPr lang="cs-CZ" dirty="0" smtClean="0"/>
              <a:t>Drápu se nahoru. Kočka bez drápu pobíhala kolem. Odvaž mi mouku. Odvaž se od stromu. Per si častěji své oblečení. Několik pavích per leželo na zemi. Žal z jeho smrti ji ovládl. Na louce žal trávu.</a:t>
            </a:r>
          </a:p>
          <a:p>
            <a:r>
              <a:rPr lang="cs-CZ" dirty="0" smtClean="0"/>
              <a:t>Mám dost </a:t>
            </a:r>
            <a:r>
              <a:rPr lang="cs-CZ" b="1" dirty="0" smtClean="0"/>
              <a:t>pracích prostředků. </a:t>
            </a:r>
            <a:r>
              <a:rPr lang="cs-CZ" dirty="0" smtClean="0"/>
              <a:t>Vystřihování bylo </a:t>
            </a:r>
            <a:r>
              <a:rPr lang="cs-CZ" b="1" dirty="0" smtClean="0"/>
              <a:t>pracné. Pracovní tempo </a:t>
            </a:r>
            <a:r>
              <a:rPr lang="cs-CZ" dirty="0" smtClean="0"/>
              <a:t>je rychlé. Je to velmi </a:t>
            </a:r>
            <a:r>
              <a:rPr lang="cs-CZ" b="1" dirty="0" smtClean="0"/>
              <a:t>pracovitý člověk.</a:t>
            </a:r>
            <a:r>
              <a:rPr lang="cs-CZ" dirty="0" smtClean="0"/>
              <a:t> </a:t>
            </a:r>
            <a:r>
              <a:rPr lang="cs-CZ" b="1" dirty="0" smtClean="0"/>
              <a:t>Cvičný úkol</a:t>
            </a:r>
            <a:r>
              <a:rPr lang="cs-CZ" dirty="0" smtClean="0"/>
              <a:t> teď nedělejte. </a:t>
            </a:r>
            <a:r>
              <a:rPr lang="cs-CZ" b="1" dirty="0" smtClean="0"/>
              <a:t>Cvičená opice</a:t>
            </a:r>
            <a:r>
              <a:rPr lang="cs-CZ" dirty="0" smtClean="0"/>
              <a:t> byla šikovná. Zapomněl jsem si </a:t>
            </a:r>
            <a:r>
              <a:rPr lang="cs-CZ" b="1" dirty="0" smtClean="0"/>
              <a:t>cvičební úbor. 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19256" cy="4945736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Cvičící dívka </a:t>
            </a:r>
            <a:r>
              <a:rPr lang="cs-CZ" dirty="0" smtClean="0"/>
              <a:t>se na mě usmála. Kotě je velmi </a:t>
            </a:r>
            <a:r>
              <a:rPr lang="cs-CZ" b="1" dirty="0" smtClean="0"/>
              <a:t>hravé. </a:t>
            </a:r>
            <a:r>
              <a:rPr lang="cs-CZ" dirty="0" smtClean="0"/>
              <a:t>Nemám ráda </a:t>
            </a:r>
            <a:r>
              <a:rPr lang="cs-CZ" b="1" dirty="0" smtClean="0"/>
              <a:t>hrané úsměvy. </a:t>
            </a:r>
            <a:r>
              <a:rPr lang="cs-CZ" dirty="0" smtClean="0"/>
              <a:t>Družstvo, </a:t>
            </a:r>
            <a:r>
              <a:rPr lang="cs-CZ" b="1" dirty="0" smtClean="0"/>
              <a:t>hrající</a:t>
            </a:r>
            <a:r>
              <a:rPr lang="cs-CZ" dirty="0" smtClean="0"/>
              <a:t> v plné sestavě, zvítězilo. Je i důležité mít </a:t>
            </a:r>
            <a:r>
              <a:rPr lang="cs-CZ" b="1" dirty="0" smtClean="0"/>
              <a:t>hráčské štěstí.</a:t>
            </a:r>
            <a:endParaRPr lang="cs-CZ" b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6288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cs-CZ" sz="3100" b="1" u="sng" dirty="0" smtClean="0"/>
              <a:t>Slovní zásoba z hlediska stylistické platnosti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 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91264" cy="4729712"/>
          </a:xfrm>
        </p:spPr>
        <p:txBody>
          <a:bodyPr/>
          <a:lstStyle/>
          <a:p>
            <a:r>
              <a:rPr lang="cs-CZ" dirty="0" smtClean="0"/>
              <a:t>Slovní zásoba obsahuje:</a:t>
            </a:r>
          </a:p>
          <a:p>
            <a:pPr lvl="0"/>
            <a:r>
              <a:rPr lang="cs-CZ" dirty="0" smtClean="0"/>
              <a:t>slova </a:t>
            </a:r>
            <a:r>
              <a:rPr lang="cs-CZ" b="1" dirty="0" smtClean="0"/>
              <a:t>stylově neutrální</a:t>
            </a:r>
            <a:r>
              <a:rPr lang="cs-CZ" dirty="0" smtClean="0"/>
              <a:t> (= většina) – použitelná v jakékoli situaci</a:t>
            </a:r>
          </a:p>
          <a:p>
            <a:pPr>
              <a:buNone/>
            </a:pPr>
            <a:r>
              <a:rPr lang="cs-CZ" i="1" dirty="0" smtClean="0"/>
              <a:t>   mít, hlava, otec, bílý, nad…</a:t>
            </a:r>
            <a:endParaRPr lang="cs-CZ" dirty="0" smtClean="0"/>
          </a:p>
          <a:p>
            <a:pPr lvl="0"/>
            <a:r>
              <a:rPr lang="cs-CZ" dirty="0" smtClean="0"/>
              <a:t>slova </a:t>
            </a:r>
            <a:r>
              <a:rPr lang="cs-CZ" b="1" dirty="0" smtClean="0"/>
              <a:t>stylově zabarvená (příznaková)</a:t>
            </a:r>
            <a:r>
              <a:rPr lang="cs-CZ" dirty="0" smtClean="0"/>
              <a:t> – použitelná jen v některém nebo některých funkčních stylech jazyka </a:t>
            </a:r>
          </a:p>
          <a:p>
            <a:pPr lvl="0">
              <a:buNone/>
            </a:pPr>
            <a:r>
              <a:rPr lang="cs-CZ" dirty="0" smtClean="0"/>
              <a:t>   </a:t>
            </a:r>
            <a:r>
              <a:rPr lang="cs-CZ" i="1" dirty="0" smtClean="0"/>
              <a:t>tatínek, trouba, barabizna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19256" cy="21602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91264" cy="4945736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/>
              <a:t>eufemismy</a:t>
            </a:r>
            <a:r>
              <a:rPr lang="cs-CZ" dirty="0" smtClean="0"/>
              <a:t> – zjemňující výrazy – </a:t>
            </a:r>
            <a:r>
              <a:rPr lang="cs-CZ" i="1" dirty="0" smtClean="0"/>
              <a:t>navždy nás opustil, dříve narozený</a:t>
            </a:r>
            <a:endParaRPr lang="cs-CZ" dirty="0" smtClean="0"/>
          </a:p>
          <a:p>
            <a:r>
              <a:rPr lang="cs-CZ" b="1" i="1" dirty="0" smtClean="0"/>
              <a:t>dysfemismy</a:t>
            </a:r>
            <a:r>
              <a:rPr lang="cs-CZ" dirty="0" smtClean="0"/>
              <a:t> – slova zhrubělá – </a:t>
            </a:r>
            <a:r>
              <a:rPr lang="cs-CZ" i="1" dirty="0" smtClean="0"/>
              <a:t>zdechl, </a:t>
            </a:r>
            <a:r>
              <a:rPr lang="cs-CZ" i="1" dirty="0" err="1" smtClean="0"/>
              <a:t>kecat</a:t>
            </a:r>
            <a:r>
              <a:rPr lang="cs-CZ" i="1" dirty="0" smtClean="0"/>
              <a:t>, žrát…</a:t>
            </a:r>
            <a:endParaRPr lang="cs-CZ" dirty="0" smtClean="0"/>
          </a:p>
          <a:p>
            <a:r>
              <a:rPr lang="cs-CZ" b="1" i="1" dirty="0" smtClean="0"/>
              <a:t>vulgarismy</a:t>
            </a:r>
            <a:r>
              <a:rPr lang="cs-CZ" dirty="0" smtClean="0"/>
              <a:t> – obzvlášť hrubé výrazy – nadávky</a:t>
            </a:r>
          </a:p>
          <a:p>
            <a:r>
              <a:rPr lang="cs-CZ" b="1" i="1" dirty="0" smtClean="0"/>
              <a:t>familiární a domácká pojmenování</a:t>
            </a:r>
            <a:r>
              <a:rPr lang="cs-CZ" dirty="0" smtClean="0"/>
              <a:t> – důvěrné výrazy – </a:t>
            </a:r>
            <a:r>
              <a:rPr lang="cs-CZ" i="1" dirty="0" smtClean="0"/>
              <a:t>zlatíčko, kafíčko…</a:t>
            </a:r>
            <a:endParaRPr lang="cs-CZ" dirty="0" smtClean="0"/>
          </a:p>
          <a:p>
            <a:pPr lvl="0"/>
            <a:r>
              <a:rPr lang="cs-CZ" dirty="0" smtClean="0"/>
              <a:t>hypokoristika – zdomácnělé obměny jmen vlastních a příbuzenských vztahů – </a:t>
            </a:r>
          </a:p>
          <a:p>
            <a:pPr lvl="0"/>
            <a:r>
              <a:rPr lang="cs-CZ" i="1" dirty="0" err="1" smtClean="0"/>
              <a:t>Ludánek</a:t>
            </a:r>
            <a:r>
              <a:rPr lang="cs-CZ" i="1" dirty="0" smtClean="0"/>
              <a:t>, </a:t>
            </a:r>
            <a:r>
              <a:rPr lang="cs-CZ" i="1" dirty="0" err="1" smtClean="0"/>
              <a:t>Otík</a:t>
            </a:r>
            <a:r>
              <a:rPr lang="cs-CZ" i="1" dirty="0" smtClean="0"/>
              <a:t>, brácha, </a:t>
            </a:r>
            <a:r>
              <a:rPr lang="cs-CZ" i="1" dirty="0" err="1" smtClean="0"/>
              <a:t>synátor</a:t>
            </a:r>
            <a:r>
              <a:rPr lang="cs-CZ" i="1" dirty="0" smtClean="0"/>
              <a:t>…</a:t>
            </a:r>
            <a:endParaRPr lang="cs-CZ" dirty="0" smtClean="0"/>
          </a:p>
          <a:p>
            <a:r>
              <a:rPr lang="cs-CZ" b="1" i="1" dirty="0" smtClean="0"/>
              <a:t>hanlivá ( pejorativní) pojmenování</a:t>
            </a:r>
            <a:r>
              <a:rPr lang="cs-CZ" dirty="0" smtClean="0"/>
              <a:t> – záporný citový vztah – </a:t>
            </a:r>
            <a:r>
              <a:rPr lang="cs-CZ" i="1" dirty="0" smtClean="0"/>
              <a:t>panděro, hňup, bába…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19256" cy="725016"/>
          </a:xfrm>
        </p:spPr>
        <p:txBody>
          <a:bodyPr/>
          <a:lstStyle/>
          <a:p>
            <a:r>
              <a:rPr lang="cs-CZ" dirty="0" smtClean="0"/>
              <a:t>Dobová pojmenování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i="1" dirty="0" smtClean="0"/>
              <a:t>historismy</a:t>
            </a:r>
            <a:r>
              <a:rPr lang="cs-CZ" dirty="0" smtClean="0"/>
              <a:t> – označují skutečnosti, které již zanikly – </a:t>
            </a:r>
            <a:r>
              <a:rPr lang="cs-CZ" i="1" dirty="0" smtClean="0"/>
              <a:t>sudlice, léno, žebračenka, </a:t>
            </a:r>
            <a:r>
              <a:rPr lang="cs-CZ" i="1" dirty="0" err="1" smtClean="0"/>
              <a:t>vuml</a:t>
            </a:r>
            <a:r>
              <a:rPr lang="cs-CZ" i="1" dirty="0" smtClean="0"/>
              <a:t>…</a:t>
            </a:r>
            <a:endParaRPr lang="cs-CZ" dirty="0" smtClean="0"/>
          </a:p>
          <a:p>
            <a:r>
              <a:rPr lang="cs-CZ" b="1" i="1" dirty="0" smtClean="0"/>
              <a:t>archaismy</a:t>
            </a:r>
            <a:r>
              <a:rPr lang="cs-CZ" dirty="0" smtClean="0"/>
              <a:t> – zastaralá slova, která se používají pro navození dobové atmosféry – </a:t>
            </a:r>
            <a:r>
              <a:rPr lang="cs-CZ" i="1" dirty="0" smtClean="0"/>
              <a:t>orudí </a:t>
            </a:r>
            <a:endParaRPr lang="cs-CZ" dirty="0" smtClean="0"/>
          </a:p>
          <a:p>
            <a:r>
              <a:rPr lang="cs-CZ" i="1" dirty="0" smtClean="0"/>
              <a:t>                     ( nádobí), silozpyt ( fyzika), anžto ( protože)…</a:t>
            </a:r>
            <a:endParaRPr lang="cs-CZ" dirty="0" smtClean="0"/>
          </a:p>
          <a:p>
            <a:r>
              <a:rPr lang="cs-CZ" b="1" i="1" dirty="0" smtClean="0"/>
              <a:t>neologismy</a:t>
            </a:r>
            <a:r>
              <a:rPr lang="cs-CZ" dirty="0" smtClean="0"/>
              <a:t> – pojmenování proniklá do jazyka nově, ne vždy přijatá do spisovné slovní zásoby, mohou být domácího i cizího původu – </a:t>
            </a:r>
            <a:r>
              <a:rPr lang="cs-CZ" i="1" dirty="0" smtClean="0"/>
              <a:t>image, vytunelovat, zviditelnit, </a:t>
            </a:r>
            <a:r>
              <a:rPr lang="cs-CZ" i="1" dirty="0" err="1" smtClean="0"/>
              <a:t>holobyt</a:t>
            </a:r>
            <a:r>
              <a:rPr lang="cs-CZ" i="1" smtClean="0"/>
              <a:t>…</a:t>
            </a:r>
            <a:endParaRPr lang="cs-CZ" smtClean="0"/>
          </a:p>
          <a:p>
            <a:endParaRPr lang="cs-CZ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19256" cy="581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pro jakýkoliv ročník střední školy dle tematického plánu. Základní znalosti mají žáci ze základní školy, zde si je utřídí, případně doplní hlavně o odbornou terminologii</a:t>
            </a:r>
          </a:p>
          <a:p>
            <a:r>
              <a:rPr lang="cs-CZ" dirty="0" smtClean="0"/>
              <a:t>Prezentace byla vytvořena v lednu 2014 a ověřeno ve 2. ročníku oboru Zdravotnický asistent ve </a:t>
            </a:r>
            <a:r>
              <a:rPr lang="cs-CZ" smtClean="0"/>
              <a:t>dnech: 15.1., 20.1.,22.1 2014.</a:t>
            </a:r>
            <a:endParaRPr lang="cs-CZ" dirty="0" smtClean="0"/>
          </a:p>
          <a:p>
            <a:r>
              <a:rPr lang="cs-CZ" dirty="0" smtClean="0"/>
              <a:t>Je určena pro 2 až 3 vyučovací hodiny.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19256" cy="725016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cap="all" dirty="0" smtClean="0"/>
              <a:t>HAVRÁNEK</a:t>
            </a:r>
            <a:r>
              <a:rPr lang="cs-CZ" dirty="0" smtClean="0"/>
              <a:t>, Bohuslav. – JEDLIČKA, Alois. </a:t>
            </a:r>
            <a:r>
              <a:rPr lang="cs-CZ" i="1" dirty="0" smtClean="0"/>
              <a:t>Stručná mluvnice česká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26, ve Fortuně 2. </a:t>
            </a:r>
            <a:r>
              <a:rPr lang="cs-CZ" dirty="0" err="1" smtClean="0"/>
              <a:t>vyd</a:t>
            </a:r>
            <a:r>
              <a:rPr lang="cs-CZ" dirty="0" smtClean="0"/>
              <a:t>. Praha: Fortuna, 1998. </a:t>
            </a:r>
          </a:p>
          <a:p>
            <a:pPr>
              <a:buNone/>
            </a:pPr>
            <a:r>
              <a:rPr lang="cs-CZ" dirty="0" smtClean="0"/>
              <a:t>   246 s. ISBN 80-7168-555-0.</a:t>
            </a:r>
          </a:p>
          <a:p>
            <a:r>
              <a:rPr lang="cs-CZ" dirty="0" smtClean="0"/>
              <a:t>ČECHOVÁ, Marie – OLIVA Karel – NEJEDLÝ Petr. </a:t>
            </a:r>
            <a:r>
              <a:rPr lang="cs-CZ" i="1" dirty="0" smtClean="0"/>
              <a:t>Hrátky s češtinou. </a:t>
            </a:r>
            <a:r>
              <a:rPr lang="cs-CZ" dirty="0" smtClean="0"/>
              <a:t>1. vydání. Praha: SPN, 2007. 224 s. </a:t>
            </a:r>
            <a:r>
              <a:rPr lang="cs-CZ" smtClean="0"/>
              <a:t>ISBN 97880-7235-340-3.</a:t>
            </a:r>
            <a:endParaRPr lang="cs-CZ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4320480" cy="944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171</TotalTime>
  <Words>923</Words>
  <Application>Microsoft Office PowerPoint</Application>
  <PresentationFormat>Předvádění na obrazovce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Urbanistický</vt:lpstr>
      <vt:lpstr>Lexikologie – nauka o slovní zásobě</vt:lpstr>
      <vt:lpstr>Snímek 2</vt:lpstr>
      <vt:lpstr>Základní terminologie</vt:lpstr>
      <vt:lpstr>Slovo a jeho význam</vt:lpstr>
      <vt:lpstr> Slova nadřazená, podřazená, souřadná</vt:lpstr>
      <vt:lpstr>Řešení:</vt:lpstr>
      <vt:lpstr>Jednoznačnost, mnohoznačnost</vt:lpstr>
      <vt:lpstr>Synonyma, antonyma, homonyma</vt:lpstr>
      <vt:lpstr>Procvičování</vt:lpstr>
      <vt:lpstr>Řešení:</vt:lpstr>
      <vt:lpstr>Snímek 11</vt:lpstr>
      <vt:lpstr>Slovní zásoba z hlediska stylistické platnosti   </vt:lpstr>
      <vt:lpstr>Snímek 13</vt:lpstr>
      <vt:lpstr>Dobová pojmenování</vt:lpstr>
      <vt:lpstr>Anotace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Lexikologie – nauka o slovní zásobě</dc:title>
  <dc:creator>Alena</dc:creator>
  <cp:lastModifiedBy>lmora</cp:lastModifiedBy>
  <cp:revision>21</cp:revision>
  <dcterms:created xsi:type="dcterms:W3CDTF">2014-01-13T20:53:35Z</dcterms:created>
  <dcterms:modified xsi:type="dcterms:W3CDTF">2014-04-12T09:17:19Z</dcterms:modified>
</cp:coreProperties>
</file>